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3.xml" ContentType="application/vnd.openxmlformats-officedocument.presentationml.notesSlide+xml"/>
  <Override PartName="/ppt/charts/chart15.xml" ContentType="application/vnd.openxmlformats-officedocument.drawingml.chart+xml"/>
  <Override PartName="/ppt/notesSlides/notesSlide14.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5.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6.xml" ContentType="application/vnd.openxmlformats-officedocument.presentationml.notesSlide+xml"/>
  <Override PartName="/ppt/charts/chart18.xml" ContentType="application/vnd.openxmlformats-officedocument.drawingml.chart+xml"/>
  <Override PartName="/ppt/notesSlides/notesSlide17.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8.xml" ContentType="application/vnd.openxmlformats-officedocument.presentationml.notesSl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738" r:id="rId6"/>
    <p:sldMasterId id="2147483705" r:id="rId7"/>
    <p:sldMasterId id="2147483712" r:id="rId8"/>
    <p:sldMasterId id="2147483708" r:id="rId9"/>
    <p:sldMasterId id="2147483723" r:id="rId10"/>
  </p:sldMasterIdLst>
  <p:notesMasterIdLst>
    <p:notesMasterId r:id="rId38"/>
  </p:notesMasterIdLst>
  <p:handoutMasterIdLst>
    <p:handoutMasterId r:id="rId39"/>
  </p:handoutMasterIdLst>
  <p:sldIdLst>
    <p:sldId id="328" r:id="rId11"/>
    <p:sldId id="337" r:id="rId12"/>
    <p:sldId id="374" r:id="rId13"/>
    <p:sldId id="345" r:id="rId14"/>
    <p:sldId id="350" r:id="rId15"/>
    <p:sldId id="351" r:id="rId16"/>
    <p:sldId id="347" r:id="rId17"/>
    <p:sldId id="365" r:id="rId18"/>
    <p:sldId id="366" r:id="rId19"/>
    <p:sldId id="367" r:id="rId20"/>
    <p:sldId id="368" r:id="rId21"/>
    <p:sldId id="371" r:id="rId22"/>
    <p:sldId id="348" r:id="rId23"/>
    <p:sldId id="341" r:id="rId24"/>
    <p:sldId id="360" r:id="rId25"/>
    <p:sldId id="359" r:id="rId26"/>
    <p:sldId id="342" r:id="rId27"/>
    <p:sldId id="361" r:id="rId28"/>
    <p:sldId id="352" r:id="rId29"/>
    <p:sldId id="362" r:id="rId30"/>
    <p:sldId id="349" r:id="rId31"/>
    <p:sldId id="369" r:id="rId32"/>
    <p:sldId id="370" r:id="rId33"/>
    <p:sldId id="353" r:id="rId34"/>
    <p:sldId id="372" r:id="rId35"/>
    <p:sldId id="373" r:id="rId36"/>
    <p:sldId id="26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7E1004-7BDC-8FF6-4BAC-38AA8A00007A}" name="Heather Craig" initials="HC" userId="S::Heather.Craig@consumer.scot::bddd4e3b-a5ea-4035-a34a-72c1e4067640" providerId="AD"/>
  <p188:author id="{9ADED707-7347-C704-6E8B-95A681F48E16}" name="Eleanor Mullan" initials="EM" userId="S::Eleanor.Mullan@consumer.scot::957a1c2f-a164-4e5c-a90c-7342114823e8" providerId="AD"/>
  <p188:author id="{8E687028-2BF3-0F71-D804-B5294F8ACDAE}" name="Annie Avis" initials="AA" userId="S::Annie.Avis@iffresearch.com::6c26ebb7-54d2-41bb-afe4-2429cea44a1f" providerId="AD"/>
  <p188:author id="{CFD2B93D-06ED-E86A-597C-3106340C316A}" name="Helen Rossiter" initials="HR" userId="S::helen.rossiter@iffresearch.com::664712a6-a378-4548-b870-3b06d3afd0e7" providerId="AD"/>
  <p188:author id="{8EB4C54B-0975-BCED-9EB6-E37BAA924876}" name="Andrew Skone James" initials="AS" userId="S::andrew.skonejames@iffresearch.com::6b3d4f4b-2cf4-4c45-83c6-ceae8bce7e42" providerId="AD"/>
  <p188:author id="{22670182-FD91-C022-94AF-001B1258E456}" name="Tofunmi Kayode" initials="TK" userId="S::tofunmi.kayode@iffresearch.com::d68fea88-ba9f-4cc3-ac60-af383c8fe3b7" providerId="AD"/>
  <p188:author id="{C1AA5486-2F6B-EB6B-3FCC-15AD2E1E4C16}" name="Ellie Kent" initials="EK" userId="S::Ellie.Kent@iffresearch.com::efafef16-b66f-4748-b5b3-8c4b7485ad05" providerId="AD"/>
  <p188:author id="{7015859B-3F7B-3386-DE25-5A46FBD22F1D}" name="Diarmuid Cowan" initials="DC" userId="Diarmuid Cowa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E59F"/>
    <a:srgbClr val="1BCB8C"/>
    <a:srgbClr val="EAFCF6"/>
    <a:srgbClr val="D46696"/>
    <a:srgbClr val="FFDE78"/>
    <a:srgbClr val="FFFFFF"/>
    <a:srgbClr val="B70050"/>
    <a:srgbClr val="7B9E42"/>
    <a:srgbClr val="005547"/>
    <a:srgbClr val="99BA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2" autoAdjust="0"/>
    <p:restoredTop sz="87731" autoAdjust="0"/>
  </p:normalViewPr>
  <p:slideViewPr>
    <p:cSldViewPr snapToGrid="0">
      <p:cViewPr>
        <p:scale>
          <a:sx n="100" d="100"/>
          <a:sy n="100" d="100"/>
        </p:scale>
        <p:origin x="1512" y="91"/>
      </p:cViewPr>
      <p:guideLst>
        <p:guide orient="horz" pos="2115"/>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3.xml" Id="rId13" /><Relationship Type="http://schemas.openxmlformats.org/officeDocument/2006/relationships/slide" Target="slides/slide8.xml" Id="rId18" /><Relationship Type="http://schemas.openxmlformats.org/officeDocument/2006/relationships/slide" Target="slides/slide16.xml" Id="rId26" /><Relationship Type="http://schemas.openxmlformats.org/officeDocument/2006/relationships/handoutMaster" Target="handoutMasters/handoutMaster1.xml" Id="rId39" /><Relationship Type="http://schemas.openxmlformats.org/officeDocument/2006/relationships/slide" Target="slides/slide11.xml" Id="rId21" /><Relationship Type="http://schemas.openxmlformats.org/officeDocument/2006/relationships/slide" Target="slides/slide24.xml" Id="rId34" /><Relationship Type="http://schemas.openxmlformats.org/officeDocument/2006/relationships/theme" Target="theme/theme1.xml" Id="rId42" /><Relationship Type="http://schemas.openxmlformats.org/officeDocument/2006/relationships/slideMaster" Target="slideMasters/slideMaster3.xml" Id="rId7" /><Relationship Type="http://schemas.openxmlformats.org/officeDocument/2006/relationships/customXml" Target="../customXml/item2.xml" Id="rId2" /><Relationship Type="http://schemas.openxmlformats.org/officeDocument/2006/relationships/slide" Target="slides/slide6.xml" Id="rId16" /><Relationship Type="http://schemas.openxmlformats.org/officeDocument/2006/relationships/slide" Target="slides/slide10.xml" Id="rId20" /><Relationship Type="http://schemas.openxmlformats.org/officeDocument/2006/relationships/slide" Target="slides/slide19.xml" Id="rId29" /><Relationship Type="http://schemas.openxmlformats.org/officeDocument/2006/relationships/viewProps" Target="viewProps.xml" Id="rId41" /><Relationship Type="http://schemas.openxmlformats.org/officeDocument/2006/relationships/customXml" Target="../customXml/item1.xml" Id="rId1" /><Relationship Type="http://schemas.openxmlformats.org/officeDocument/2006/relationships/slideMaster" Target="slideMasters/slideMaster2.xml" Id="rId6" /><Relationship Type="http://schemas.openxmlformats.org/officeDocument/2006/relationships/slide" Target="slides/slide1.xml" Id="rId11" /><Relationship Type="http://schemas.openxmlformats.org/officeDocument/2006/relationships/slide" Target="slides/slide14.xml" Id="rId24" /><Relationship Type="http://schemas.openxmlformats.org/officeDocument/2006/relationships/slide" Target="slides/slide22.xml" Id="rId32" /><Relationship Type="http://schemas.openxmlformats.org/officeDocument/2006/relationships/slide" Target="slides/slide27.xml" Id="rId37" /><Relationship Type="http://schemas.openxmlformats.org/officeDocument/2006/relationships/presProps" Target="presProps.xml" Id="rId40" /><Relationship Type="http://schemas.openxmlformats.org/officeDocument/2006/relationships/slideMaster" Target="slideMasters/slideMaster1.xml" Id="rId5" /><Relationship Type="http://schemas.openxmlformats.org/officeDocument/2006/relationships/slide" Target="slides/slide5.xml" Id="rId15" /><Relationship Type="http://schemas.openxmlformats.org/officeDocument/2006/relationships/slide" Target="slides/slide13.xml" Id="rId23" /><Relationship Type="http://schemas.openxmlformats.org/officeDocument/2006/relationships/slide" Target="slides/slide18.xml" Id="rId28" /><Relationship Type="http://schemas.openxmlformats.org/officeDocument/2006/relationships/slide" Target="slides/slide26.xml" Id="rId36" /><Relationship Type="http://schemas.openxmlformats.org/officeDocument/2006/relationships/slideMaster" Target="slideMasters/slideMaster6.xml" Id="rId10" /><Relationship Type="http://schemas.openxmlformats.org/officeDocument/2006/relationships/slide" Target="slides/slide9.xml" Id="rId19" /><Relationship Type="http://schemas.openxmlformats.org/officeDocument/2006/relationships/slide" Target="slides/slide21.xml" Id="rId31" /><Relationship Type="http://schemas.microsoft.com/office/2018/10/relationships/authors" Target="authors.xml" Id="rId44" /><Relationship Type="http://schemas.openxmlformats.org/officeDocument/2006/relationships/slideMaster" Target="slideMasters/slideMaster5.xml" Id="rId9" /><Relationship Type="http://schemas.openxmlformats.org/officeDocument/2006/relationships/slide" Target="slides/slide4.xml" Id="rId14" /><Relationship Type="http://schemas.openxmlformats.org/officeDocument/2006/relationships/slide" Target="slides/slide12.xml" Id="rId22" /><Relationship Type="http://schemas.openxmlformats.org/officeDocument/2006/relationships/slide" Target="slides/slide17.xml" Id="rId27" /><Relationship Type="http://schemas.openxmlformats.org/officeDocument/2006/relationships/slide" Target="slides/slide20.xml" Id="rId30" /><Relationship Type="http://schemas.openxmlformats.org/officeDocument/2006/relationships/slide" Target="slides/slide25.xml" Id="rId35" /><Relationship Type="http://schemas.openxmlformats.org/officeDocument/2006/relationships/tableStyles" Target="tableStyles.xml" Id="rId43" /><Relationship Type="http://schemas.openxmlformats.org/officeDocument/2006/relationships/slideMaster" Target="slideMasters/slideMaster4.xml" Id="rId8" /><Relationship Type="http://schemas.openxmlformats.org/officeDocument/2006/relationships/customXml" Target="../customXml/item3.xml" Id="rId3" /><Relationship Type="http://schemas.openxmlformats.org/officeDocument/2006/relationships/slide" Target="slides/slide2.xml" Id="rId12" /><Relationship Type="http://schemas.openxmlformats.org/officeDocument/2006/relationships/slide" Target="slides/slide7.xml" Id="rId17" /><Relationship Type="http://schemas.openxmlformats.org/officeDocument/2006/relationships/slide" Target="slides/slide15.xml" Id="rId25" /><Relationship Type="http://schemas.openxmlformats.org/officeDocument/2006/relationships/slide" Target="slides/slide23.xml" Id="rId33" /><Relationship Type="http://schemas.openxmlformats.org/officeDocument/2006/relationships/notesMaster" Target="notesMasters/notesMaster1.xml" Id="rId38" /><Relationship Type="http://schemas.openxmlformats.org/officeDocument/2006/relationships/customXml" Target="/customXML/item5.xml" Id="R7225a9579ea245f9" /></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b="1">
                <a:solidFill>
                  <a:schemeClr val="tx1"/>
                </a:solidFill>
              </a:rPr>
              <a:t>Main energy type</a:t>
            </a:r>
          </a:p>
        </c:rich>
      </c:tx>
      <c:layout>
        <c:manualLayout>
          <c:xMode val="edge"/>
          <c:yMode val="edge"/>
          <c:x val="0.28208805704440854"/>
          <c:y val="1.1684686436379182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813641166076165"/>
          <c:y val="0.15393934147609953"/>
          <c:w val="0.62716688167942836"/>
          <c:h val="0.44007160313863203"/>
        </c:manualLayout>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874-426D-8E34-050C3E9E695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D874-426D-8E34-050C3E9E695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D874-426D-8E34-050C3E9E695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D874-426D-8E34-050C3E9E695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8-D874-426D-8E34-050C3E9E695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7-D874-426D-8E34-050C3E9E695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5-D874-426D-8E34-050C3E9E695E}"/>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6-D874-426D-8E34-050C3E9E695E}"/>
              </c:ext>
            </c:extLst>
          </c:dPt>
          <c:dLbls>
            <c:dLbl>
              <c:idx val="0"/>
              <c:layout>
                <c:manualLayout>
                  <c:x val="9.8647231286919046E-2"/>
                  <c:y val="6.8315389123636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74-426D-8E34-050C3E9E695E}"/>
                </c:ext>
              </c:extLst>
            </c:dLbl>
            <c:dLbl>
              <c:idx val="1"/>
              <c:layout>
                <c:manualLayout>
                  <c:x val="-0.12736133326164412"/>
                  <c:y val="2.799448458265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74-426D-8E34-050C3E9E695E}"/>
                </c:ext>
              </c:extLst>
            </c:dLbl>
            <c:dLbl>
              <c:idx val="2"/>
              <c:layout>
                <c:manualLayout>
                  <c:x val="-7.7680355904120729E-2"/>
                  <c:y val="-6.63015483282924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74-426D-8E34-050C3E9E695E}"/>
                </c:ext>
              </c:extLst>
            </c:dLbl>
            <c:dLbl>
              <c:idx val="3"/>
              <c:layout>
                <c:manualLayout>
                  <c:x val="-2.5683112201696671E-2"/>
                  <c:y val="-0.100846511063036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874-426D-8E34-050C3E9E695E}"/>
                </c:ext>
              </c:extLst>
            </c:dLbl>
            <c:dLbl>
              <c:idx val="4"/>
              <c:delete val="1"/>
              <c:extLst>
                <c:ext xmlns:c15="http://schemas.microsoft.com/office/drawing/2012/chart" uri="{CE6537A1-D6FC-4f65-9D91-7224C49458BB}"/>
                <c:ext xmlns:c16="http://schemas.microsoft.com/office/drawing/2014/chart" uri="{C3380CC4-5D6E-409C-BE32-E72D297353CC}">
                  <c16:uniqueId val="{00000008-D874-426D-8E34-050C3E9E695E}"/>
                </c:ext>
              </c:extLst>
            </c:dLbl>
            <c:dLbl>
              <c:idx val="5"/>
              <c:delete val="1"/>
              <c:extLst>
                <c:ext xmlns:c15="http://schemas.microsoft.com/office/drawing/2012/chart" uri="{CE6537A1-D6FC-4f65-9D91-7224C49458BB}"/>
                <c:ext xmlns:c16="http://schemas.microsoft.com/office/drawing/2014/chart" uri="{C3380CC4-5D6E-409C-BE32-E72D297353CC}">
                  <c16:uniqueId val="{00000007-D874-426D-8E34-050C3E9E695E}"/>
                </c:ext>
              </c:extLst>
            </c:dLbl>
            <c:dLbl>
              <c:idx val="6"/>
              <c:delete val="1"/>
              <c:extLst>
                <c:ext xmlns:c15="http://schemas.microsoft.com/office/drawing/2012/chart" uri="{CE6537A1-D6FC-4f65-9D91-7224C49458BB}"/>
                <c:ext xmlns:c16="http://schemas.microsoft.com/office/drawing/2014/chart" uri="{C3380CC4-5D6E-409C-BE32-E72D297353CC}">
                  <c16:uniqueId val="{00000005-D874-426D-8E34-050C3E9E695E}"/>
                </c:ext>
              </c:extLst>
            </c:dLbl>
            <c:dLbl>
              <c:idx val="7"/>
              <c:delete val="1"/>
              <c:extLst>
                <c:ext xmlns:c15="http://schemas.microsoft.com/office/drawing/2012/chart" uri="{CE6537A1-D6FC-4f65-9D91-7224C49458BB}"/>
                <c:ext xmlns:c16="http://schemas.microsoft.com/office/drawing/2014/chart" uri="{C3380CC4-5D6E-409C-BE32-E72D297353CC}">
                  <c16:uniqueId val="{00000006-D874-426D-8E34-050C3E9E695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Sheet1!$A$2:$A$9</c:f>
              <c:strCache>
                <c:ptCount val="8"/>
                <c:pt idx="0">
                  <c:v>Mains gas</c:v>
                </c:pt>
                <c:pt idx="1">
                  <c:v>Electricity </c:v>
                </c:pt>
                <c:pt idx="2">
                  <c:v>Oil</c:v>
                </c:pt>
                <c:pt idx="3">
                  <c:v>Non-mains / off grid gas</c:v>
                </c:pt>
                <c:pt idx="4">
                  <c:v>Solid fuel: coal</c:v>
                </c:pt>
                <c:pt idx="5">
                  <c:v>Solid fuel: biomass</c:v>
                </c:pt>
                <c:pt idx="6">
                  <c:v>Communal or district heating</c:v>
                </c:pt>
                <c:pt idx="7">
                  <c:v>Solar power</c:v>
                </c:pt>
              </c:strCache>
            </c:strRef>
          </c:cat>
          <c:val>
            <c:numRef>
              <c:f>Sheet1!$B$2:$B$9</c:f>
              <c:numCache>
                <c:formatCode>0%</c:formatCode>
                <c:ptCount val="8"/>
                <c:pt idx="0">
                  <c:v>0.71</c:v>
                </c:pt>
                <c:pt idx="1">
                  <c:v>0.21</c:v>
                </c:pt>
                <c:pt idx="2">
                  <c:v>0.04</c:v>
                </c:pt>
                <c:pt idx="3">
                  <c:v>0.02</c:v>
                </c:pt>
                <c:pt idx="4">
                  <c:v>0.01</c:v>
                </c:pt>
                <c:pt idx="5">
                  <c:v>0.01</c:v>
                </c:pt>
                <c:pt idx="6">
                  <c:v>0.01</c:v>
                </c:pt>
                <c:pt idx="7">
                  <c:v>0.01</c:v>
                </c:pt>
              </c:numCache>
            </c:numRef>
          </c:val>
          <c:extLst>
            <c:ext xmlns:c16="http://schemas.microsoft.com/office/drawing/2014/chart" uri="{C3380CC4-5D6E-409C-BE32-E72D297353CC}">
              <c16:uniqueId val="{00000000-D874-426D-8E34-050C3E9E695E}"/>
            </c:ext>
          </c:extLst>
        </c:ser>
        <c:dLbls>
          <c:showLegendKey val="0"/>
          <c:showVal val="1"/>
          <c:showCatName val="0"/>
          <c:showSerName val="0"/>
          <c:showPercent val="0"/>
          <c:showBubbleSize val="0"/>
          <c:showLeaderLines val="0"/>
        </c:dLbls>
        <c:firstSliceAng val="0"/>
        <c:holeSize val="50"/>
      </c:doughnutChart>
      <c:spPr>
        <a:noFill/>
        <a:ln>
          <a:noFill/>
        </a:ln>
        <a:effectLst/>
      </c:spPr>
    </c:plotArea>
    <c:legend>
      <c:legendPos val="b"/>
      <c:layout>
        <c:manualLayout>
          <c:xMode val="edge"/>
          <c:yMode val="edge"/>
          <c:x val="0"/>
          <c:y val="0.64384953068042916"/>
          <c:w val="0.99974390792736778"/>
          <c:h val="0.3397017600586601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106695706649876"/>
          <c:y val="1.1106706565405049E-3"/>
          <c:w val="0.66259285233739462"/>
          <c:h val="0.99888932934345953"/>
        </c:manualLayout>
      </c:layout>
      <c:barChart>
        <c:barDir val="bar"/>
        <c:grouping val="clustered"/>
        <c:varyColors val="0"/>
        <c:ser>
          <c:idx val="0"/>
          <c:order val="0"/>
          <c:tx>
            <c:strRef>
              <c:f>Sheet1!$B$1</c:f>
              <c:strCache>
                <c:ptCount val="1"/>
                <c:pt idx="0">
                  <c:v>Winter 2024</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Awareness of any financial support</c:v>
                </c:pt>
                <c:pt idx="1">
                  <c:v>Engagement with any financial support </c:v>
                </c:pt>
              </c:strCache>
            </c:strRef>
          </c:cat>
          <c:val>
            <c:numRef>
              <c:f>Sheet1!$B$2:$B$3</c:f>
              <c:numCache>
                <c:formatCode>0%</c:formatCode>
                <c:ptCount val="2"/>
                <c:pt idx="0">
                  <c:v>0.7</c:v>
                </c:pt>
                <c:pt idx="1">
                  <c:v>0.24</c:v>
                </c:pt>
              </c:numCache>
            </c:numRef>
          </c:val>
          <c:extLst>
            <c:ext xmlns:c16="http://schemas.microsoft.com/office/drawing/2014/chart" uri="{C3380CC4-5D6E-409C-BE32-E72D297353CC}">
              <c16:uniqueId val="{00000000-7193-4CA8-8088-B5DAB45F8AF7}"/>
            </c:ext>
          </c:extLst>
        </c:ser>
        <c:ser>
          <c:idx val="1"/>
          <c:order val="1"/>
          <c:tx>
            <c:strRef>
              <c:f>Sheet1!$C$1</c:f>
              <c:strCache>
                <c:ptCount val="1"/>
                <c:pt idx="0">
                  <c:v>Winter 2023</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Awareness of any financial support</c:v>
                </c:pt>
                <c:pt idx="1">
                  <c:v>Engagement with any financial support </c:v>
                </c:pt>
              </c:strCache>
            </c:strRef>
          </c:cat>
          <c:val>
            <c:numRef>
              <c:f>Sheet1!$C$2:$C$3</c:f>
              <c:numCache>
                <c:formatCode>0%</c:formatCode>
                <c:ptCount val="2"/>
                <c:pt idx="0">
                  <c:v>0.69</c:v>
                </c:pt>
                <c:pt idx="1">
                  <c:v>0.34</c:v>
                </c:pt>
              </c:numCache>
            </c:numRef>
          </c:val>
          <c:extLst>
            <c:ext xmlns:c16="http://schemas.microsoft.com/office/drawing/2014/chart" uri="{C3380CC4-5D6E-409C-BE32-E72D297353CC}">
              <c16:uniqueId val="{00000001-7193-4CA8-8088-B5DAB45F8AF7}"/>
            </c:ext>
          </c:extLst>
        </c:ser>
        <c:dLbls>
          <c:dLblPos val="outEnd"/>
          <c:showLegendKey val="0"/>
          <c:showVal val="1"/>
          <c:showCatName val="0"/>
          <c:showSerName val="0"/>
          <c:showPercent val="0"/>
          <c:showBubbleSize val="0"/>
        </c:dLbls>
        <c:gapWidth val="182"/>
        <c:axId val="1884359663"/>
        <c:axId val="1884362543"/>
      </c:barChart>
      <c:catAx>
        <c:axId val="18843596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884362543"/>
        <c:crosses val="autoZero"/>
        <c:auto val="1"/>
        <c:lblAlgn val="ctr"/>
        <c:lblOffset val="100"/>
        <c:noMultiLvlLbl val="0"/>
      </c:catAx>
      <c:valAx>
        <c:axId val="1884362543"/>
        <c:scaling>
          <c:orientation val="minMax"/>
        </c:scaling>
        <c:delete val="1"/>
        <c:axPos val="t"/>
        <c:numFmt formatCode="0%" sourceLinked="1"/>
        <c:majorTickMark val="none"/>
        <c:minorTickMark val="none"/>
        <c:tickLblPos val="nextTo"/>
        <c:crossAx val="1884359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085979147326466E-3"/>
          <c:y val="6.1052423739687375E-2"/>
          <c:w val="0.50593978258536243"/>
          <c:h val="0.7173646969419577"/>
        </c:manualLayout>
      </c:layout>
      <c:barChart>
        <c:barDir val="col"/>
        <c:grouping val="clustered"/>
        <c:varyColors val="0"/>
        <c:ser>
          <c:idx val="0"/>
          <c:order val="0"/>
          <c:tx>
            <c:strRef>
              <c:f>Sheet1!$B$1</c:f>
              <c:strCache>
                <c:ptCount val="1"/>
                <c:pt idx="0">
                  <c:v>Jan/Feb 2025</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Sought external advice</c:v>
                </c:pt>
              </c:strCache>
            </c:strRef>
          </c:cat>
          <c:val>
            <c:numRef>
              <c:f>Sheet1!$B$2</c:f>
              <c:numCache>
                <c:formatCode>0%</c:formatCode>
                <c:ptCount val="1"/>
                <c:pt idx="0">
                  <c:v>0.32</c:v>
                </c:pt>
              </c:numCache>
            </c:numRef>
          </c:val>
          <c:extLst>
            <c:ext xmlns:c16="http://schemas.microsoft.com/office/drawing/2014/chart" uri="{C3380CC4-5D6E-409C-BE32-E72D297353CC}">
              <c16:uniqueId val="{00000000-3E8B-4469-8F62-F759715B95FA}"/>
            </c:ext>
          </c:extLst>
        </c:ser>
        <c:ser>
          <c:idx val="1"/>
          <c:order val="1"/>
          <c:tx>
            <c:strRef>
              <c:f>Sheet1!$C$1</c:f>
              <c:strCache>
                <c:ptCount val="1"/>
                <c:pt idx="0">
                  <c:v>Jan/Feb 2024</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Sought external advice</c:v>
                </c:pt>
              </c:strCache>
            </c:strRef>
          </c:cat>
          <c:val>
            <c:numRef>
              <c:f>Sheet1!$C$2</c:f>
              <c:numCache>
                <c:formatCode>0%</c:formatCode>
                <c:ptCount val="1"/>
                <c:pt idx="0">
                  <c:v>0.18</c:v>
                </c:pt>
              </c:numCache>
            </c:numRef>
          </c:val>
          <c:extLst>
            <c:ext xmlns:c16="http://schemas.microsoft.com/office/drawing/2014/chart" uri="{C3380CC4-5D6E-409C-BE32-E72D297353CC}">
              <c16:uniqueId val="{00000001-3E8B-4469-8F62-F759715B95FA}"/>
            </c:ext>
          </c:extLst>
        </c:ser>
        <c:dLbls>
          <c:dLblPos val="outEnd"/>
          <c:showLegendKey val="0"/>
          <c:showVal val="1"/>
          <c:showCatName val="0"/>
          <c:showSerName val="0"/>
          <c:showPercent val="0"/>
          <c:showBubbleSize val="0"/>
        </c:dLbls>
        <c:gapWidth val="182"/>
        <c:axId val="1884359663"/>
        <c:axId val="1884362543"/>
      </c:barChart>
      <c:catAx>
        <c:axId val="1884359663"/>
        <c:scaling>
          <c:orientation val="maxMin"/>
        </c:scaling>
        <c:delete val="1"/>
        <c:axPos val="b"/>
        <c:numFmt formatCode="General" sourceLinked="1"/>
        <c:majorTickMark val="none"/>
        <c:minorTickMark val="none"/>
        <c:tickLblPos val="nextTo"/>
        <c:crossAx val="1884362543"/>
        <c:crosses val="autoZero"/>
        <c:auto val="1"/>
        <c:lblAlgn val="ctr"/>
        <c:lblOffset val="100"/>
        <c:noMultiLvlLbl val="0"/>
      </c:catAx>
      <c:valAx>
        <c:axId val="1884362543"/>
        <c:scaling>
          <c:orientation val="minMax"/>
        </c:scaling>
        <c:delete val="1"/>
        <c:axPos val="r"/>
        <c:numFmt formatCode="0%" sourceLinked="1"/>
        <c:majorTickMark val="none"/>
        <c:minorTickMark val="none"/>
        <c:tickLblPos val="nextTo"/>
        <c:crossAx val="1884359663"/>
        <c:crosses val="autoZero"/>
        <c:crossBetween val="between"/>
      </c:valAx>
      <c:spPr>
        <a:noFill/>
        <a:ln>
          <a:noFill/>
        </a:ln>
        <a:effectLst/>
      </c:spPr>
    </c:plotArea>
    <c:legend>
      <c:legendPos val="b"/>
      <c:layout>
        <c:manualLayout>
          <c:xMode val="edge"/>
          <c:yMode val="edge"/>
          <c:x val="0.66483408623147344"/>
          <c:y val="0.87608154239855696"/>
          <c:w val="0.33177175229117661"/>
          <c:h val="0.123918457601442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723354605936191"/>
          <c:y val="0"/>
          <c:w val="0.65276644339189993"/>
          <c:h val="0.90180099770520694"/>
        </c:manualLayout>
      </c:layout>
      <c:barChart>
        <c:barDir val="bar"/>
        <c:grouping val="clustered"/>
        <c:varyColors val="0"/>
        <c:ser>
          <c:idx val="0"/>
          <c:order val="0"/>
          <c:tx>
            <c:strRef>
              <c:f>Sheet1!$B$1</c:f>
              <c:strCache>
                <c:ptCount val="1"/>
                <c:pt idx="0">
                  <c:v>Winter 2024</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Friends or family</c:v>
                </c:pt>
                <c:pt idx="1">
                  <c:v>Energy company</c:v>
                </c:pt>
                <c:pt idx="2">
                  <c:v>Local council</c:v>
                </c:pt>
              </c:strCache>
            </c:strRef>
          </c:cat>
          <c:val>
            <c:numRef>
              <c:f>Sheet1!$B$2:$B$4</c:f>
              <c:numCache>
                <c:formatCode>0%</c:formatCode>
                <c:ptCount val="3"/>
                <c:pt idx="0">
                  <c:v>0.15</c:v>
                </c:pt>
                <c:pt idx="1">
                  <c:v>0.12</c:v>
                </c:pt>
                <c:pt idx="2">
                  <c:v>7.0000000000000007E-2</c:v>
                </c:pt>
              </c:numCache>
            </c:numRef>
          </c:val>
          <c:extLst>
            <c:ext xmlns:c16="http://schemas.microsoft.com/office/drawing/2014/chart" uri="{C3380CC4-5D6E-409C-BE32-E72D297353CC}">
              <c16:uniqueId val="{00000000-0BF0-4788-84A4-65D165804531}"/>
            </c:ext>
          </c:extLst>
        </c:ser>
        <c:ser>
          <c:idx val="1"/>
          <c:order val="1"/>
          <c:tx>
            <c:strRef>
              <c:f>Sheet1!$C$1</c:f>
              <c:strCache>
                <c:ptCount val="1"/>
                <c:pt idx="0">
                  <c:v>Winter 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Friends or family</c:v>
                </c:pt>
                <c:pt idx="1">
                  <c:v>Energy company</c:v>
                </c:pt>
                <c:pt idx="2">
                  <c:v>Local council</c:v>
                </c:pt>
              </c:strCache>
            </c:strRef>
          </c:cat>
          <c:val>
            <c:numRef>
              <c:f>Sheet1!$C$2:$C$4</c:f>
              <c:numCache>
                <c:formatCode>0%</c:formatCode>
                <c:ptCount val="3"/>
                <c:pt idx="0">
                  <c:v>0.1</c:v>
                </c:pt>
                <c:pt idx="1">
                  <c:v>0.05</c:v>
                </c:pt>
                <c:pt idx="2">
                  <c:v>0.02</c:v>
                </c:pt>
              </c:numCache>
            </c:numRef>
          </c:val>
          <c:extLst>
            <c:ext xmlns:c16="http://schemas.microsoft.com/office/drawing/2014/chart" uri="{C3380CC4-5D6E-409C-BE32-E72D297353CC}">
              <c16:uniqueId val="{00000001-0BF0-4788-84A4-65D165804531}"/>
            </c:ext>
          </c:extLst>
        </c:ser>
        <c:dLbls>
          <c:dLblPos val="outEnd"/>
          <c:showLegendKey val="0"/>
          <c:showVal val="1"/>
          <c:showCatName val="0"/>
          <c:showSerName val="0"/>
          <c:showPercent val="0"/>
          <c:showBubbleSize val="0"/>
        </c:dLbls>
        <c:gapWidth val="182"/>
        <c:axId val="1884359663"/>
        <c:axId val="1884362543"/>
      </c:barChart>
      <c:catAx>
        <c:axId val="18843596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4362543"/>
        <c:crosses val="autoZero"/>
        <c:auto val="1"/>
        <c:lblAlgn val="ctr"/>
        <c:lblOffset val="100"/>
        <c:noMultiLvlLbl val="0"/>
      </c:catAx>
      <c:valAx>
        <c:axId val="1884362543"/>
        <c:scaling>
          <c:orientation val="minMax"/>
        </c:scaling>
        <c:delete val="1"/>
        <c:axPos val="t"/>
        <c:numFmt formatCode="0%" sourceLinked="1"/>
        <c:majorTickMark val="none"/>
        <c:minorTickMark val="none"/>
        <c:tickLblPos val="nextTo"/>
        <c:crossAx val="1884359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03019092061837"/>
          <c:y val="0.12340252146216446"/>
          <c:w val="0.79862638647633344"/>
          <c:h val="0.76891465293583738"/>
        </c:manualLayout>
      </c:layout>
      <c:barChart>
        <c:barDir val="bar"/>
        <c:grouping val="percentStacked"/>
        <c:varyColors val="0"/>
        <c:ser>
          <c:idx val="0"/>
          <c:order val="0"/>
          <c:tx>
            <c:strRef>
              <c:f>Sheet1!$B$1</c:f>
              <c:strCache>
                <c:ptCount val="1"/>
                <c:pt idx="0">
                  <c:v>Not managing well at all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Jan/Feb 2025</c:v>
                </c:pt>
                <c:pt idx="1">
                  <c:v>Jan/Feb 2024</c:v>
                </c:pt>
                <c:pt idx="2">
                  <c:v>Oct 2023</c:v>
                </c:pt>
                <c:pt idx="3">
                  <c:v>Mar 2023</c:v>
                </c:pt>
                <c:pt idx="4">
                  <c:v>Nov/Dec 2022</c:v>
                </c:pt>
                <c:pt idx="5">
                  <c:v>Sept/Oct 2022</c:v>
                </c:pt>
              </c:strCache>
            </c:strRef>
          </c:cat>
          <c:val>
            <c:numRef>
              <c:f>Sheet1!$B$2:$B$7</c:f>
              <c:numCache>
                <c:formatCode>0%</c:formatCode>
                <c:ptCount val="6"/>
                <c:pt idx="0">
                  <c:v>0.06</c:v>
                </c:pt>
                <c:pt idx="1">
                  <c:v>7.0000000000000007E-2</c:v>
                </c:pt>
                <c:pt idx="2">
                  <c:v>0.09</c:v>
                </c:pt>
                <c:pt idx="3">
                  <c:v>0.09</c:v>
                </c:pt>
                <c:pt idx="4">
                  <c:v>0.09</c:v>
                </c:pt>
                <c:pt idx="5">
                  <c:v>0.11</c:v>
                </c:pt>
              </c:numCache>
            </c:numRef>
          </c:val>
          <c:extLst>
            <c:ext xmlns:c16="http://schemas.microsoft.com/office/drawing/2014/chart" uri="{C3380CC4-5D6E-409C-BE32-E72D297353CC}">
              <c16:uniqueId val="{00000000-B4D3-4ADB-A690-E89B1C43558A}"/>
            </c:ext>
          </c:extLst>
        </c:ser>
        <c:ser>
          <c:idx val="1"/>
          <c:order val="1"/>
          <c:tx>
            <c:strRef>
              <c:f>Sheet1!$C$1</c:f>
              <c:strCache>
                <c:ptCount val="1"/>
                <c:pt idx="0">
                  <c:v>Not managing well</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Jan/Feb 2025</c:v>
                </c:pt>
                <c:pt idx="1">
                  <c:v>Jan/Feb 2024</c:v>
                </c:pt>
                <c:pt idx="2">
                  <c:v>Oct 2023</c:v>
                </c:pt>
                <c:pt idx="3">
                  <c:v>Mar 2023</c:v>
                </c:pt>
                <c:pt idx="4">
                  <c:v>Nov/Dec 2022</c:v>
                </c:pt>
                <c:pt idx="5">
                  <c:v>Sept/Oct 2022</c:v>
                </c:pt>
              </c:strCache>
            </c:strRef>
          </c:cat>
          <c:val>
            <c:numRef>
              <c:f>Sheet1!$C$2:$C$7</c:f>
              <c:numCache>
                <c:formatCode>0%</c:formatCode>
                <c:ptCount val="6"/>
                <c:pt idx="0">
                  <c:v>0.17</c:v>
                </c:pt>
                <c:pt idx="1">
                  <c:v>0.22</c:v>
                </c:pt>
                <c:pt idx="2">
                  <c:v>0.22</c:v>
                </c:pt>
                <c:pt idx="3">
                  <c:v>0.24</c:v>
                </c:pt>
                <c:pt idx="4">
                  <c:v>0.24</c:v>
                </c:pt>
                <c:pt idx="5">
                  <c:v>0.26</c:v>
                </c:pt>
              </c:numCache>
            </c:numRef>
          </c:val>
          <c:extLst>
            <c:ext xmlns:c16="http://schemas.microsoft.com/office/drawing/2014/chart" uri="{C3380CC4-5D6E-409C-BE32-E72D297353CC}">
              <c16:uniqueId val="{00000001-B4D3-4ADB-A690-E89B1C43558A}"/>
            </c:ext>
          </c:extLst>
        </c:ser>
        <c:ser>
          <c:idx val="2"/>
          <c:order val="2"/>
          <c:tx>
            <c:strRef>
              <c:f>Sheet1!$D$1</c:f>
              <c:strCache>
                <c:ptCount val="1"/>
                <c:pt idx="0">
                  <c:v>Managing quite well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Jan/Feb 2025</c:v>
                </c:pt>
                <c:pt idx="1">
                  <c:v>Jan/Feb 2024</c:v>
                </c:pt>
                <c:pt idx="2">
                  <c:v>Oct 2023</c:v>
                </c:pt>
                <c:pt idx="3">
                  <c:v>Mar 2023</c:v>
                </c:pt>
                <c:pt idx="4">
                  <c:v>Nov/Dec 2022</c:v>
                </c:pt>
                <c:pt idx="5">
                  <c:v>Sept/Oct 2022</c:v>
                </c:pt>
              </c:strCache>
            </c:strRef>
          </c:cat>
          <c:val>
            <c:numRef>
              <c:f>Sheet1!$D$2:$D$7</c:f>
              <c:numCache>
                <c:formatCode>0%</c:formatCode>
                <c:ptCount val="6"/>
                <c:pt idx="0">
                  <c:v>0.56999999999999995</c:v>
                </c:pt>
                <c:pt idx="1">
                  <c:v>0.59</c:v>
                </c:pt>
                <c:pt idx="2">
                  <c:v>0.56999999999999995</c:v>
                </c:pt>
                <c:pt idx="3">
                  <c:v>0.56000000000000005</c:v>
                </c:pt>
                <c:pt idx="4">
                  <c:v>0.56000000000000005</c:v>
                </c:pt>
                <c:pt idx="5">
                  <c:v>0.54</c:v>
                </c:pt>
              </c:numCache>
            </c:numRef>
          </c:val>
          <c:extLst>
            <c:ext xmlns:c16="http://schemas.microsoft.com/office/drawing/2014/chart" uri="{C3380CC4-5D6E-409C-BE32-E72D297353CC}">
              <c16:uniqueId val="{00000002-B4D3-4ADB-A690-E89B1C43558A}"/>
            </c:ext>
          </c:extLst>
        </c:ser>
        <c:ser>
          <c:idx val="3"/>
          <c:order val="3"/>
          <c:tx>
            <c:strRef>
              <c:f>Sheet1!$E$1</c:f>
              <c:strCache>
                <c:ptCount val="1"/>
                <c:pt idx="0">
                  <c:v>Managing very well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Jan/Feb 2025</c:v>
                </c:pt>
                <c:pt idx="1">
                  <c:v>Jan/Feb 2024</c:v>
                </c:pt>
                <c:pt idx="2">
                  <c:v>Oct 2023</c:v>
                </c:pt>
                <c:pt idx="3">
                  <c:v>Mar 2023</c:v>
                </c:pt>
                <c:pt idx="4">
                  <c:v>Nov/Dec 2022</c:v>
                </c:pt>
                <c:pt idx="5">
                  <c:v>Sept/Oct 2022</c:v>
                </c:pt>
              </c:strCache>
            </c:strRef>
          </c:cat>
          <c:val>
            <c:numRef>
              <c:f>Sheet1!$E$2:$E$7</c:f>
              <c:numCache>
                <c:formatCode>0%</c:formatCode>
                <c:ptCount val="6"/>
                <c:pt idx="0">
                  <c:v>0.19</c:v>
                </c:pt>
                <c:pt idx="1">
                  <c:v>0.1</c:v>
                </c:pt>
                <c:pt idx="2">
                  <c:v>0.1</c:v>
                </c:pt>
                <c:pt idx="3">
                  <c:v>0.09</c:v>
                </c:pt>
                <c:pt idx="4">
                  <c:v>7.0000000000000007E-2</c:v>
                </c:pt>
                <c:pt idx="5">
                  <c:v>0.08</c:v>
                </c:pt>
              </c:numCache>
            </c:numRef>
          </c:val>
          <c:extLst>
            <c:ext xmlns:c16="http://schemas.microsoft.com/office/drawing/2014/chart" uri="{C3380CC4-5D6E-409C-BE32-E72D297353CC}">
              <c16:uniqueId val="{00000003-B4D3-4ADB-A690-E89B1C43558A}"/>
            </c:ext>
          </c:extLst>
        </c:ser>
        <c:ser>
          <c:idx val="4"/>
          <c:order val="4"/>
          <c:tx>
            <c:strRef>
              <c:f>Sheet1!$F$1</c:f>
              <c:strCache>
                <c:ptCount val="1"/>
                <c:pt idx="0">
                  <c:v>Don't know</c:v>
                </c:pt>
              </c:strCache>
            </c:strRef>
          </c:tx>
          <c:spPr>
            <a:solidFill>
              <a:schemeClr val="bg1">
                <a:lumMod val="50000"/>
              </a:schemeClr>
            </a:solidFill>
            <a:ln>
              <a:noFill/>
            </a:ln>
            <a:effectLst/>
          </c:spPr>
          <c:invertIfNegative val="0"/>
          <c:dLbls>
            <c:delete val="1"/>
          </c:dLbls>
          <c:cat>
            <c:strRef>
              <c:f>Sheet1!$A$2:$A$7</c:f>
              <c:strCache>
                <c:ptCount val="6"/>
                <c:pt idx="0">
                  <c:v>Jan/Feb 2025</c:v>
                </c:pt>
                <c:pt idx="1">
                  <c:v>Jan/Feb 2024</c:v>
                </c:pt>
                <c:pt idx="2">
                  <c:v>Oct 2023</c:v>
                </c:pt>
                <c:pt idx="3">
                  <c:v>Mar 2023</c:v>
                </c:pt>
                <c:pt idx="4">
                  <c:v>Nov/Dec 2022</c:v>
                </c:pt>
                <c:pt idx="5">
                  <c:v>Sept/Oct 2022</c:v>
                </c:pt>
              </c:strCache>
            </c:strRef>
          </c:cat>
          <c:val>
            <c:numRef>
              <c:f>Sheet1!$F$2:$F$7</c:f>
              <c:numCache>
                <c:formatCode>0%</c:formatCode>
                <c:ptCount val="6"/>
                <c:pt idx="0">
                  <c:v>0</c:v>
                </c:pt>
                <c:pt idx="1">
                  <c:v>0.01</c:v>
                </c:pt>
                <c:pt idx="2">
                  <c:v>0.01</c:v>
                </c:pt>
                <c:pt idx="3">
                  <c:v>0.01</c:v>
                </c:pt>
                <c:pt idx="4">
                  <c:v>0.02</c:v>
                </c:pt>
                <c:pt idx="5">
                  <c:v>0.01</c:v>
                </c:pt>
              </c:numCache>
            </c:numRef>
          </c:val>
          <c:extLst>
            <c:ext xmlns:c16="http://schemas.microsoft.com/office/drawing/2014/chart" uri="{C3380CC4-5D6E-409C-BE32-E72D297353CC}">
              <c16:uniqueId val="{00000004-B4D3-4ADB-A690-E89B1C43558A}"/>
            </c:ext>
          </c:extLst>
        </c:ser>
        <c:ser>
          <c:idx val="5"/>
          <c:order val="5"/>
          <c:tx>
            <c:strRef>
              <c:f>Sheet1!$G$1</c:f>
              <c:strCache>
                <c:ptCount val="1"/>
                <c:pt idx="0">
                  <c:v>Prefer not to answer</c:v>
                </c:pt>
              </c:strCache>
            </c:strRef>
          </c:tx>
          <c:spPr>
            <a:solidFill>
              <a:schemeClr val="accent6"/>
            </a:solidFill>
            <a:ln>
              <a:noFill/>
            </a:ln>
            <a:effectLst/>
          </c:spPr>
          <c:invertIfNegative val="0"/>
          <c:dLbls>
            <c:delete val="1"/>
          </c:dLbls>
          <c:cat>
            <c:strRef>
              <c:f>Sheet1!$A$2:$A$7</c:f>
              <c:strCache>
                <c:ptCount val="6"/>
                <c:pt idx="0">
                  <c:v>Jan/Feb 2025</c:v>
                </c:pt>
                <c:pt idx="1">
                  <c:v>Jan/Feb 2024</c:v>
                </c:pt>
                <c:pt idx="2">
                  <c:v>Oct 2023</c:v>
                </c:pt>
                <c:pt idx="3">
                  <c:v>Mar 2023</c:v>
                </c:pt>
                <c:pt idx="4">
                  <c:v>Nov/Dec 2022</c:v>
                </c:pt>
                <c:pt idx="5">
                  <c:v>Sept/Oct 2022</c:v>
                </c:pt>
              </c:strCache>
            </c:strRef>
          </c:cat>
          <c:val>
            <c:numRef>
              <c:f>Sheet1!$G$2:$G$7</c:f>
              <c:numCache>
                <c:formatCode>0%</c:formatCode>
                <c:ptCount val="6"/>
                <c:pt idx="0">
                  <c:v>0.01</c:v>
                </c:pt>
                <c:pt idx="1">
                  <c:v>0.01</c:v>
                </c:pt>
                <c:pt idx="2">
                  <c:v>0.01</c:v>
                </c:pt>
                <c:pt idx="3">
                  <c:v>0.02</c:v>
                </c:pt>
                <c:pt idx="4">
                  <c:v>0.02</c:v>
                </c:pt>
                <c:pt idx="5">
                  <c:v>0.01</c:v>
                </c:pt>
              </c:numCache>
            </c:numRef>
          </c:val>
          <c:extLst>
            <c:ext xmlns:c16="http://schemas.microsoft.com/office/drawing/2014/chart" uri="{C3380CC4-5D6E-409C-BE32-E72D297353CC}">
              <c16:uniqueId val="{00000005-B4D3-4ADB-A690-E89B1C43558A}"/>
            </c:ext>
          </c:extLst>
        </c:ser>
        <c:dLbls>
          <c:dLblPos val="ctr"/>
          <c:showLegendKey val="0"/>
          <c:showVal val="1"/>
          <c:showCatName val="0"/>
          <c:showSerName val="0"/>
          <c:showPercent val="0"/>
          <c:showBubbleSize val="0"/>
        </c:dLbls>
        <c:gapWidth val="150"/>
        <c:overlap val="100"/>
        <c:axId val="1208072224"/>
        <c:axId val="1208072704"/>
      </c:barChart>
      <c:catAx>
        <c:axId val="12080722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08072704"/>
        <c:crosses val="autoZero"/>
        <c:auto val="1"/>
        <c:lblAlgn val="ctr"/>
        <c:lblOffset val="100"/>
        <c:noMultiLvlLbl val="0"/>
      </c:catAx>
      <c:valAx>
        <c:axId val="1208072704"/>
        <c:scaling>
          <c:orientation val="minMax"/>
        </c:scaling>
        <c:delete val="1"/>
        <c:axPos val="t"/>
        <c:numFmt formatCode="0%" sourceLinked="1"/>
        <c:majorTickMark val="none"/>
        <c:minorTickMark val="none"/>
        <c:tickLblPos val="nextTo"/>
        <c:crossAx val="1208072224"/>
        <c:crosses val="autoZero"/>
        <c:crossBetween val="between"/>
      </c:valAx>
      <c:spPr>
        <a:noFill/>
        <a:ln>
          <a:noFill/>
        </a:ln>
        <a:effectLst/>
      </c:spPr>
    </c:plotArea>
    <c:legend>
      <c:legendPos val="b"/>
      <c:layout>
        <c:manualLayout>
          <c:xMode val="edge"/>
          <c:yMode val="edge"/>
          <c:x val="2.5999534824415441E-3"/>
          <c:y val="0.8999032972857991"/>
          <c:w val="0.99740004651755843"/>
          <c:h val="9.93647944570343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16054982988378"/>
          <c:y val="2.9111581758764172E-3"/>
          <c:w val="0.79806481826327769"/>
          <c:h val="0.78656646154526655"/>
        </c:manualLayout>
      </c:layout>
      <c:lineChart>
        <c:grouping val="standard"/>
        <c:varyColors val="0"/>
        <c:ser>
          <c:idx val="1"/>
          <c:order val="0"/>
          <c:tx>
            <c:strRef>
              <c:f>Sheet1!$B$1</c:f>
              <c:strCache>
                <c:ptCount val="1"/>
                <c:pt idx="0">
                  <c:v>Net Difficult</c:v>
                </c:pt>
              </c:strCache>
            </c:strRef>
          </c:tx>
          <c:spPr>
            <a:ln w="28575" cap="rnd">
              <a:solidFill>
                <a:srgbClr val="B70050"/>
              </a:solidFill>
              <a:round/>
            </a:ln>
            <a:effectLst/>
          </c:spPr>
          <c:marker>
            <c:symbol val="diamond"/>
            <c:size val="5"/>
            <c:spPr>
              <a:solidFill>
                <a:schemeClr val="tx2"/>
              </a:solidFill>
              <a:ln w="9525">
                <a:noFill/>
              </a:ln>
              <a:effectLst/>
            </c:spPr>
          </c:marker>
          <c:dLbls>
            <c:dLbl>
              <c:idx val="0"/>
              <c:layout>
                <c:manualLayout>
                  <c:x val="-9.0694195692339788E-2"/>
                  <c:y val="5.629376558025695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A13-4FA0-B071-2F398B7626C6}"/>
                </c:ext>
              </c:extLst>
            </c:dLbl>
            <c:dLbl>
              <c:idx val="1"/>
              <c:layout>
                <c:manualLayout>
                  <c:x val="-6.5497155513266944E-2"/>
                  <c:y val="3.55864499904051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A13-4FA0-B071-2F398B7626C6}"/>
                </c:ext>
              </c:extLst>
            </c:dLbl>
            <c:dLbl>
              <c:idx val="2"/>
              <c:layout>
                <c:manualLayout>
                  <c:x val="-6.015263037958548E-2"/>
                  <c:y val="2.59663067739947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A13-4FA0-B071-2F398B7626C6}"/>
                </c:ext>
              </c:extLst>
            </c:dLbl>
            <c:dLbl>
              <c:idx val="3"/>
              <c:layout>
                <c:manualLayout>
                  <c:x val="-5.4808105245903918E-2"/>
                  <c:y val="3.87931643958752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A13-4FA0-B071-2F398B7626C6}"/>
                </c:ext>
              </c:extLst>
            </c:dLbl>
            <c:dLbl>
              <c:idx val="4"/>
              <c:layout>
                <c:manualLayout>
                  <c:x val="-4.748162150006989E-2"/>
                  <c:y val="3.55230385068650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13-4FA0-B071-2F398B7626C6}"/>
                </c:ext>
              </c:extLst>
            </c:dLbl>
            <c:dLbl>
              <c:idx val="5"/>
              <c:layout>
                <c:manualLayout>
                  <c:x val="-5.2226491693614589E-2"/>
                  <c:y val="3.6167154106447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13-4FA0-B071-2F398B7626C6}"/>
                </c:ext>
              </c:extLst>
            </c:dLbl>
            <c:dLbl>
              <c:idx val="6"/>
              <c:layout>
                <c:manualLayout>
                  <c:x val="-4.3016488089957453E-3"/>
                  <c:y val="1.55278620017082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13-4FA0-B071-2F398B7626C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B7005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Mar 2022</c:v>
                </c:pt>
                <c:pt idx="1">
                  <c:v>Sept/Oct 2022</c:v>
                </c:pt>
                <c:pt idx="2">
                  <c:v>Nov/Dec 2022</c:v>
                </c:pt>
                <c:pt idx="3">
                  <c:v>Mar 2023</c:v>
                </c:pt>
                <c:pt idx="4">
                  <c:v>Oct 2023</c:v>
                </c:pt>
                <c:pt idx="5">
                  <c:v>Jan/Feb 2024</c:v>
                </c:pt>
                <c:pt idx="6">
                  <c:v>Jan/Feb 2025</c:v>
                </c:pt>
              </c:strCache>
            </c:strRef>
          </c:cat>
          <c:val>
            <c:numRef>
              <c:f>Sheet1!$B$2:$B$8</c:f>
              <c:numCache>
                <c:formatCode>0%</c:formatCode>
                <c:ptCount val="7"/>
                <c:pt idx="0">
                  <c:v>0.33</c:v>
                </c:pt>
                <c:pt idx="1">
                  <c:v>0.35</c:v>
                </c:pt>
                <c:pt idx="2">
                  <c:v>0.35</c:v>
                </c:pt>
                <c:pt idx="3">
                  <c:v>0.36</c:v>
                </c:pt>
                <c:pt idx="4">
                  <c:v>0.3</c:v>
                </c:pt>
                <c:pt idx="5">
                  <c:v>0.26</c:v>
                </c:pt>
                <c:pt idx="6">
                  <c:v>0.16</c:v>
                </c:pt>
              </c:numCache>
            </c:numRef>
          </c:val>
          <c:smooth val="0"/>
          <c:extLst>
            <c:ext xmlns:c16="http://schemas.microsoft.com/office/drawing/2014/chart" uri="{C3380CC4-5D6E-409C-BE32-E72D297353CC}">
              <c16:uniqueId val="{00000003-7A13-4FA0-B071-2F398B7626C6}"/>
            </c:ext>
          </c:extLst>
        </c:ser>
        <c:ser>
          <c:idx val="2"/>
          <c:order val="1"/>
          <c:tx>
            <c:strRef>
              <c:f>Sheet1!$C$1</c:f>
              <c:strCache>
                <c:ptCount val="1"/>
                <c:pt idx="0">
                  <c:v>Net Easy</c:v>
                </c:pt>
              </c:strCache>
            </c:strRef>
          </c:tx>
          <c:spPr>
            <a:ln w="28575" cap="rnd">
              <a:solidFill>
                <a:srgbClr val="7B9E42"/>
              </a:solidFill>
              <a:round/>
            </a:ln>
            <a:effectLst/>
          </c:spPr>
          <c:marker>
            <c:symbol val="diamond"/>
            <c:size val="5"/>
            <c:spPr>
              <a:solidFill>
                <a:schemeClr val="tx1"/>
              </a:solidFill>
              <a:ln w="9525">
                <a:noFill/>
              </a:ln>
              <a:effectLst/>
            </c:spPr>
          </c:marker>
          <c:dLbls>
            <c:dLbl>
              <c:idx val="0"/>
              <c:layout>
                <c:manualLayout>
                  <c:x val="-9.1499532287731625E-2"/>
                  <c:y val="3.7932468965865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13-4FA0-B071-2F398B7626C6}"/>
                </c:ext>
              </c:extLst>
            </c:dLbl>
            <c:dLbl>
              <c:idx val="1"/>
              <c:layout>
                <c:manualLayout>
                  <c:x val="-5.0268835926655465E-2"/>
                  <c:y val="2.94972275807737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13-4FA0-B071-2F398B7626C6}"/>
                </c:ext>
              </c:extLst>
            </c:dLbl>
            <c:dLbl>
              <c:idx val="2"/>
              <c:layout>
                <c:manualLayout>
                  <c:x val="-6.0957886194018464E-2"/>
                  <c:y val="2.30837987698336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A13-4FA0-B071-2F398B7626C6}"/>
                </c:ext>
              </c:extLst>
            </c:dLbl>
            <c:dLbl>
              <c:idx val="3"/>
              <c:layout>
                <c:manualLayout>
                  <c:x val="-5.4910156217944685E-2"/>
                  <c:y val="3.55064083788669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A13-4FA0-B071-2F398B7626C6}"/>
                </c:ext>
              </c:extLst>
            </c:dLbl>
            <c:dLbl>
              <c:idx val="4"/>
              <c:layout>
                <c:manualLayout>
                  <c:x val="-1.4980310283594967E-2"/>
                  <c:y val="2.50406784908990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A13-4FA0-B071-2F398B7626C6}"/>
                </c:ext>
              </c:extLst>
            </c:dLbl>
            <c:dLbl>
              <c:idx val="5"/>
              <c:layout>
                <c:manualLayout>
                  <c:x val="-4.8187086179603419E-2"/>
                  <c:y val="3.70775097707365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A13-4FA0-B071-2F398B7626C6}"/>
                </c:ext>
              </c:extLst>
            </c:dLbl>
            <c:dLbl>
              <c:idx val="6"/>
              <c:layout>
                <c:manualLayout>
                  <c:x val="-6.2593291978726645E-3"/>
                  <c:y val="5.1499759351839025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A13-4FA0-B071-2F398B7626C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7B9E4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Mar 2022</c:v>
                </c:pt>
                <c:pt idx="1">
                  <c:v>Sept/Oct 2022</c:v>
                </c:pt>
                <c:pt idx="2">
                  <c:v>Nov/Dec 2022</c:v>
                </c:pt>
                <c:pt idx="3">
                  <c:v>Mar 2023</c:v>
                </c:pt>
                <c:pt idx="4">
                  <c:v>Oct 2023</c:v>
                </c:pt>
                <c:pt idx="5">
                  <c:v>Jan/Feb 2024</c:v>
                </c:pt>
                <c:pt idx="6">
                  <c:v>Jan/Feb 2025</c:v>
                </c:pt>
              </c:strCache>
            </c:strRef>
          </c:cat>
          <c:val>
            <c:numRef>
              <c:f>Sheet1!$C$2:$C$8</c:f>
              <c:numCache>
                <c:formatCode>0%</c:formatCode>
                <c:ptCount val="7"/>
                <c:pt idx="0">
                  <c:v>0.31</c:v>
                </c:pt>
                <c:pt idx="1">
                  <c:v>0.25</c:v>
                </c:pt>
                <c:pt idx="2">
                  <c:v>0.24</c:v>
                </c:pt>
                <c:pt idx="3">
                  <c:v>0.27</c:v>
                </c:pt>
                <c:pt idx="4">
                  <c:v>0.34</c:v>
                </c:pt>
                <c:pt idx="5">
                  <c:v>0.35</c:v>
                </c:pt>
                <c:pt idx="6">
                  <c:v>0.61</c:v>
                </c:pt>
              </c:numCache>
            </c:numRef>
          </c:val>
          <c:smooth val="0"/>
          <c:extLst>
            <c:ext xmlns:c16="http://schemas.microsoft.com/office/drawing/2014/chart" uri="{C3380CC4-5D6E-409C-BE32-E72D297353CC}">
              <c16:uniqueId val="{0000000B-7A13-4FA0-B071-2F398B7626C6}"/>
            </c:ext>
          </c:extLst>
        </c:ser>
        <c:ser>
          <c:idx val="0"/>
          <c:order val="2"/>
          <c:tx>
            <c:strRef>
              <c:f>Sheet1!$D$1</c:f>
              <c:strCache>
                <c:ptCount val="1"/>
                <c:pt idx="0">
                  <c:v>Neither easy nor difficult</c:v>
                </c:pt>
              </c:strCache>
            </c:strRef>
          </c:tx>
          <c:spPr>
            <a:ln w="28575" cap="rnd">
              <a:solidFill>
                <a:schemeClr val="bg1">
                  <a:lumMod val="50000"/>
                </a:schemeClr>
              </a:solidFill>
              <a:round/>
            </a:ln>
            <a:effectLst/>
          </c:spPr>
          <c:marker>
            <c:symbol val="diamond"/>
            <c:size val="5"/>
            <c:spPr>
              <a:solidFill>
                <a:schemeClr val="tx1"/>
              </a:solidFill>
              <a:ln w="9525">
                <a:noFill/>
              </a:ln>
              <a:effectLst/>
            </c:spPr>
          </c:marker>
          <c:dLbls>
            <c:dLbl>
              <c:idx val="0"/>
              <c:layout>
                <c:manualLayout>
                  <c:x val="-9.0056001427468654E-2"/>
                  <c:y val="-1.60169517408288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A13-4FA0-B071-2F398B7626C6}"/>
                </c:ext>
              </c:extLst>
            </c:dLbl>
            <c:dLbl>
              <c:idx val="1"/>
              <c:layout>
                <c:manualLayout>
                  <c:x val="-5.2135842679063162E-2"/>
                  <c:y val="-2.56537152437607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A13-4FA0-B071-2F398B7626C6}"/>
                </c:ext>
              </c:extLst>
            </c:dLbl>
            <c:dLbl>
              <c:idx val="2"/>
              <c:layout>
                <c:manualLayout>
                  <c:x val="-6.015263037958548E-2"/>
                  <c:y val="-2.56537152437607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A13-4FA0-B071-2F398B7626C6}"/>
                </c:ext>
              </c:extLst>
            </c:dLbl>
            <c:dLbl>
              <c:idx val="3"/>
              <c:layout>
                <c:manualLayout>
                  <c:x val="-5.4808105245903918E-2"/>
                  <c:y val="-3.84805728656411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A13-4FA0-B071-2F398B7626C6}"/>
                </c:ext>
              </c:extLst>
            </c:dLbl>
            <c:dLbl>
              <c:idx val="4"/>
              <c:layout>
                <c:manualLayout>
                  <c:x val="-5.2135842679063162E-2"/>
                  <c:y val="-4.81007160820514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A13-4FA0-B071-2F398B7626C6}"/>
                </c:ext>
              </c:extLst>
            </c:dLbl>
            <c:dLbl>
              <c:idx val="5"/>
              <c:layout>
                <c:manualLayout>
                  <c:x val="-5.7480367812744772E-2"/>
                  <c:y val="-4.81007160820515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A13-4FA0-B071-2F398B7626C6}"/>
                </c:ext>
              </c:extLst>
            </c:dLbl>
            <c:dLbl>
              <c:idx val="6"/>
              <c:layout>
                <c:manualLayout>
                  <c:x val="-3.5410001249990748E-3"/>
                  <c:y val="1.113405840220153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A13-4FA0-B071-2F398B7626C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Mar 2022</c:v>
                </c:pt>
                <c:pt idx="1">
                  <c:v>Sept/Oct 2022</c:v>
                </c:pt>
                <c:pt idx="2">
                  <c:v>Nov/Dec 2022</c:v>
                </c:pt>
                <c:pt idx="3">
                  <c:v>Mar 2023</c:v>
                </c:pt>
                <c:pt idx="4">
                  <c:v>Oct 2023</c:v>
                </c:pt>
                <c:pt idx="5">
                  <c:v>Jan/Feb 2024</c:v>
                </c:pt>
                <c:pt idx="6">
                  <c:v>Jan/Feb 2025</c:v>
                </c:pt>
              </c:strCache>
            </c:strRef>
          </c:cat>
          <c:val>
            <c:numRef>
              <c:f>Sheet1!$D$2:$D$8</c:f>
              <c:numCache>
                <c:formatCode>0%</c:formatCode>
                <c:ptCount val="7"/>
                <c:pt idx="0">
                  <c:v>0.36</c:v>
                </c:pt>
                <c:pt idx="1">
                  <c:v>0.4</c:v>
                </c:pt>
                <c:pt idx="2">
                  <c:v>0.4</c:v>
                </c:pt>
                <c:pt idx="3">
                  <c:v>0.37</c:v>
                </c:pt>
                <c:pt idx="4">
                  <c:v>0.36</c:v>
                </c:pt>
                <c:pt idx="5">
                  <c:v>0.38</c:v>
                </c:pt>
                <c:pt idx="6">
                  <c:v>0.24</c:v>
                </c:pt>
              </c:numCache>
            </c:numRef>
          </c:val>
          <c:smooth val="0"/>
          <c:extLst>
            <c:ext xmlns:c16="http://schemas.microsoft.com/office/drawing/2014/chart" uri="{C3380CC4-5D6E-409C-BE32-E72D297353CC}">
              <c16:uniqueId val="{0000000C-7A13-4FA0-B071-2F398B7626C6}"/>
            </c:ext>
          </c:extLst>
        </c:ser>
        <c:dLbls>
          <c:dLblPos val="ctr"/>
          <c:showLegendKey val="0"/>
          <c:showVal val="1"/>
          <c:showCatName val="0"/>
          <c:showSerName val="0"/>
          <c:showPercent val="0"/>
          <c:showBubbleSize val="0"/>
        </c:dLbls>
        <c:marker val="1"/>
        <c:smooth val="0"/>
        <c:axId val="1884691343"/>
        <c:axId val="1884690863"/>
      </c:lineChart>
      <c:catAx>
        <c:axId val="18846913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884690863"/>
        <c:crosses val="autoZero"/>
        <c:auto val="1"/>
        <c:lblAlgn val="ctr"/>
        <c:lblOffset val="100"/>
        <c:noMultiLvlLbl val="0"/>
      </c:catAx>
      <c:valAx>
        <c:axId val="1884690863"/>
        <c:scaling>
          <c:orientation val="minMax"/>
        </c:scaling>
        <c:delete val="1"/>
        <c:axPos val="l"/>
        <c:numFmt formatCode="0%" sourceLinked="1"/>
        <c:majorTickMark val="out"/>
        <c:minorTickMark val="none"/>
        <c:tickLblPos val="nextTo"/>
        <c:crossAx val="1884691343"/>
        <c:crosses val="autoZero"/>
        <c:crossBetween val="midCat"/>
      </c:valAx>
      <c:spPr>
        <a:noFill/>
        <a:ln>
          <a:noFill/>
        </a:ln>
        <a:effectLst/>
      </c:spPr>
    </c:plotArea>
    <c:legend>
      <c:legendPos val="b"/>
      <c:layout>
        <c:manualLayout>
          <c:xMode val="edge"/>
          <c:yMode val="edge"/>
          <c:x val="0"/>
          <c:y val="0.91449333820597589"/>
          <c:w val="0.99851326991543365"/>
          <c:h val="6.629387961503027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03134733867933"/>
          <c:y val="4.018647332520317E-3"/>
          <c:w val="0.8319686526613207"/>
          <c:h val="0.93543310744502306"/>
        </c:manualLayout>
      </c:layout>
      <c:barChart>
        <c:barDir val="bar"/>
        <c:grouping val="percentStacked"/>
        <c:varyColors val="1"/>
        <c:ser>
          <c:idx val="0"/>
          <c:order val="0"/>
          <c:tx>
            <c:strRef>
              <c:f>Sheet1!$B$1</c:f>
              <c:strCache>
                <c:ptCount val="1"/>
                <c:pt idx="0">
                  <c:v>A lot more difficult</c:v>
                </c:pt>
              </c:strCache>
            </c:strRef>
          </c:tx>
          <c:spPr>
            <a:solidFill>
              <a:schemeClr val="accent3"/>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Mar 2022</c:v>
                </c:pt>
                <c:pt idx="1">
                  <c:v>Sept/Oct 2022</c:v>
                </c:pt>
                <c:pt idx="2">
                  <c:v>Nov/Dec 2022</c:v>
                </c:pt>
                <c:pt idx="3">
                  <c:v>Mar 2023</c:v>
                </c:pt>
                <c:pt idx="4">
                  <c:v>Oct 2023</c:v>
                </c:pt>
                <c:pt idx="5">
                  <c:v>Jan/Feb 2024</c:v>
                </c:pt>
                <c:pt idx="6">
                  <c:v>Jan/Feb 2025</c:v>
                </c:pt>
              </c:strCache>
            </c:strRef>
          </c:cat>
          <c:val>
            <c:numRef>
              <c:f>Sheet1!$B$2:$B$8</c:f>
              <c:numCache>
                <c:formatCode>0%</c:formatCode>
                <c:ptCount val="7"/>
                <c:pt idx="0">
                  <c:v>0.17913985183900871</c:v>
                </c:pt>
                <c:pt idx="1">
                  <c:v>0.2403764945327328</c:v>
                </c:pt>
                <c:pt idx="2">
                  <c:v>0.23566147043658889</c:v>
                </c:pt>
                <c:pt idx="3">
                  <c:v>0.2416373355472374</c:v>
                </c:pt>
                <c:pt idx="4">
                  <c:v>0.11799674381446471</c:v>
                </c:pt>
                <c:pt idx="5">
                  <c:v>0.10525041619906619</c:v>
                </c:pt>
                <c:pt idx="6">
                  <c:v>7.0000000000000007E-2</c:v>
                </c:pt>
              </c:numCache>
            </c:numRef>
          </c:val>
          <c:extLst>
            <c:ext xmlns:c16="http://schemas.microsoft.com/office/drawing/2014/chart" uri="{C3380CC4-5D6E-409C-BE32-E72D297353CC}">
              <c16:uniqueId val="{00000000-5ED0-4705-865D-5514A74C2184}"/>
            </c:ext>
          </c:extLst>
        </c:ser>
        <c:ser>
          <c:idx val="1"/>
          <c:order val="1"/>
          <c:tx>
            <c:strRef>
              <c:f>Sheet1!$C$1</c:f>
              <c:strCache>
                <c:ptCount val="1"/>
                <c:pt idx="0">
                  <c:v>A little more difficult</c:v>
                </c:pt>
              </c:strCache>
            </c:strRef>
          </c:tx>
          <c:spPr>
            <a:solidFill>
              <a:schemeClr val="accent3">
                <a:lumMod val="20000"/>
                <a:lumOff val="80000"/>
              </a:schemeClr>
            </a:solidFill>
          </c:spPr>
          <c:invertIfNegative val="0"/>
          <c:dLbls>
            <c:spPr>
              <a:noFill/>
              <a:ln>
                <a:noFill/>
              </a:ln>
              <a:effectLst/>
            </c:spPr>
            <c:txPr>
              <a:bodyPr wrap="square" lIns="38100" tIns="19050" rIns="38100" bIns="19050" anchor="ctr">
                <a:spAutoFit/>
              </a:bodyPr>
              <a:lstStyle/>
              <a:p>
                <a:pPr>
                  <a:defRPr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Mar 2022</c:v>
                </c:pt>
                <c:pt idx="1">
                  <c:v>Sept/Oct 2022</c:v>
                </c:pt>
                <c:pt idx="2">
                  <c:v>Nov/Dec 2022</c:v>
                </c:pt>
                <c:pt idx="3">
                  <c:v>Mar 2023</c:v>
                </c:pt>
                <c:pt idx="4">
                  <c:v>Oct 2023</c:v>
                </c:pt>
                <c:pt idx="5">
                  <c:v>Jan/Feb 2024</c:v>
                </c:pt>
                <c:pt idx="6">
                  <c:v>Jan/Feb 2025</c:v>
                </c:pt>
              </c:strCache>
            </c:strRef>
          </c:cat>
          <c:val>
            <c:numRef>
              <c:f>Sheet1!$C$2:$C$8</c:f>
              <c:numCache>
                <c:formatCode>0%</c:formatCode>
                <c:ptCount val="7"/>
                <c:pt idx="0">
                  <c:v>0.38205563417407001</c:v>
                </c:pt>
                <c:pt idx="1">
                  <c:v>0.44911906287380909</c:v>
                </c:pt>
                <c:pt idx="2">
                  <c:v>0.43329991123721728</c:v>
                </c:pt>
                <c:pt idx="3">
                  <c:v>0.42328373174000983</c:v>
                </c:pt>
                <c:pt idx="4">
                  <c:v>0.30816477274161658</c:v>
                </c:pt>
                <c:pt idx="5">
                  <c:v>0.31585475335640317</c:v>
                </c:pt>
                <c:pt idx="6">
                  <c:v>0.23</c:v>
                </c:pt>
              </c:numCache>
            </c:numRef>
          </c:val>
          <c:extLst>
            <c:ext xmlns:c16="http://schemas.microsoft.com/office/drawing/2014/chart" uri="{C3380CC4-5D6E-409C-BE32-E72D297353CC}">
              <c16:uniqueId val="{00000001-5ED0-4705-865D-5514A74C2184}"/>
            </c:ext>
          </c:extLst>
        </c:ser>
        <c:ser>
          <c:idx val="2"/>
          <c:order val="2"/>
          <c:tx>
            <c:strRef>
              <c:f>Sheet1!$D$1</c:f>
              <c:strCache>
                <c:ptCount val="1"/>
                <c:pt idx="0">
                  <c:v>No difference</c:v>
                </c:pt>
              </c:strCache>
            </c:strRef>
          </c:tx>
          <c:spPr>
            <a:solidFill>
              <a:srgbClr val="FFDE78"/>
            </a:solidFill>
          </c:spPr>
          <c:invertIfNegative val="0"/>
          <c:dLbls>
            <c:spPr>
              <a:noFill/>
              <a:ln>
                <a:noFill/>
              </a:ln>
              <a:effectLst/>
            </c:spPr>
            <c:txPr>
              <a:bodyPr wrap="square" lIns="38100" tIns="19050" rIns="38100" bIns="19050" anchor="ctr">
                <a:spAutoFit/>
              </a:bodyPr>
              <a:lstStyle/>
              <a:p>
                <a:pPr>
                  <a:defRPr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Mar 2022</c:v>
                </c:pt>
                <c:pt idx="1">
                  <c:v>Sept/Oct 2022</c:v>
                </c:pt>
                <c:pt idx="2">
                  <c:v>Nov/Dec 2022</c:v>
                </c:pt>
                <c:pt idx="3">
                  <c:v>Mar 2023</c:v>
                </c:pt>
                <c:pt idx="4">
                  <c:v>Oct 2023</c:v>
                </c:pt>
                <c:pt idx="5">
                  <c:v>Jan/Feb 2024</c:v>
                </c:pt>
                <c:pt idx="6">
                  <c:v>Jan/Feb 2025</c:v>
                </c:pt>
              </c:strCache>
            </c:strRef>
          </c:cat>
          <c:val>
            <c:numRef>
              <c:f>Sheet1!$D$2:$D$8</c:f>
              <c:numCache>
                <c:formatCode>0%</c:formatCode>
                <c:ptCount val="7"/>
                <c:pt idx="0">
                  <c:v>0.39886752375976769</c:v>
                </c:pt>
                <c:pt idx="1">
                  <c:v>0.2708284420137731</c:v>
                </c:pt>
                <c:pt idx="2">
                  <c:v>0.28566304666064091</c:v>
                </c:pt>
                <c:pt idx="3">
                  <c:v>0.2996910622221079</c:v>
                </c:pt>
                <c:pt idx="4">
                  <c:v>0.44555872475445452</c:v>
                </c:pt>
                <c:pt idx="5">
                  <c:v>0.4612478511448837</c:v>
                </c:pt>
                <c:pt idx="6">
                  <c:v>0.46</c:v>
                </c:pt>
              </c:numCache>
            </c:numRef>
          </c:val>
          <c:extLst>
            <c:ext xmlns:c16="http://schemas.microsoft.com/office/drawing/2014/chart" uri="{C3380CC4-5D6E-409C-BE32-E72D297353CC}">
              <c16:uniqueId val="{00000002-5ED0-4705-865D-5514A74C2184}"/>
            </c:ext>
          </c:extLst>
        </c:ser>
        <c:ser>
          <c:idx val="3"/>
          <c:order val="3"/>
          <c:tx>
            <c:strRef>
              <c:f>Sheet1!$E$1</c:f>
              <c:strCache>
                <c:ptCount val="1"/>
                <c:pt idx="0">
                  <c:v>A little easier</c:v>
                </c:pt>
              </c:strCache>
            </c:strRef>
          </c:tx>
          <c:spPr>
            <a:solidFill>
              <a:schemeClr val="accent2"/>
            </a:solidFill>
          </c:spPr>
          <c:invertIfNegative val="0"/>
          <c:dLbls>
            <c:spPr>
              <a:noFill/>
              <a:ln>
                <a:noFill/>
              </a:ln>
              <a:effectLst/>
            </c:spPr>
            <c:txPr>
              <a:bodyPr wrap="square" lIns="38100" tIns="19050" rIns="38100" bIns="19050" anchor="ctr">
                <a:spAutoFit/>
              </a:bodyPr>
              <a:lstStyle/>
              <a:p>
                <a:pPr>
                  <a:defRPr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Mar 2022</c:v>
                </c:pt>
                <c:pt idx="1">
                  <c:v>Sept/Oct 2022</c:v>
                </c:pt>
                <c:pt idx="2">
                  <c:v>Nov/Dec 2022</c:v>
                </c:pt>
                <c:pt idx="3">
                  <c:v>Mar 2023</c:v>
                </c:pt>
                <c:pt idx="4">
                  <c:v>Oct 2023</c:v>
                </c:pt>
                <c:pt idx="5">
                  <c:v>Jan/Feb 2024</c:v>
                </c:pt>
                <c:pt idx="6">
                  <c:v>Jan/Feb 2025</c:v>
                </c:pt>
              </c:strCache>
            </c:strRef>
          </c:cat>
          <c:val>
            <c:numRef>
              <c:f>Sheet1!$E$2:$E$8</c:f>
              <c:numCache>
                <c:formatCode>0%</c:formatCode>
                <c:ptCount val="7"/>
                <c:pt idx="0">
                  <c:v>2.529481721248928E-2</c:v>
                </c:pt>
                <c:pt idx="1">
                  <c:v>2.7536762883931479E-2</c:v>
                </c:pt>
                <c:pt idx="2">
                  <c:v>3.3149712989445877E-2</c:v>
                </c:pt>
                <c:pt idx="3">
                  <c:v>2.3001105789420159E-2</c:v>
                </c:pt>
                <c:pt idx="4">
                  <c:v>0.11233106718342099</c:v>
                </c:pt>
                <c:pt idx="5">
                  <c:v>9.7177933099545977E-2</c:v>
                </c:pt>
                <c:pt idx="6">
                  <c:v>0.15</c:v>
                </c:pt>
              </c:numCache>
            </c:numRef>
          </c:val>
          <c:extLst>
            <c:ext xmlns:c16="http://schemas.microsoft.com/office/drawing/2014/chart" uri="{C3380CC4-5D6E-409C-BE32-E72D297353CC}">
              <c16:uniqueId val="{00000003-5ED0-4705-865D-5514A74C2184}"/>
            </c:ext>
          </c:extLst>
        </c:ser>
        <c:ser>
          <c:idx val="4"/>
          <c:order val="4"/>
          <c:tx>
            <c:strRef>
              <c:f>Sheet1!$F$1</c:f>
              <c:strCache>
                <c:ptCount val="1"/>
                <c:pt idx="0">
                  <c:v>A lot easier</c:v>
                </c:pt>
              </c:strCache>
            </c:strRef>
          </c:tx>
          <c:spPr>
            <a:solidFill>
              <a:schemeClr val="accent1"/>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5ED0-4705-865D-5514A74C2184}"/>
                </c:ext>
              </c:extLst>
            </c:dLbl>
            <c:dLbl>
              <c:idx val="1"/>
              <c:delete val="1"/>
              <c:extLst>
                <c:ext xmlns:c15="http://schemas.microsoft.com/office/drawing/2012/chart" uri="{CE6537A1-D6FC-4f65-9D91-7224C49458BB}"/>
                <c:ext xmlns:c16="http://schemas.microsoft.com/office/drawing/2014/chart" uri="{C3380CC4-5D6E-409C-BE32-E72D297353CC}">
                  <c16:uniqueId val="{00000005-5ED0-4705-865D-5514A74C2184}"/>
                </c:ext>
              </c:extLst>
            </c:dLbl>
            <c:dLbl>
              <c:idx val="2"/>
              <c:delete val="1"/>
              <c:extLst>
                <c:ext xmlns:c15="http://schemas.microsoft.com/office/drawing/2012/chart" uri="{CE6537A1-D6FC-4f65-9D91-7224C49458BB}"/>
                <c:ext xmlns:c16="http://schemas.microsoft.com/office/drawing/2014/chart" uri="{C3380CC4-5D6E-409C-BE32-E72D297353CC}">
                  <c16:uniqueId val="{00000006-5ED0-4705-865D-5514A74C2184}"/>
                </c:ext>
              </c:extLst>
            </c:dLbl>
            <c:dLbl>
              <c:idx val="3"/>
              <c:delete val="1"/>
              <c:extLst>
                <c:ext xmlns:c15="http://schemas.microsoft.com/office/drawing/2012/chart" uri="{CE6537A1-D6FC-4f65-9D91-7224C49458BB}"/>
                <c:ext xmlns:c16="http://schemas.microsoft.com/office/drawing/2014/chart" uri="{C3380CC4-5D6E-409C-BE32-E72D297353CC}">
                  <c16:uniqueId val="{00000007-5ED0-4705-865D-5514A74C2184}"/>
                </c:ext>
              </c:extLst>
            </c:dLbl>
            <c:dLbl>
              <c:idx val="4"/>
              <c:delete val="1"/>
              <c:extLst>
                <c:ext xmlns:c15="http://schemas.microsoft.com/office/drawing/2012/chart" uri="{CE6537A1-D6FC-4f65-9D91-7224C49458BB}"/>
                <c:ext xmlns:c16="http://schemas.microsoft.com/office/drawing/2014/chart" uri="{C3380CC4-5D6E-409C-BE32-E72D297353CC}">
                  <c16:uniqueId val="{00000008-5ED0-4705-865D-5514A74C2184}"/>
                </c:ext>
              </c:extLst>
            </c:dLbl>
            <c:dLbl>
              <c:idx val="5"/>
              <c:delete val="1"/>
              <c:extLst>
                <c:ext xmlns:c15="http://schemas.microsoft.com/office/drawing/2012/chart" uri="{CE6537A1-D6FC-4f65-9D91-7224C49458BB}"/>
                <c:ext xmlns:c16="http://schemas.microsoft.com/office/drawing/2014/chart" uri="{C3380CC4-5D6E-409C-BE32-E72D297353CC}">
                  <c16:uniqueId val="{00000009-5ED0-4705-865D-5514A74C2184}"/>
                </c:ext>
              </c:extLst>
            </c:dLbl>
            <c:spPr>
              <a:noFill/>
              <a:ln>
                <a:noFill/>
              </a:ln>
              <a:effectLst/>
            </c:spPr>
            <c:txPr>
              <a:bodyPr wrap="square" lIns="38100" tIns="19050" rIns="38100" bIns="19050" anchor="ctr">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Mar 2022</c:v>
                </c:pt>
                <c:pt idx="1">
                  <c:v>Sept/Oct 2022</c:v>
                </c:pt>
                <c:pt idx="2">
                  <c:v>Nov/Dec 2022</c:v>
                </c:pt>
                <c:pt idx="3">
                  <c:v>Mar 2023</c:v>
                </c:pt>
                <c:pt idx="4">
                  <c:v>Oct 2023</c:v>
                </c:pt>
                <c:pt idx="5">
                  <c:v>Jan/Feb 2024</c:v>
                </c:pt>
                <c:pt idx="6">
                  <c:v>Jan/Feb 2025</c:v>
                </c:pt>
              </c:strCache>
            </c:strRef>
          </c:cat>
          <c:val>
            <c:numRef>
              <c:f>Sheet1!$F$2:$F$8</c:f>
              <c:numCache>
                <c:formatCode>0%</c:formatCode>
                <c:ptCount val="7"/>
                <c:pt idx="0">
                  <c:v>1.464217301466438E-2</c:v>
                </c:pt>
                <c:pt idx="1">
                  <c:v>1.2139237695753631E-2</c:v>
                </c:pt>
                <c:pt idx="2">
                  <c:v>1.222585867610696E-2</c:v>
                </c:pt>
                <c:pt idx="3">
                  <c:v>1.2386764701224681E-2</c:v>
                </c:pt>
                <c:pt idx="4">
                  <c:v>1.5948691506043319E-2</c:v>
                </c:pt>
                <c:pt idx="5">
                  <c:v>2.0469046200100881E-2</c:v>
                </c:pt>
                <c:pt idx="6">
                  <c:v>7.0000000000000007E-2</c:v>
                </c:pt>
              </c:numCache>
            </c:numRef>
          </c:val>
          <c:extLst>
            <c:ext xmlns:c16="http://schemas.microsoft.com/office/drawing/2014/chart" uri="{C3380CC4-5D6E-409C-BE32-E72D297353CC}">
              <c16:uniqueId val="{0000000A-5ED0-4705-865D-5514A74C2184}"/>
            </c:ext>
          </c:extLst>
        </c:ser>
        <c:ser>
          <c:idx val="5"/>
          <c:order val="5"/>
          <c:tx>
            <c:strRef>
              <c:f>Sheet1!$G$1</c:f>
              <c:strCache>
                <c:ptCount val="1"/>
                <c:pt idx="0">
                  <c:v>Prefer not to answer</c:v>
                </c:pt>
              </c:strCache>
            </c:strRef>
          </c:tx>
          <c:spPr>
            <a:solidFill>
              <a:schemeClr val="accent6"/>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B-5ED0-4705-865D-5514A74C2184}"/>
                </c:ext>
              </c:extLst>
            </c:dLbl>
            <c:dLbl>
              <c:idx val="1"/>
              <c:delete val="1"/>
              <c:extLst>
                <c:ext xmlns:c15="http://schemas.microsoft.com/office/drawing/2012/chart" uri="{CE6537A1-D6FC-4f65-9D91-7224C49458BB}"/>
                <c:ext xmlns:c16="http://schemas.microsoft.com/office/drawing/2014/chart" uri="{C3380CC4-5D6E-409C-BE32-E72D297353CC}">
                  <c16:uniqueId val="{0000000C-5ED0-4705-865D-5514A74C2184}"/>
                </c:ext>
              </c:extLst>
            </c:dLbl>
            <c:dLbl>
              <c:idx val="2"/>
              <c:delete val="1"/>
              <c:extLst>
                <c:ext xmlns:c15="http://schemas.microsoft.com/office/drawing/2012/chart" uri="{CE6537A1-D6FC-4f65-9D91-7224C49458BB}"/>
                <c:ext xmlns:c16="http://schemas.microsoft.com/office/drawing/2014/chart" uri="{C3380CC4-5D6E-409C-BE32-E72D297353CC}">
                  <c16:uniqueId val="{0000000D-5ED0-4705-865D-5514A74C2184}"/>
                </c:ext>
              </c:extLst>
            </c:dLbl>
            <c:dLbl>
              <c:idx val="3"/>
              <c:delete val="1"/>
              <c:extLst>
                <c:ext xmlns:c15="http://schemas.microsoft.com/office/drawing/2012/chart" uri="{CE6537A1-D6FC-4f65-9D91-7224C49458BB}"/>
                <c:ext xmlns:c16="http://schemas.microsoft.com/office/drawing/2014/chart" uri="{C3380CC4-5D6E-409C-BE32-E72D297353CC}">
                  <c16:uniqueId val="{0000000E-5ED0-4705-865D-5514A74C2184}"/>
                </c:ext>
              </c:extLst>
            </c:dLbl>
            <c:dLbl>
              <c:idx val="6"/>
              <c:delete val="1"/>
              <c:extLst>
                <c:ext xmlns:c15="http://schemas.microsoft.com/office/drawing/2012/chart" uri="{CE6537A1-D6FC-4f65-9D91-7224C49458BB}"/>
                <c:ext xmlns:c16="http://schemas.microsoft.com/office/drawing/2014/chart" uri="{C3380CC4-5D6E-409C-BE32-E72D297353CC}">
                  <c16:uniqueId val="{0000000F-5ED0-4705-865D-5514A74C2184}"/>
                </c:ext>
              </c:extLst>
            </c:dLbl>
            <c:spPr>
              <a:noFill/>
              <a:ln>
                <a:noFill/>
              </a:ln>
              <a:effectLst/>
            </c:spPr>
            <c:txPr>
              <a:bodyPr wrap="square" lIns="38100" tIns="19050" rIns="38100" bIns="19050" anchor="ctr">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Mar 2022</c:v>
                </c:pt>
                <c:pt idx="1">
                  <c:v>Sept/Oct 2022</c:v>
                </c:pt>
                <c:pt idx="2">
                  <c:v>Nov/Dec 2022</c:v>
                </c:pt>
                <c:pt idx="3">
                  <c:v>Mar 2023</c:v>
                </c:pt>
                <c:pt idx="4">
                  <c:v>Oct 2023</c:v>
                </c:pt>
                <c:pt idx="5">
                  <c:v>Jan/Feb 2024</c:v>
                </c:pt>
                <c:pt idx="6">
                  <c:v>Jan/Feb 2025</c:v>
                </c:pt>
              </c:strCache>
            </c:strRef>
          </c:cat>
          <c:val>
            <c:numRef>
              <c:f>Sheet1!$G$2:$G$8</c:f>
              <c:numCache>
                <c:formatCode>0%</c:formatCode>
                <c:ptCount val="7"/>
                <c:pt idx="0">
                  <c:v>9.0982497636628995E-3</c:v>
                </c:pt>
                <c:pt idx="1">
                  <c:v>0.02</c:v>
                </c:pt>
                <c:pt idx="2">
                  <c:v>0.02</c:v>
                </c:pt>
                <c:pt idx="3">
                  <c:v>0.01</c:v>
                </c:pt>
                <c:pt idx="6">
                  <c:v>0.01</c:v>
                </c:pt>
              </c:numCache>
            </c:numRef>
          </c:val>
          <c:extLst>
            <c:ext xmlns:c16="http://schemas.microsoft.com/office/drawing/2014/chart" uri="{C3380CC4-5D6E-409C-BE32-E72D297353CC}">
              <c16:uniqueId val="{00000010-5ED0-4705-865D-5514A74C2184}"/>
            </c:ext>
          </c:extLst>
        </c:ser>
        <c:dLbls>
          <c:dLblPos val="ctr"/>
          <c:showLegendKey val="0"/>
          <c:showVal val="1"/>
          <c:showCatName val="0"/>
          <c:showSerName val="0"/>
          <c:showPercent val="0"/>
          <c:showBubbleSize val="0"/>
        </c:dLbls>
        <c:gapWidth val="100"/>
        <c:overlap val="100"/>
        <c:axId val="-2068027336"/>
        <c:axId val="-2113994440"/>
      </c:barChart>
      <c:catAx>
        <c:axId val="-2068027336"/>
        <c:scaling>
          <c:orientation val="minMax"/>
        </c:scaling>
        <c:delete val="0"/>
        <c:axPos val="l"/>
        <c:numFmt formatCode="General" sourceLinked="0"/>
        <c:majorTickMark val="none"/>
        <c:minorTickMark val="none"/>
        <c:tickLblPos val="low"/>
        <c:txPr>
          <a:bodyPr/>
          <a:lstStyle/>
          <a:p>
            <a:pPr>
              <a:defRPr sz="1200"/>
            </a:pPr>
            <a:endParaRPr lang="en-US"/>
          </a:p>
        </c:txPr>
        <c:crossAx val="-2113994440"/>
        <c:crosses val="autoZero"/>
        <c:auto val="1"/>
        <c:lblAlgn val="ctr"/>
        <c:lblOffset val="100"/>
        <c:noMultiLvlLbl val="0"/>
      </c:catAx>
      <c:valAx>
        <c:axId val="-2113994440"/>
        <c:scaling>
          <c:orientation val="minMax"/>
        </c:scaling>
        <c:delete val="1"/>
        <c:axPos val="b"/>
        <c:numFmt formatCode="0%" sourceLinked="1"/>
        <c:majorTickMark val="none"/>
        <c:minorTickMark val="none"/>
        <c:tickLblPos val="nextTo"/>
        <c:crossAx val="-2068027336"/>
        <c:crosses val="autoZero"/>
        <c:crossBetween val="between"/>
      </c:valAx>
    </c:plotArea>
    <c:legend>
      <c:legendPos val="t"/>
      <c:layout>
        <c:manualLayout>
          <c:xMode val="edge"/>
          <c:yMode val="edge"/>
          <c:x val="0"/>
          <c:y val="0.94593052627911434"/>
          <c:w val="1"/>
          <c:h val="5.4069473720885677E-2"/>
        </c:manualLayout>
      </c:layout>
      <c:overlay val="0"/>
    </c:legend>
    <c:plotVisOnly val="1"/>
    <c:dispBlanksAs val="gap"/>
    <c:showDLblsOverMax val="1"/>
  </c:chart>
  <c:txPr>
    <a:bodyPr/>
    <a:lstStyle/>
    <a:p>
      <a:pPr>
        <a:defRPr sz="1200">
          <a:solidFill>
            <a:schemeClr val="tx1"/>
          </a:solidFill>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73676256225337"/>
          <c:y val="4.2350111404694725E-2"/>
          <c:w val="0.65665709075053824"/>
          <c:h val="0.95764988859530531"/>
        </c:manualLayout>
      </c:layout>
      <c:barChart>
        <c:barDir val="bar"/>
        <c:grouping val="clustered"/>
        <c:varyColors val="0"/>
        <c:ser>
          <c:idx val="0"/>
          <c:order val="0"/>
          <c:tx>
            <c:strRef>
              <c:f>Sheet1!$B$1</c:f>
              <c:strCache>
                <c:ptCount val="1"/>
                <c:pt idx="0">
                  <c:v>Jan/Feb 2025</c:v>
                </c:pt>
              </c:strCache>
            </c:strRef>
          </c:tx>
          <c:spPr>
            <a:solidFill>
              <a:schemeClr val="accent1"/>
            </a:solidFill>
            <a:ln>
              <a:noFill/>
            </a:ln>
            <a:effectLst/>
          </c:spPr>
          <c:invertIfNegative val="0"/>
          <c:dPt>
            <c:idx val="10"/>
            <c:invertIfNegative val="0"/>
            <c:bubble3D val="0"/>
            <c:spPr>
              <a:solidFill>
                <a:schemeClr val="accent5"/>
              </a:solidFill>
              <a:ln>
                <a:noFill/>
              </a:ln>
              <a:effectLst/>
            </c:spPr>
            <c:extLst>
              <c:ext xmlns:c16="http://schemas.microsoft.com/office/drawing/2014/chart" uri="{C3380CC4-5D6E-409C-BE32-E72D297353CC}">
                <c16:uniqueId val="{00000002-B7CE-42F8-88DA-F126237A6A4F}"/>
              </c:ext>
            </c:extLst>
          </c:dPt>
          <c:dPt>
            <c:idx val="11"/>
            <c:invertIfNegative val="0"/>
            <c:bubble3D val="0"/>
            <c:spPr>
              <a:solidFill>
                <a:schemeClr val="accent6">
                  <a:lumMod val="75000"/>
                </a:schemeClr>
              </a:solidFill>
              <a:ln>
                <a:noFill/>
              </a:ln>
              <a:effectLst/>
            </c:spPr>
            <c:extLst>
              <c:ext xmlns:c16="http://schemas.microsoft.com/office/drawing/2014/chart" uri="{C3380CC4-5D6E-409C-BE32-E72D297353CC}">
                <c16:uniqueId val="{0000000B-B7CE-42F8-88DA-F126237A6A4F}"/>
              </c:ext>
            </c:extLst>
          </c:dPt>
          <c:dLbls>
            <c:dLbl>
              <c:idx val="10"/>
              <c:layout>
                <c:manualLayout>
                  <c:x val="-1.3759147544709549E-16"/>
                  <c:y val="-2.52875714573008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7CE-42F8-88DA-F126237A6A4F}"/>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Entertainment, holidays, treats</c:v>
                </c:pt>
                <c:pt idx="1">
                  <c:v>General spending</c:v>
                </c:pt>
                <c:pt idx="2">
                  <c:v>Clothes shopping</c:v>
                </c:pt>
                <c:pt idx="3">
                  <c:v>Food shopping</c:v>
                </c:pt>
                <c:pt idx="4">
                  <c:v>House or garden decoration/renovation</c:v>
                </c:pt>
                <c:pt idx="5">
                  <c:v>Replacing old or broken household appliances</c:v>
                </c:pt>
                <c:pt idx="6">
                  <c:v>Transport</c:v>
                </c:pt>
                <c:pt idx="7">
                  <c:v>Other household bills (e.g. insurance, phone bills)</c:v>
                </c:pt>
                <c:pt idx="8">
                  <c:v>Prefer not to say</c:v>
                </c:pt>
                <c:pt idx="9">
                  <c:v>Net: At least one</c:v>
                </c:pt>
                <c:pt idx="10">
                  <c:v>Nothing/ none of these</c:v>
                </c:pt>
              </c:strCache>
            </c:strRef>
          </c:cat>
          <c:val>
            <c:numRef>
              <c:f>Sheet1!$B$2:$B$12</c:f>
              <c:numCache>
                <c:formatCode>0%</c:formatCode>
                <c:ptCount val="11"/>
                <c:pt idx="0">
                  <c:v>0.39</c:v>
                </c:pt>
                <c:pt idx="1">
                  <c:v>0.37</c:v>
                </c:pt>
                <c:pt idx="2">
                  <c:v>0.35</c:v>
                </c:pt>
                <c:pt idx="3">
                  <c:v>0.24</c:v>
                </c:pt>
                <c:pt idx="4">
                  <c:v>0.21</c:v>
                </c:pt>
                <c:pt idx="5">
                  <c:v>0.19</c:v>
                </c:pt>
                <c:pt idx="6">
                  <c:v>0.12</c:v>
                </c:pt>
                <c:pt idx="7">
                  <c:v>0.11</c:v>
                </c:pt>
                <c:pt idx="8">
                  <c:v>0.01</c:v>
                </c:pt>
                <c:pt idx="9">
                  <c:v>0.64</c:v>
                </c:pt>
                <c:pt idx="10">
                  <c:v>0.34</c:v>
                </c:pt>
              </c:numCache>
            </c:numRef>
          </c:val>
          <c:extLst>
            <c:ext xmlns:c16="http://schemas.microsoft.com/office/drawing/2014/chart" uri="{C3380CC4-5D6E-409C-BE32-E72D297353CC}">
              <c16:uniqueId val="{00000000-B7CE-42F8-88DA-F126237A6A4F}"/>
            </c:ext>
          </c:extLst>
        </c:ser>
        <c:ser>
          <c:idx val="1"/>
          <c:order val="1"/>
          <c:tx>
            <c:strRef>
              <c:f>Sheet1!$C$1</c:f>
              <c:strCache>
                <c:ptCount val="1"/>
                <c:pt idx="0">
                  <c:v>Jan/Feb 2024</c:v>
                </c:pt>
              </c:strCache>
            </c:strRef>
          </c:tx>
          <c:spPr>
            <a:solidFill>
              <a:schemeClr val="accent2"/>
            </a:solidFill>
            <a:ln>
              <a:noFill/>
            </a:ln>
            <a:effectLst/>
          </c:spPr>
          <c:invertIfNegative val="0"/>
          <c:dPt>
            <c:idx val="10"/>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D-B7CE-42F8-88DA-F126237A6A4F}"/>
              </c:ext>
            </c:extLst>
          </c:dPt>
          <c:dPt>
            <c:idx val="1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C-B7CE-42F8-88DA-F126237A6A4F}"/>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Entertainment, holidays, treats</c:v>
                </c:pt>
                <c:pt idx="1">
                  <c:v>General spending</c:v>
                </c:pt>
                <c:pt idx="2">
                  <c:v>Clothes shopping</c:v>
                </c:pt>
                <c:pt idx="3">
                  <c:v>Food shopping</c:v>
                </c:pt>
                <c:pt idx="4">
                  <c:v>House or garden decoration/renovation</c:v>
                </c:pt>
                <c:pt idx="5">
                  <c:v>Replacing old or broken household appliances</c:v>
                </c:pt>
                <c:pt idx="6">
                  <c:v>Transport</c:v>
                </c:pt>
                <c:pt idx="7">
                  <c:v>Other household bills (e.g. insurance, phone bills)</c:v>
                </c:pt>
                <c:pt idx="8">
                  <c:v>Prefer not to say</c:v>
                </c:pt>
                <c:pt idx="9">
                  <c:v>Net: At least one</c:v>
                </c:pt>
                <c:pt idx="10">
                  <c:v>Nothing/ none of these</c:v>
                </c:pt>
              </c:strCache>
            </c:strRef>
          </c:cat>
          <c:val>
            <c:numRef>
              <c:f>Sheet1!$C$2:$C$12</c:f>
              <c:numCache>
                <c:formatCode>0%</c:formatCode>
                <c:ptCount val="11"/>
                <c:pt idx="0">
                  <c:v>0.43876820538273192</c:v>
                </c:pt>
                <c:pt idx="1">
                  <c:v>0.45010677546808131</c:v>
                </c:pt>
                <c:pt idx="2">
                  <c:v>0.36044855378679153</c:v>
                </c:pt>
                <c:pt idx="3">
                  <c:v>0.24979408827124849</c:v>
                </c:pt>
                <c:pt idx="4">
                  <c:v>0.26285307932748098</c:v>
                </c:pt>
                <c:pt idx="5">
                  <c:v>0.21193211913062279</c:v>
                </c:pt>
                <c:pt idx="6">
                  <c:v>9.2739059242445257E-2</c:v>
                </c:pt>
                <c:pt idx="7">
                  <c:v>0.1112770451065573</c:v>
                </c:pt>
                <c:pt idx="8">
                  <c:v>3.1923579048893397E-2</c:v>
                </c:pt>
                <c:pt idx="9">
                  <c:v>0.64</c:v>
                </c:pt>
                <c:pt idx="10">
                  <c:v>0.33</c:v>
                </c:pt>
              </c:numCache>
            </c:numRef>
          </c:val>
          <c:extLst>
            <c:ext xmlns:c16="http://schemas.microsoft.com/office/drawing/2014/chart" uri="{C3380CC4-5D6E-409C-BE32-E72D297353CC}">
              <c16:uniqueId val="{00000001-B7CE-42F8-88DA-F126237A6A4F}"/>
            </c:ext>
          </c:extLst>
        </c:ser>
        <c:dLbls>
          <c:showLegendKey val="0"/>
          <c:showVal val="0"/>
          <c:showCatName val="0"/>
          <c:showSerName val="0"/>
          <c:showPercent val="0"/>
          <c:showBubbleSize val="0"/>
        </c:dLbls>
        <c:gapWidth val="50"/>
        <c:axId val="1214530271"/>
        <c:axId val="1214529855"/>
      </c:barChart>
      <c:catAx>
        <c:axId val="12145302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14529855"/>
        <c:crosses val="autoZero"/>
        <c:auto val="1"/>
        <c:lblAlgn val="ctr"/>
        <c:lblOffset val="100"/>
        <c:noMultiLvlLbl val="0"/>
      </c:catAx>
      <c:valAx>
        <c:axId val="1214529855"/>
        <c:scaling>
          <c:orientation val="minMax"/>
        </c:scaling>
        <c:delete val="1"/>
        <c:axPos val="t"/>
        <c:numFmt formatCode="0%" sourceLinked="1"/>
        <c:majorTickMark val="none"/>
        <c:minorTickMark val="none"/>
        <c:tickLblPos val="nextTo"/>
        <c:crossAx val="1214530271"/>
        <c:crosses val="autoZero"/>
        <c:crossBetween val="between"/>
      </c:valAx>
      <c:spPr>
        <a:noFill/>
        <a:ln>
          <a:noFill/>
        </a:ln>
        <a:effectLst/>
      </c:spPr>
    </c:plotArea>
    <c:legend>
      <c:legendPos val="r"/>
      <c:layout>
        <c:manualLayout>
          <c:xMode val="edge"/>
          <c:yMode val="edge"/>
          <c:x val="0.76766386226446215"/>
          <c:y val="0.65658840793830631"/>
          <c:w val="0.17850215590957072"/>
          <c:h val="0.1113121063750564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213886862812342"/>
          <c:y val="2.9706325676044306E-2"/>
          <c:w val="0.46346891408201019"/>
          <c:h val="0.97029367432395575"/>
        </c:manualLayout>
      </c:layout>
      <c:barChart>
        <c:barDir val="bar"/>
        <c:grouping val="clustered"/>
        <c:varyColors val="0"/>
        <c:ser>
          <c:idx val="0"/>
          <c:order val="0"/>
          <c:tx>
            <c:strRef>
              <c:f>Sheet1!$B$1</c:f>
              <c:strCache>
                <c:ptCount val="1"/>
                <c:pt idx="0">
                  <c:v>Winter 2024</c:v>
                </c:pt>
              </c:strCache>
            </c:strRef>
          </c:tx>
          <c:spPr>
            <a:solidFill>
              <a:schemeClr val="accent1"/>
            </a:solidFill>
            <a:ln>
              <a:noFill/>
            </a:ln>
            <a:effectLst/>
          </c:spPr>
          <c:invertIfNegative val="0"/>
          <c:dPt>
            <c:idx val="8"/>
            <c:invertIfNegative val="0"/>
            <c:bubble3D val="0"/>
            <c:spPr>
              <a:solidFill>
                <a:schemeClr val="accent5"/>
              </a:solidFill>
              <a:ln>
                <a:noFill/>
              </a:ln>
              <a:effectLst/>
            </c:spPr>
            <c:extLst>
              <c:ext xmlns:c16="http://schemas.microsoft.com/office/drawing/2014/chart" uri="{C3380CC4-5D6E-409C-BE32-E72D297353CC}">
                <c16:uniqueId val="{0000000D-3CCD-4EFF-97B5-C440A9612550}"/>
              </c:ext>
            </c:extLst>
          </c:dPt>
          <c:dPt>
            <c:idx val="9"/>
            <c:invertIfNegative val="0"/>
            <c:bubble3D val="0"/>
            <c:spPr>
              <a:solidFill>
                <a:schemeClr val="accent6">
                  <a:lumMod val="75000"/>
                </a:schemeClr>
              </a:solidFill>
              <a:ln>
                <a:noFill/>
              </a:ln>
              <a:effectLst/>
            </c:spPr>
            <c:extLst>
              <c:ext xmlns:c16="http://schemas.microsoft.com/office/drawing/2014/chart" uri="{C3380CC4-5D6E-409C-BE32-E72D297353CC}">
                <c16:uniqueId val="{0000000C-3CCD-4EFF-97B5-C440A9612550}"/>
              </c:ext>
            </c:extLst>
          </c:dPt>
          <c:dLbls>
            <c:dLbl>
              <c:idx val="10"/>
              <c:layout>
                <c:manualLayout>
                  <c:x val="-1.3759147544709549E-16"/>
                  <c:y val="-2.52875714573008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CCD-4EFF-97B5-C440A9612550}"/>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Borrow money from friends or family</c:v>
                </c:pt>
                <c:pt idx="1">
                  <c:v>Sold items in order to raise money to pay energy bills</c:v>
                </c:pt>
                <c:pt idx="2">
                  <c:v>Had to borrow money from a bank, payday lender or other financial provider</c:v>
                </c:pt>
                <c:pt idx="3">
                  <c:v>Sought financial assistance with our energy costs from our supplier</c:v>
                </c:pt>
                <c:pt idx="4">
                  <c:v>Sought financial assistance with our energy costs from someone other than our supplier</c:v>
                </c:pt>
                <c:pt idx="5">
                  <c:v>Reduced the amount usually put on the prepayment meter due to financial pressures elsewhere</c:v>
                </c:pt>
                <c:pt idx="6">
                  <c:v>Missed rent/mortgage payments</c:v>
                </c:pt>
                <c:pt idx="7">
                  <c:v>Net: At least one</c:v>
                </c:pt>
                <c:pt idx="8">
                  <c:v>None of these</c:v>
                </c:pt>
              </c:strCache>
            </c:strRef>
          </c:cat>
          <c:val>
            <c:numRef>
              <c:f>Sheet1!$B$2:$B$10</c:f>
              <c:numCache>
                <c:formatCode>0%</c:formatCode>
                <c:ptCount val="9"/>
                <c:pt idx="0">
                  <c:v>0.14000000000000001</c:v>
                </c:pt>
                <c:pt idx="1">
                  <c:v>0.11</c:v>
                </c:pt>
                <c:pt idx="2">
                  <c:v>0.08</c:v>
                </c:pt>
                <c:pt idx="3">
                  <c:v>0.06</c:v>
                </c:pt>
                <c:pt idx="4">
                  <c:v>0.05</c:v>
                </c:pt>
                <c:pt idx="5">
                  <c:v>0.04</c:v>
                </c:pt>
                <c:pt idx="6">
                  <c:v>0.04</c:v>
                </c:pt>
                <c:pt idx="7">
                  <c:v>0.39</c:v>
                </c:pt>
                <c:pt idx="8">
                  <c:v>0.59</c:v>
                </c:pt>
              </c:numCache>
            </c:numRef>
          </c:val>
          <c:extLst>
            <c:ext xmlns:c16="http://schemas.microsoft.com/office/drawing/2014/chart" uri="{C3380CC4-5D6E-409C-BE32-E72D297353CC}">
              <c16:uniqueId val="{00000005-3CCD-4EFF-97B5-C440A9612550}"/>
            </c:ext>
          </c:extLst>
        </c:ser>
        <c:dLbls>
          <c:showLegendKey val="0"/>
          <c:showVal val="0"/>
          <c:showCatName val="0"/>
          <c:showSerName val="0"/>
          <c:showPercent val="0"/>
          <c:showBubbleSize val="0"/>
        </c:dLbls>
        <c:gapWidth val="50"/>
        <c:axId val="1214530271"/>
        <c:axId val="1214529855"/>
      </c:barChart>
      <c:catAx>
        <c:axId val="12145302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14529855"/>
        <c:crosses val="autoZero"/>
        <c:auto val="1"/>
        <c:lblAlgn val="ctr"/>
        <c:lblOffset val="100"/>
        <c:noMultiLvlLbl val="0"/>
      </c:catAx>
      <c:valAx>
        <c:axId val="1214529855"/>
        <c:scaling>
          <c:orientation val="minMax"/>
        </c:scaling>
        <c:delete val="1"/>
        <c:axPos val="t"/>
        <c:numFmt formatCode="0%" sourceLinked="1"/>
        <c:majorTickMark val="none"/>
        <c:minorTickMark val="none"/>
        <c:tickLblPos val="nextTo"/>
        <c:crossAx val="12145302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36364149360233"/>
          <c:y val="9.8983305583559417E-2"/>
          <c:w val="0.52163635850639767"/>
          <c:h val="0.77977922666249266"/>
        </c:manualLayout>
      </c:layout>
      <c:barChart>
        <c:barDir val="bar"/>
        <c:grouping val="percentStacked"/>
        <c:varyColors val="1"/>
        <c:ser>
          <c:idx val="0"/>
          <c:order val="0"/>
          <c:tx>
            <c:strRef>
              <c:f>Sheet1!$B$1</c:f>
              <c:strCache>
                <c:ptCount val="1"/>
                <c:pt idx="0">
                  <c:v>Strongly disagree</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sz="1200" b="1">
                    <a:solidFill>
                      <a:schemeClr val="bg1"/>
                    </a:solidFill>
                    <a:latin typeface="+mj-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We can't afford to heat our home to a comfortable level because of financial concerns</c:v>
                </c:pt>
                <c:pt idx="1">
                  <c:v>We can't heat our home to a comfortable level because of poor insulation/energy inefficiency</c:v>
                </c:pt>
                <c:pt idx="2">
                  <c:v> We try to limit our use of heating to keep costs down where we can</c:v>
                </c:pt>
              </c:strCache>
            </c:strRef>
          </c:cat>
          <c:val>
            <c:numRef>
              <c:f>Sheet1!$B$2:$B$4</c:f>
              <c:numCache>
                <c:formatCode>0%</c:formatCode>
                <c:ptCount val="3"/>
                <c:pt idx="0">
                  <c:v>0.23</c:v>
                </c:pt>
                <c:pt idx="1">
                  <c:v>0.27</c:v>
                </c:pt>
                <c:pt idx="2">
                  <c:v>0.08</c:v>
                </c:pt>
              </c:numCache>
            </c:numRef>
          </c:val>
          <c:extLst>
            <c:ext xmlns:c16="http://schemas.microsoft.com/office/drawing/2014/chart" uri="{C3380CC4-5D6E-409C-BE32-E72D297353CC}">
              <c16:uniqueId val="{00000000-A276-41A9-B223-71D3AD94A9BA}"/>
            </c:ext>
          </c:extLst>
        </c:ser>
        <c:ser>
          <c:idx val="1"/>
          <c:order val="1"/>
          <c:tx>
            <c:strRef>
              <c:f>Sheet1!$C$1</c:f>
              <c:strCache>
                <c:ptCount val="1"/>
                <c:pt idx="0">
                  <c:v>Tend to disagree</c:v>
                </c:pt>
              </c:strCache>
            </c:strRef>
          </c:tx>
          <c:spPr>
            <a:solidFill>
              <a:schemeClr val="accent2"/>
            </a:solidFill>
          </c:spPr>
          <c:invertIfNegative val="0"/>
          <c:dLbls>
            <c:spPr>
              <a:noFill/>
              <a:ln>
                <a:noFill/>
              </a:ln>
              <a:effectLst/>
            </c:spPr>
            <c:txPr>
              <a:bodyPr wrap="square" lIns="38100" tIns="19050" rIns="38100" bIns="19050" anchor="ctr">
                <a:spAutoFit/>
              </a:bodyPr>
              <a:lstStyle/>
              <a:p>
                <a:pPr>
                  <a:defRPr sz="1200" b="1">
                    <a:solidFill>
                      <a:schemeClr val="tx1"/>
                    </a:solidFill>
                    <a:latin typeface="+mj-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We can't afford to heat our home to a comfortable level because of financial concerns</c:v>
                </c:pt>
                <c:pt idx="1">
                  <c:v>We can't heat our home to a comfortable level because of poor insulation/energy inefficiency</c:v>
                </c:pt>
                <c:pt idx="2">
                  <c:v> We try to limit our use of heating to keep costs down where we can</c:v>
                </c:pt>
              </c:strCache>
            </c:strRef>
          </c:cat>
          <c:val>
            <c:numRef>
              <c:f>Sheet1!$C$2:$C$4</c:f>
              <c:numCache>
                <c:formatCode>0%</c:formatCode>
                <c:ptCount val="3"/>
                <c:pt idx="0">
                  <c:v>0.24</c:v>
                </c:pt>
                <c:pt idx="1">
                  <c:v>0.26</c:v>
                </c:pt>
                <c:pt idx="2">
                  <c:v>0.09</c:v>
                </c:pt>
              </c:numCache>
            </c:numRef>
          </c:val>
          <c:extLst>
            <c:ext xmlns:c16="http://schemas.microsoft.com/office/drawing/2014/chart" uri="{C3380CC4-5D6E-409C-BE32-E72D297353CC}">
              <c16:uniqueId val="{00000001-A276-41A9-B223-71D3AD94A9BA}"/>
            </c:ext>
          </c:extLst>
        </c:ser>
        <c:ser>
          <c:idx val="2"/>
          <c:order val="2"/>
          <c:tx>
            <c:strRef>
              <c:f>Sheet1!$D$1</c:f>
              <c:strCache>
                <c:ptCount val="1"/>
                <c:pt idx="0">
                  <c:v>Neither agree nor disagree</c:v>
                </c:pt>
              </c:strCache>
            </c:strRef>
          </c:tx>
          <c:spPr>
            <a:solidFill>
              <a:schemeClr val="accent4"/>
            </a:solidFill>
          </c:spPr>
          <c:invertIfNegative val="0"/>
          <c:dLbls>
            <c:dLbl>
              <c:idx val="1"/>
              <c:layout>
                <c:manualLayout>
                  <c:x val="-6.4158015297897785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276-41A9-B223-71D3AD94A9BA}"/>
                </c:ext>
              </c:extLst>
            </c:dLbl>
            <c:spPr>
              <a:noFill/>
              <a:ln>
                <a:noFill/>
              </a:ln>
              <a:effectLst/>
            </c:spPr>
            <c:txPr>
              <a:bodyPr wrap="square" lIns="38100" tIns="19050" rIns="38100" bIns="19050" anchor="ctr">
                <a:spAutoFit/>
              </a:bodyPr>
              <a:lstStyle/>
              <a:p>
                <a:pPr>
                  <a:defRPr sz="1200" b="1">
                    <a:solidFill>
                      <a:schemeClr val="tx1"/>
                    </a:solidFill>
                    <a:latin typeface="+mj-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We can't afford to heat our home to a comfortable level because of financial concerns</c:v>
                </c:pt>
                <c:pt idx="1">
                  <c:v>We can't heat our home to a comfortable level because of poor insulation/energy inefficiency</c:v>
                </c:pt>
                <c:pt idx="2">
                  <c:v> We try to limit our use of heating to keep costs down where we can</c:v>
                </c:pt>
              </c:strCache>
            </c:strRef>
          </c:cat>
          <c:val>
            <c:numRef>
              <c:f>Sheet1!$D$2:$D$4</c:f>
              <c:numCache>
                <c:formatCode>0%</c:formatCode>
                <c:ptCount val="3"/>
                <c:pt idx="0">
                  <c:v>0.19</c:v>
                </c:pt>
                <c:pt idx="1">
                  <c:v>0.2</c:v>
                </c:pt>
                <c:pt idx="2">
                  <c:v>0.13</c:v>
                </c:pt>
              </c:numCache>
            </c:numRef>
          </c:val>
          <c:extLst>
            <c:ext xmlns:c16="http://schemas.microsoft.com/office/drawing/2014/chart" uri="{C3380CC4-5D6E-409C-BE32-E72D297353CC}">
              <c16:uniqueId val="{00000003-A276-41A9-B223-71D3AD94A9BA}"/>
            </c:ext>
          </c:extLst>
        </c:ser>
        <c:ser>
          <c:idx val="3"/>
          <c:order val="3"/>
          <c:tx>
            <c:strRef>
              <c:f>Sheet1!$E$1</c:f>
              <c:strCache>
                <c:ptCount val="1"/>
                <c:pt idx="0">
                  <c:v>Tend to agree</c:v>
                </c:pt>
              </c:strCache>
            </c:strRef>
          </c:tx>
          <c:spPr>
            <a:solidFill>
              <a:schemeClr val="accent3">
                <a:lumMod val="20000"/>
                <a:lumOff val="80000"/>
              </a:schemeClr>
            </a:solidFill>
          </c:spPr>
          <c:invertIfNegative val="0"/>
          <c:dLbls>
            <c:dLbl>
              <c:idx val="1"/>
              <c:layout>
                <c:manualLayout>
                  <c:x val="-4.277201019860009E-3"/>
                  <c:y val="2.4272227595823719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276-41A9-B223-71D3AD94A9BA}"/>
                </c:ext>
              </c:extLst>
            </c:dLbl>
            <c:spPr>
              <a:noFill/>
              <a:ln>
                <a:noFill/>
              </a:ln>
              <a:effectLst/>
            </c:spPr>
            <c:txPr>
              <a:bodyPr wrap="square" lIns="38100" tIns="19050" rIns="38100" bIns="19050" anchor="ctr">
                <a:spAutoFit/>
              </a:bodyPr>
              <a:lstStyle/>
              <a:p>
                <a:pPr>
                  <a:defRPr sz="1200" b="1">
                    <a:solidFill>
                      <a:schemeClr val="tx1"/>
                    </a:solidFill>
                    <a:latin typeface="+mj-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We can't afford to heat our home to a comfortable level because of financial concerns</c:v>
                </c:pt>
                <c:pt idx="1">
                  <c:v>We can't heat our home to a comfortable level because of poor insulation/energy inefficiency</c:v>
                </c:pt>
                <c:pt idx="2">
                  <c:v> We try to limit our use of heating to keep costs down where we can</c:v>
                </c:pt>
              </c:strCache>
            </c:strRef>
          </c:cat>
          <c:val>
            <c:numRef>
              <c:f>Sheet1!$E$2:$E$4</c:f>
              <c:numCache>
                <c:formatCode>0%</c:formatCode>
                <c:ptCount val="3"/>
                <c:pt idx="0">
                  <c:v>0.22</c:v>
                </c:pt>
                <c:pt idx="1">
                  <c:v>0.18</c:v>
                </c:pt>
                <c:pt idx="2">
                  <c:v>0.42</c:v>
                </c:pt>
              </c:numCache>
            </c:numRef>
          </c:val>
          <c:extLst>
            <c:ext xmlns:c16="http://schemas.microsoft.com/office/drawing/2014/chart" uri="{C3380CC4-5D6E-409C-BE32-E72D297353CC}">
              <c16:uniqueId val="{00000005-A276-41A9-B223-71D3AD94A9BA}"/>
            </c:ext>
          </c:extLst>
        </c:ser>
        <c:ser>
          <c:idx val="4"/>
          <c:order val="4"/>
          <c:tx>
            <c:strRef>
              <c:f>Sheet1!$F$1</c:f>
              <c:strCache>
                <c:ptCount val="1"/>
                <c:pt idx="0">
                  <c:v>Strongly agree</c:v>
                </c:pt>
              </c:strCache>
            </c:strRef>
          </c:tx>
          <c:spPr>
            <a:solidFill>
              <a:schemeClr val="accent3"/>
            </a:solidFill>
          </c:spPr>
          <c:invertIfNegative val="0"/>
          <c:dLbls>
            <c:dLbl>
              <c:idx val="1"/>
              <c:layout>
                <c:manualLayout>
                  <c:x val="-1.5682889236078065E-16"/>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276-41A9-B223-71D3AD94A9BA}"/>
                </c:ext>
              </c:extLst>
            </c:dLbl>
            <c:spPr>
              <a:noFill/>
              <a:ln>
                <a:noFill/>
              </a:ln>
              <a:effectLst/>
            </c:spPr>
            <c:txPr>
              <a:bodyPr wrap="square" lIns="38100" tIns="19050" rIns="38100" bIns="19050" anchor="ctr">
                <a:spAutoFit/>
              </a:bodyPr>
              <a:lstStyle/>
              <a:p>
                <a:pPr>
                  <a:defRPr sz="1200" b="1">
                    <a:solidFill>
                      <a:schemeClr val="bg1"/>
                    </a:solidFill>
                    <a:latin typeface="+mj-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We can't afford to heat our home to a comfortable level because of financial concerns</c:v>
                </c:pt>
                <c:pt idx="1">
                  <c:v>We can't heat our home to a comfortable level because of poor insulation/energy inefficiency</c:v>
                </c:pt>
                <c:pt idx="2">
                  <c:v> We try to limit our use of heating to keep costs down where we can</c:v>
                </c:pt>
              </c:strCache>
            </c:strRef>
          </c:cat>
          <c:val>
            <c:numRef>
              <c:f>Sheet1!$F$2:$F$4</c:f>
              <c:numCache>
                <c:formatCode>0%</c:formatCode>
                <c:ptCount val="3"/>
                <c:pt idx="0">
                  <c:v>0.12</c:v>
                </c:pt>
                <c:pt idx="1">
                  <c:v>0.08</c:v>
                </c:pt>
                <c:pt idx="2">
                  <c:v>0.28000000000000003</c:v>
                </c:pt>
              </c:numCache>
            </c:numRef>
          </c:val>
          <c:extLst>
            <c:ext xmlns:c16="http://schemas.microsoft.com/office/drawing/2014/chart" uri="{C3380CC4-5D6E-409C-BE32-E72D297353CC}">
              <c16:uniqueId val="{00000007-A276-41A9-B223-71D3AD94A9BA}"/>
            </c:ext>
          </c:extLst>
        </c:ser>
        <c:ser>
          <c:idx val="5"/>
          <c:order val="5"/>
          <c:tx>
            <c:strRef>
              <c:f>Sheet1!$G$1</c:f>
              <c:strCache>
                <c:ptCount val="1"/>
                <c:pt idx="0">
                  <c:v>Prefer not to say</c:v>
                </c:pt>
              </c:strCache>
            </c:strRef>
          </c:tx>
          <c:spPr>
            <a:solidFill>
              <a:schemeClr val="bg1">
                <a:lumMod val="65000"/>
              </a:schemeClr>
            </a:solidFill>
          </c:spPr>
          <c:invertIfNegative val="0"/>
          <c:dLbls>
            <c:delete val="1"/>
          </c:dLbls>
          <c:cat>
            <c:strRef>
              <c:f>Sheet1!$A$2:$A$4</c:f>
              <c:strCache>
                <c:ptCount val="3"/>
                <c:pt idx="0">
                  <c:v>We can't afford to heat our home to a comfortable level because of financial concerns</c:v>
                </c:pt>
                <c:pt idx="1">
                  <c:v>We can't heat our home to a comfortable level because of poor insulation/energy inefficiency</c:v>
                </c:pt>
                <c:pt idx="2">
                  <c:v> We try to limit our use of heating to keep costs down where we can</c:v>
                </c:pt>
              </c:strCache>
            </c:strRef>
          </c:cat>
          <c:val>
            <c:numRef>
              <c:f>Sheet1!$G$2:$G$4</c:f>
              <c:numCache>
                <c:formatCode>0%</c:formatCode>
                <c:ptCount val="3"/>
                <c:pt idx="0">
                  <c:v>1.2333740985897569E-2</c:v>
                </c:pt>
                <c:pt idx="1">
                  <c:v>1.1068035861663871E-2</c:v>
                </c:pt>
                <c:pt idx="2">
                  <c:v>1.0688090006956599E-2</c:v>
                </c:pt>
              </c:numCache>
            </c:numRef>
          </c:val>
          <c:extLst>
            <c:ext xmlns:c16="http://schemas.microsoft.com/office/drawing/2014/chart" uri="{C3380CC4-5D6E-409C-BE32-E72D297353CC}">
              <c16:uniqueId val="{00000008-A276-41A9-B223-71D3AD94A9BA}"/>
            </c:ext>
          </c:extLst>
        </c:ser>
        <c:dLbls>
          <c:dLblPos val="ctr"/>
          <c:showLegendKey val="0"/>
          <c:showVal val="1"/>
          <c:showCatName val="0"/>
          <c:showSerName val="0"/>
          <c:showPercent val="0"/>
          <c:showBubbleSize val="0"/>
        </c:dLbls>
        <c:gapWidth val="126"/>
        <c:overlap val="100"/>
        <c:axId val="-2068027336"/>
        <c:axId val="-2113994440"/>
      </c:barChart>
      <c:catAx>
        <c:axId val="-2068027336"/>
        <c:scaling>
          <c:orientation val="maxMin"/>
        </c:scaling>
        <c:delete val="0"/>
        <c:axPos val="l"/>
        <c:numFmt formatCode="General" sourceLinked="0"/>
        <c:majorTickMark val="none"/>
        <c:minorTickMark val="none"/>
        <c:tickLblPos val="low"/>
        <c:crossAx val="-2113994440"/>
        <c:crosses val="autoZero"/>
        <c:auto val="1"/>
        <c:lblAlgn val="ctr"/>
        <c:lblOffset val="100"/>
        <c:noMultiLvlLbl val="0"/>
      </c:catAx>
      <c:valAx>
        <c:axId val="-2113994440"/>
        <c:scaling>
          <c:orientation val="minMax"/>
        </c:scaling>
        <c:delete val="1"/>
        <c:axPos val="t"/>
        <c:numFmt formatCode="0%" sourceLinked="1"/>
        <c:majorTickMark val="none"/>
        <c:minorTickMark val="none"/>
        <c:tickLblPos val="nextTo"/>
        <c:crossAx val="-2068027336"/>
        <c:crosses val="autoZero"/>
        <c:crossBetween val="between"/>
      </c:valAx>
    </c:plotArea>
    <c:legend>
      <c:legendPos val="t"/>
      <c:layout>
        <c:manualLayout>
          <c:xMode val="edge"/>
          <c:yMode val="edge"/>
          <c:x val="0"/>
          <c:y val="0.87853327783083957"/>
          <c:w val="1"/>
          <c:h val="0.11957615836172174"/>
        </c:manualLayout>
      </c:layout>
      <c:overlay val="0"/>
      <c:spPr>
        <a:solidFill>
          <a:schemeClr val="bg1"/>
        </a:solidFill>
      </c:spPr>
      <c:txPr>
        <a:bodyPr/>
        <a:lstStyle/>
        <a:p>
          <a:pPr>
            <a:defRPr sz="1200" b="0"/>
          </a:pPr>
          <a:endParaRPr lang="en-US"/>
        </a:p>
      </c:txPr>
    </c:legend>
    <c:plotVisOnly val="1"/>
    <c:dispBlanksAs val="gap"/>
    <c:showDLblsOverMax val="1"/>
  </c:chart>
  <c:txPr>
    <a:bodyPr/>
    <a:lstStyle/>
    <a:p>
      <a:pPr>
        <a:defRPr sz="1200">
          <a:solidFill>
            <a:schemeClr val="tx1"/>
          </a:solidFill>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1623239976237204E-2"/>
          <c:w val="1"/>
          <c:h val="0.72371581288992937"/>
        </c:manualLayout>
      </c:layout>
      <c:lineChart>
        <c:grouping val="stacked"/>
        <c:varyColors val="0"/>
        <c:ser>
          <c:idx val="0"/>
          <c:order val="0"/>
          <c:tx>
            <c:strRef>
              <c:f>Sheet1!$B$1</c:f>
              <c:strCache>
                <c:ptCount val="1"/>
                <c:pt idx="0">
                  <c:v>Negative physical health impacts</c:v>
                </c:pt>
              </c:strCache>
            </c:strRef>
          </c:tx>
          <c:spPr>
            <a:ln w="28575" cap="rnd">
              <a:solidFill>
                <a:schemeClr val="accent1"/>
              </a:solidFill>
              <a:round/>
            </a:ln>
            <a:effectLst/>
          </c:spPr>
          <c:marker>
            <c:symbol val="diamond"/>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Nov/Dec 2022</c:v>
                </c:pt>
                <c:pt idx="1">
                  <c:v>Mar 2023</c:v>
                </c:pt>
                <c:pt idx="2">
                  <c:v>Oct 2023</c:v>
                </c:pt>
                <c:pt idx="3">
                  <c:v>Jan/Feb 2024</c:v>
                </c:pt>
                <c:pt idx="4">
                  <c:v>Jan/Feb 2025</c:v>
                </c:pt>
              </c:strCache>
            </c:strRef>
          </c:cat>
          <c:val>
            <c:numRef>
              <c:f>Sheet1!$B$2:$B$6</c:f>
              <c:numCache>
                <c:formatCode>0%</c:formatCode>
                <c:ptCount val="5"/>
                <c:pt idx="0">
                  <c:v>0.28000000000000003</c:v>
                </c:pt>
                <c:pt idx="1">
                  <c:v>0.28000000000000003</c:v>
                </c:pt>
                <c:pt idx="2">
                  <c:v>0.25</c:v>
                </c:pt>
                <c:pt idx="3">
                  <c:v>0.22</c:v>
                </c:pt>
                <c:pt idx="4">
                  <c:v>0.22</c:v>
                </c:pt>
              </c:numCache>
            </c:numRef>
          </c:val>
          <c:smooth val="0"/>
          <c:extLst>
            <c:ext xmlns:c16="http://schemas.microsoft.com/office/drawing/2014/chart" uri="{C3380CC4-5D6E-409C-BE32-E72D297353CC}">
              <c16:uniqueId val="{00000000-7CCD-4943-9123-F99660572384}"/>
            </c:ext>
          </c:extLst>
        </c:ser>
        <c:ser>
          <c:idx val="1"/>
          <c:order val="1"/>
          <c:tx>
            <c:strRef>
              <c:f>Sheet1!$C$1</c:f>
              <c:strCache>
                <c:ptCount val="1"/>
                <c:pt idx="0">
                  <c:v>Negative mental health impacts</c:v>
                </c:pt>
              </c:strCache>
            </c:strRef>
          </c:tx>
          <c:spPr>
            <a:ln w="28575" cap="rnd">
              <a:solidFill>
                <a:schemeClr val="accent2"/>
              </a:solidFill>
              <a:round/>
            </a:ln>
            <a:effectLst/>
          </c:spPr>
          <c:marker>
            <c:symbol val="diamond"/>
            <c:size val="5"/>
            <c:spPr>
              <a:no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Nov/Dec 2022</c:v>
                </c:pt>
                <c:pt idx="1">
                  <c:v>Mar 2023</c:v>
                </c:pt>
                <c:pt idx="2">
                  <c:v>Oct 2023</c:v>
                </c:pt>
                <c:pt idx="3">
                  <c:v>Jan/Feb 2024</c:v>
                </c:pt>
                <c:pt idx="4">
                  <c:v>Jan/Feb 2025</c:v>
                </c:pt>
              </c:strCache>
            </c:strRef>
          </c:cat>
          <c:val>
            <c:numRef>
              <c:f>Sheet1!$C$2:$C$6</c:f>
              <c:numCache>
                <c:formatCode>0%</c:formatCode>
                <c:ptCount val="5"/>
                <c:pt idx="0">
                  <c:v>0.39</c:v>
                </c:pt>
                <c:pt idx="1">
                  <c:v>0.37</c:v>
                </c:pt>
                <c:pt idx="2">
                  <c:v>0.34</c:v>
                </c:pt>
                <c:pt idx="3">
                  <c:v>0.28000000000000003</c:v>
                </c:pt>
                <c:pt idx="4">
                  <c:v>0.28999999999999998</c:v>
                </c:pt>
              </c:numCache>
            </c:numRef>
          </c:val>
          <c:smooth val="0"/>
          <c:extLst>
            <c:ext xmlns:c16="http://schemas.microsoft.com/office/drawing/2014/chart" uri="{C3380CC4-5D6E-409C-BE32-E72D297353CC}">
              <c16:uniqueId val="{00000001-7CCD-4943-9123-F99660572384}"/>
            </c:ext>
          </c:extLst>
        </c:ser>
        <c:dLbls>
          <c:showLegendKey val="0"/>
          <c:showVal val="1"/>
          <c:showCatName val="0"/>
          <c:showSerName val="0"/>
          <c:showPercent val="0"/>
          <c:showBubbleSize val="0"/>
        </c:dLbls>
        <c:marker val="1"/>
        <c:smooth val="0"/>
        <c:axId val="995399568"/>
        <c:axId val="995401968"/>
      </c:lineChart>
      <c:catAx>
        <c:axId val="99539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95401968"/>
        <c:crosses val="autoZero"/>
        <c:auto val="1"/>
        <c:lblAlgn val="ctr"/>
        <c:lblOffset val="100"/>
        <c:noMultiLvlLbl val="0"/>
      </c:catAx>
      <c:valAx>
        <c:axId val="995401968"/>
        <c:scaling>
          <c:orientation val="minMax"/>
        </c:scaling>
        <c:delete val="1"/>
        <c:axPos val="l"/>
        <c:numFmt formatCode="0%" sourceLinked="1"/>
        <c:majorTickMark val="none"/>
        <c:minorTickMark val="none"/>
        <c:tickLblPos val="nextTo"/>
        <c:crossAx val="995399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chemeClr val="tx1"/>
                </a:solidFill>
                <a:latin typeface="+mn-lt"/>
                <a:ea typeface="+mn-ea"/>
                <a:cs typeface="+mn-cs"/>
              </a:defRPr>
            </a:pPr>
            <a:r>
              <a:rPr lang="en-GB" sz="1200" b="1">
                <a:solidFill>
                  <a:schemeClr val="tx1"/>
                </a:solidFill>
              </a:rPr>
              <a:t>Energy</a:t>
            </a:r>
            <a:r>
              <a:rPr lang="en-GB" sz="1200" b="1" baseline="0">
                <a:solidFill>
                  <a:schemeClr val="tx1"/>
                </a:solidFill>
              </a:rPr>
              <a:t> payment methods</a:t>
            </a:r>
            <a:endParaRPr lang="en-GB" sz="1200" b="1">
              <a:solidFill>
                <a:schemeClr val="tx1"/>
              </a:solidFill>
            </a:endParaRPr>
          </a:p>
        </c:rich>
      </c:tx>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solidFill>
              <a:latin typeface="+mn-lt"/>
              <a:ea typeface="+mn-ea"/>
              <a:cs typeface="+mn-cs"/>
            </a:defRPr>
          </a:pPr>
          <a:endParaRPr lang="en-GB"/>
        </a:p>
      </c:txPr>
    </c:title>
    <c:autoTitleDeleted val="0"/>
    <c:plotArea>
      <c:layout>
        <c:manualLayout>
          <c:layoutTarget val="inner"/>
          <c:xMode val="edge"/>
          <c:yMode val="edge"/>
          <c:x val="2.7928934977916434E-2"/>
          <c:y val="0.15000805691878261"/>
          <c:w val="0.94102940972785187"/>
          <c:h val="0.74841591235371208"/>
        </c:manualLayout>
      </c:layout>
      <c:barChart>
        <c:barDir val="bar"/>
        <c:grouping val="percentStacked"/>
        <c:varyColors val="0"/>
        <c:ser>
          <c:idx val="0"/>
          <c:order val="0"/>
          <c:tx>
            <c:strRef>
              <c:f>Sheet1!$B$1</c:f>
              <c:strCache>
                <c:ptCount val="1"/>
                <c:pt idx="0">
                  <c:v>Pay by regular direct debit or standing order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FFF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0.72</c:v>
                </c:pt>
              </c:numCache>
            </c:numRef>
          </c:val>
          <c:extLst>
            <c:ext xmlns:c16="http://schemas.microsoft.com/office/drawing/2014/chart" uri="{C3380CC4-5D6E-409C-BE32-E72D297353CC}">
              <c16:uniqueId val="{00000000-95FA-40A9-B916-EA6606955B3C}"/>
            </c:ext>
          </c:extLst>
        </c:ser>
        <c:ser>
          <c:idx val="1"/>
          <c:order val="1"/>
          <c:tx>
            <c:strRef>
              <c:f>Sheet1!$C$1</c:f>
              <c:strCache>
                <c:ptCount val="1"/>
                <c:pt idx="0">
                  <c:v>Have a pre-payment meter, so you pay in advance by putting credit on a key, card or app</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FFF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0.13</c:v>
                </c:pt>
              </c:numCache>
            </c:numRef>
          </c:val>
          <c:extLst>
            <c:ext xmlns:c16="http://schemas.microsoft.com/office/drawing/2014/chart" uri="{C3380CC4-5D6E-409C-BE32-E72D297353CC}">
              <c16:uniqueId val="{00000001-95FA-40A9-B916-EA6606955B3C}"/>
            </c:ext>
          </c:extLst>
        </c:ser>
        <c:ser>
          <c:idx val="2"/>
          <c:order val="2"/>
          <c:tx>
            <c:strRef>
              <c:f>Sheet1!$D$1</c:f>
              <c:strCache>
                <c:ptCount val="1"/>
                <c:pt idx="0">
                  <c:v>Pay the bill when it arrives by cash, cheque or debit or credit card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FFF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0.14000000000000001</c:v>
                </c:pt>
              </c:numCache>
            </c:numRef>
          </c:val>
          <c:extLst>
            <c:ext xmlns:c16="http://schemas.microsoft.com/office/drawing/2014/chart" uri="{C3380CC4-5D6E-409C-BE32-E72D297353CC}">
              <c16:uniqueId val="{00000002-95FA-40A9-B916-EA6606955B3C}"/>
            </c:ext>
          </c:extLst>
        </c:ser>
        <c:dLbls>
          <c:dLblPos val="ctr"/>
          <c:showLegendKey val="0"/>
          <c:showVal val="1"/>
          <c:showCatName val="0"/>
          <c:showSerName val="0"/>
          <c:showPercent val="0"/>
          <c:showBubbleSize val="0"/>
        </c:dLbls>
        <c:gapWidth val="219"/>
        <c:overlap val="100"/>
        <c:axId val="1472975503"/>
        <c:axId val="1472975983"/>
      </c:barChart>
      <c:catAx>
        <c:axId val="1472975503"/>
        <c:scaling>
          <c:orientation val="minMax"/>
        </c:scaling>
        <c:delete val="1"/>
        <c:axPos val="l"/>
        <c:numFmt formatCode="General" sourceLinked="1"/>
        <c:majorTickMark val="none"/>
        <c:minorTickMark val="none"/>
        <c:tickLblPos val="nextTo"/>
        <c:crossAx val="1472975983"/>
        <c:crosses val="autoZero"/>
        <c:auto val="1"/>
        <c:lblAlgn val="ctr"/>
        <c:lblOffset val="100"/>
        <c:noMultiLvlLbl val="0"/>
      </c:catAx>
      <c:valAx>
        <c:axId val="1472975983"/>
        <c:scaling>
          <c:orientation val="minMax"/>
        </c:scaling>
        <c:delete val="1"/>
        <c:axPos val="b"/>
        <c:numFmt formatCode="0%" sourceLinked="1"/>
        <c:majorTickMark val="none"/>
        <c:minorTickMark val="none"/>
        <c:tickLblPos val="nextTo"/>
        <c:crossAx val="1472975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894278481466781"/>
          <c:h val="0.8527311737712423"/>
        </c:manualLayout>
      </c:layout>
      <c:barChart>
        <c:barDir val="bar"/>
        <c:grouping val="percentStacked"/>
        <c:varyColors val="0"/>
        <c:ser>
          <c:idx val="0"/>
          <c:order val="0"/>
          <c:tx>
            <c:strRef>
              <c:f>Sheet1!$B$1</c:f>
              <c:strCache>
                <c:ptCount val="1"/>
                <c:pt idx="0">
                  <c:v>Yes</c:v>
                </c:pt>
              </c:strCache>
            </c:strRef>
          </c:tx>
          <c:spPr>
            <a:solidFill>
              <a:schemeClr val="accent2"/>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2-D741-4023-B0E4-417AD3EEEE8D}"/>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Jan/Feb 2025</c:v>
                </c:pt>
                <c:pt idx="1">
                  <c:v>Jan/Feb 2024</c:v>
                </c:pt>
              </c:strCache>
            </c:strRef>
          </c:cat>
          <c:val>
            <c:numRef>
              <c:f>Sheet1!$B$2:$B$3</c:f>
              <c:numCache>
                <c:formatCode>0%</c:formatCode>
                <c:ptCount val="2"/>
                <c:pt idx="0">
                  <c:v>0.41</c:v>
                </c:pt>
                <c:pt idx="1">
                  <c:v>0.31</c:v>
                </c:pt>
              </c:numCache>
            </c:numRef>
          </c:val>
          <c:extLst>
            <c:ext xmlns:c16="http://schemas.microsoft.com/office/drawing/2014/chart" uri="{C3380CC4-5D6E-409C-BE32-E72D297353CC}">
              <c16:uniqueId val="{00000000-7831-45F5-85F2-C2D4A0AD129B}"/>
            </c:ext>
          </c:extLst>
        </c:ser>
        <c:ser>
          <c:idx val="1"/>
          <c:order val="1"/>
          <c:tx>
            <c:strRef>
              <c:f>Sheet1!$C$1</c:f>
              <c:strCache>
                <c:ptCount val="1"/>
                <c:pt idx="0">
                  <c:v>No</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D741-4023-B0E4-417AD3EEEE8D}"/>
                </c:ext>
              </c:extLst>
            </c:dLbl>
            <c:dLbl>
              <c:idx val="1"/>
              <c:layout>
                <c:manualLayout>
                  <c:x val="-9.9770208468972759E-3"/>
                  <c:y val="1.3119905024892161E-3"/>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6346447061883521"/>
                      <c:h val="8.7279879770910312E-2"/>
                    </c:manualLayout>
                  </c15:layout>
                </c:ext>
                <c:ext xmlns:c16="http://schemas.microsoft.com/office/drawing/2014/chart" uri="{C3380CC4-5D6E-409C-BE32-E72D297353CC}">
                  <c16:uniqueId val="{00000005-7831-45F5-85F2-C2D4A0AD129B}"/>
                </c:ext>
              </c:extLst>
            </c:dLbl>
            <c:dLbl>
              <c:idx val="2"/>
              <c:delete val="1"/>
              <c:extLst>
                <c:ext xmlns:c15="http://schemas.microsoft.com/office/drawing/2012/chart" uri="{CE6537A1-D6FC-4f65-9D91-7224C49458BB}"/>
                <c:ext xmlns:c16="http://schemas.microsoft.com/office/drawing/2014/chart" uri="{C3380CC4-5D6E-409C-BE32-E72D297353CC}">
                  <c16:uniqueId val="{00000001-D741-4023-B0E4-417AD3EEEE8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Jan/Feb 2025</c:v>
                </c:pt>
                <c:pt idx="1">
                  <c:v>Jan/Feb 2024</c:v>
                </c:pt>
              </c:strCache>
            </c:strRef>
          </c:cat>
          <c:val>
            <c:numRef>
              <c:f>Sheet1!$C$2:$C$3</c:f>
              <c:numCache>
                <c:formatCode>0%</c:formatCode>
                <c:ptCount val="2"/>
                <c:pt idx="0">
                  <c:v>0.56999999999999995</c:v>
                </c:pt>
                <c:pt idx="1">
                  <c:v>0.68</c:v>
                </c:pt>
              </c:numCache>
            </c:numRef>
          </c:val>
          <c:extLst>
            <c:ext xmlns:c16="http://schemas.microsoft.com/office/drawing/2014/chart" uri="{C3380CC4-5D6E-409C-BE32-E72D297353CC}">
              <c16:uniqueId val="{00000001-7831-45F5-85F2-C2D4A0AD129B}"/>
            </c:ext>
          </c:extLst>
        </c:ser>
        <c:ser>
          <c:idx val="2"/>
          <c:order val="2"/>
          <c:tx>
            <c:strRef>
              <c:f>Sheet1!$D$1</c:f>
              <c:strCache>
                <c:ptCount val="1"/>
                <c:pt idx="0">
                  <c:v>Don't know</c:v>
                </c:pt>
              </c:strCache>
            </c:strRef>
          </c:tx>
          <c:spPr>
            <a:solidFill>
              <a:schemeClr val="accent3"/>
            </a:solidFill>
            <a:ln>
              <a:noFill/>
            </a:ln>
            <a:effectLst/>
          </c:spPr>
          <c:invertIfNegative val="0"/>
          <c:dLbls>
            <c:delete val="1"/>
          </c:dLbls>
          <c:cat>
            <c:strRef>
              <c:f>Sheet1!$A$2:$A$3</c:f>
              <c:strCache>
                <c:ptCount val="2"/>
                <c:pt idx="0">
                  <c:v>Jan/Feb 2025</c:v>
                </c:pt>
                <c:pt idx="1">
                  <c:v>Jan/Feb 2024</c:v>
                </c:pt>
              </c:strCache>
            </c:strRef>
          </c:cat>
          <c:val>
            <c:numRef>
              <c:f>Sheet1!$D$2:$D$3</c:f>
              <c:numCache>
                <c:formatCode>0%</c:formatCode>
                <c:ptCount val="2"/>
                <c:pt idx="0">
                  <c:v>0.02</c:v>
                </c:pt>
                <c:pt idx="1">
                  <c:v>0.01</c:v>
                </c:pt>
              </c:numCache>
            </c:numRef>
          </c:val>
          <c:extLst>
            <c:ext xmlns:c16="http://schemas.microsoft.com/office/drawing/2014/chart" uri="{C3380CC4-5D6E-409C-BE32-E72D297353CC}">
              <c16:uniqueId val="{00000000-E448-412C-AA92-71ED97EE55F8}"/>
            </c:ext>
          </c:extLst>
        </c:ser>
        <c:dLbls>
          <c:showLegendKey val="0"/>
          <c:showVal val="1"/>
          <c:showCatName val="0"/>
          <c:showSerName val="0"/>
          <c:showPercent val="0"/>
          <c:showBubbleSize val="0"/>
        </c:dLbls>
        <c:gapWidth val="182"/>
        <c:overlap val="100"/>
        <c:axId val="1884359663"/>
        <c:axId val="1884362543"/>
      </c:barChart>
      <c:catAx>
        <c:axId val="18843596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4362543"/>
        <c:crosses val="autoZero"/>
        <c:auto val="1"/>
        <c:lblAlgn val="ctr"/>
        <c:lblOffset val="100"/>
        <c:noMultiLvlLbl val="0"/>
      </c:catAx>
      <c:valAx>
        <c:axId val="1884362543"/>
        <c:scaling>
          <c:orientation val="minMax"/>
        </c:scaling>
        <c:delete val="1"/>
        <c:axPos val="t"/>
        <c:numFmt formatCode="0%" sourceLinked="1"/>
        <c:majorTickMark val="none"/>
        <c:minorTickMark val="none"/>
        <c:tickLblPos val="nextTo"/>
        <c:crossAx val="1884359663"/>
        <c:crosses val="autoZero"/>
        <c:crossBetween val="between"/>
      </c:valAx>
      <c:spPr>
        <a:noFill/>
        <a:ln>
          <a:noFill/>
        </a:ln>
        <a:effectLst/>
      </c:spPr>
    </c:plotArea>
    <c:legend>
      <c:legendPos val="r"/>
      <c:layout>
        <c:manualLayout>
          <c:xMode val="edge"/>
          <c:yMode val="edge"/>
          <c:x val="0.20216288600384316"/>
          <c:y val="0.8757444611908578"/>
          <c:w val="0.79783711399615675"/>
          <c:h val="0.1166853784737424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28747658339699"/>
          <c:y val="0.15137241849799843"/>
          <c:w val="0.65526877095782432"/>
          <c:h val="0.72413464172953967"/>
        </c:manualLayout>
      </c:layout>
      <c:barChart>
        <c:barDir val="bar"/>
        <c:grouping val="percentStacked"/>
        <c:varyColors val="0"/>
        <c:ser>
          <c:idx val="0"/>
          <c:order val="0"/>
          <c:tx>
            <c:strRef>
              <c:f>Sheet1!$B$1</c:f>
              <c:strCache>
                <c:ptCount val="1"/>
                <c:pt idx="0">
                  <c:v>Strongly disagree</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0-CEED-4771-9173-3D37A00915D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My supplier offers a good price for energy </c:v>
                </c:pt>
                <c:pt idx="1">
                  <c:v>The supplier makes it easy for me to contact them if I need to </c:v>
                </c:pt>
                <c:pt idx="2">
                  <c:v>The language used in the energy bill I receive is easy to understand </c:v>
                </c:pt>
              </c:strCache>
            </c:strRef>
          </c:cat>
          <c:val>
            <c:numRef>
              <c:f>Sheet1!$B$2:$B$4</c:f>
              <c:numCache>
                <c:formatCode>0%</c:formatCode>
                <c:ptCount val="3"/>
                <c:pt idx="0">
                  <c:v>7.0000000000000007E-2</c:v>
                </c:pt>
                <c:pt idx="1">
                  <c:v>0.04</c:v>
                </c:pt>
                <c:pt idx="2">
                  <c:v>0.04</c:v>
                </c:pt>
              </c:numCache>
            </c:numRef>
          </c:val>
          <c:extLst>
            <c:ext xmlns:c16="http://schemas.microsoft.com/office/drawing/2014/chart" uri="{C3380CC4-5D6E-409C-BE32-E72D297353CC}">
              <c16:uniqueId val="{00000000-B1CA-412E-825D-A5493C9B5F41}"/>
            </c:ext>
          </c:extLst>
        </c:ser>
        <c:ser>
          <c:idx val="1"/>
          <c:order val="1"/>
          <c:tx>
            <c:strRef>
              <c:f>Sheet1!$C$1</c:f>
              <c:strCache>
                <c:ptCount val="1"/>
                <c:pt idx="0">
                  <c:v>Tend to disagree</c:v>
                </c:pt>
              </c:strCache>
            </c:strRef>
          </c:tx>
          <c:spPr>
            <a:solidFill>
              <a:schemeClr val="accent3">
                <a:lumMod val="20000"/>
                <a:lumOff val="80000"/>
              </a:schemeClr>
            </a:solidFill>
            <a:ln>
              <a:noFill/>
            </a:ln>
            <a:effectLst/>
          </c:spPr>
          <c:invertIfNegative val="0"/>
          <c:dPt>
            <c:idx val="0"/>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1-CEED-4771-9173-3D37A00915D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My supplier offers a good price for energy </c:v>
                </c:pt>
                <c:pt idx="1">
                  <c:v>The supplier makes it easy for me to contact them if I need to </c:v>
                </c:pt>
                <c:pt idx="2">
                  <c:v>The language used in the energy bill I receive is easy to understand </c:v>
                </c:pt>
              </c:strCache>
            </c:strRef>
          </c:cat>
          <c:val>
            <c:numRef>
              <c:f>Sheet1!$C$2:$C$4</c:f>
              <c:numCache>
                <c:formatCode>0%</c:formatCode>
                <c:ptCount val="3"/>
                <c:pt idx="0">
                  <c:v>0.12</c:v>
                </c:pt>
                <c:pt idx="1">
                  <c:v>0.06</c:v>
                </c:pt>
                <c:pt idx="2">
                  <c:v>0.08</c:v>
                </c:pt>
              </c:numCache>
            </c:numRef>
          </c:val>
          <c:extLst>
            <c:ext xmlns:c16="http://schemas.microsoft.com/office/drawing/2014/chart" uri="{C3380CC4-5D6E-409C-BE32-E72D297353CC}">
              <c16:uniqueId val="{00000001-B1CA-412E-825D-A5493C9B5F41}"/>
            </c:ext>
          </c:extLst>
        </c:ser>
        <c:ser>
          <c:idx val="2"/>
          <c:order val="2"/>
          <c:tx>
            <c:strRef>
              <c:f>Sheet1!$D$1</c:f>
              <c:strCache>
                <c:ptCount val="1"/>
                <c:pt idx="0">
                  <c:v>Neither agree nor disagree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My supplier offers a good price for energy </c:v>
                </c:pt>
                <c:pt idx="1">
                  <c:v>The supplier makes it easy for me to contact them if I need to </c:v>
                </c:pt>
                <c:pt idx="2">
                  <c:v>The language used in the energy bill I receive is easy to understand </c:v>
                </c:pt>
              </c:strCache>
            </c:strRef>
          </c:cat>
          <c:val>
            <c:numRef>
              <c:f>Sheet1!$D$2:$D$4</c:f>
              <c:numCache>
                <c:formatCode>0%</c:formatCode>
                <c:ptCount val="3"/>
                <c:pt idx="0">
                  <c:v>0.27</c:v>
                </c:pt>
                <c:pt idx="1">
                  <c:v>0.19</c:v>
                </c:pt>
                <c:pt idx="2">
                  <c:v>0.15</c:v>
                </c:pt>
              </c:numCache>
            </c:numRef>
          </c:val>
          <c:extLst>
            <c:ext xmlns:c16="http://schemas.microsoft.com/office/drawing/2014/chart" uri="{C3380CC4-5D6E-409C-BE32-E72D297353CC}">
              <c16:uniqueId val="{00000002-B1CA-412E-825D-A5493C9B5F41}"/>
            </c:ext>
          </c:extLst>
        </c:ser>
        <c:ser>
          <c:idx val="3"/>
          <c:order val="3"/>
          <c:tx>
            <c:strRef>
              <c:f>Sheet1!$E$1</c:f>
              <c:strCache>
                <c:ptCount val="1"/>
                <c:pt idx="0">
                  <c:v>Tend to agree</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2-CEED-4771-9173-3D37A00915D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My supplier offers a good price for energy </c:v>
                </c:pt>
                <c:pt idx="1">
                  <c:v>The supplier makes it easy for me to contact them if I need to </c:v>
                </c:pt>
                <c:pt idx="2">
                  <c:v>The language used in the energy bill I receive is easy to understand </c:v>
                </c:pt>
              </c:strCache>
            </c:strRef>
          </c:cat>
          <c:val>
            <c:numRef>
              <c:f>Sheet1!$E$2:$E$4</c:f>
              <c:numCache>
                <c:formatCode>0%</c:formatCode>
                <c:ptCount val="3"/>
                <c:pt idx="0">
                  <c:v>0.33</c:v>
                </c:pt>
                <c:pt idx="1">
                  <c:v>0.41</c:v>
                </c:pt>
                <c:pt idx="2">
                  <c:v>0.4</c:v>
                </c:pt>
              </c:numCache>
            </c:numRef>
          </c:val>
          <c:extLst>
            <c:ext xmlns:c16="http://schemas.microsoft.com/office/drawing/2014/chart" uri="{C3380CC4-5D6E-409C-BE32-E72D297353CC}">
              <c16:uniqueId val="{00000003-B1CA-412E-825D-A5493C9B5F41}"/>
            </c:ext>
          </c:extLst>
        </c:ser>
        <c:ser>
          <c:idx val="4"/>
          <c:order val="4"/>
          <c:tx>
            <c:strRef>
              <c:f>Sheet1!$F$1</c:f>
              <c:strCache>
                <c:ptCount val="1"/>
                <c:pt idx="0">
                  <c:v>Strongly agree</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3-CEED-4771-9173-3D37A00915D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My supplier offers a good price for energy </c:v>
                </c:pt>
                <c:pt idx="1">
                  <c:v>The supplier makes it easy for me to contact them if I need to </c:v>
                </c:pt>
                <c:pt idx="2">
                  <c:v>The language used in the energy bill I receive is easy to understand </c:v>
                </c:pt>
              </c:strCache>
            </c:strRef>
          </c:cat>
          <c:val>
            <c:numRef>
              <c:f>Sheet1!$F$2:$F$4</c:f>
              <c:numCache>
                <c:formatCode>0%</c:formatCode>
                <c:ptCount val="3"/>
                <c:pt idx="0">
                  <c:v>0.16</c:v>
                </c:pt>
                <c:pt idx="1">
                  <c:v>0.27</c:v>
                </c:pt>
                <c:pt idx="2">
                  <c:v>0.33</c:v>
                </c:pt>
              </c:numCache>
            </c:numRef>
          </c:val>
          <c:extLst>
            <c:ext xmlns:c16="http://schemas.microsoft.com/office/drawing/2014/chart" uri="{C3380CC4-5D6E-409C-BE32-E72D297353CC}">
              <c16:uniqueId val="{00000005-B1CA-412E-825D-A5493C9B5F41}"/>
            </c:ext>
          </c:extLst>
        </c:ser>
        <c:ser>
          <c:idx val="5"/>
          <c:order val="5"/>
          <c:tx>
            <c:strRef>
              <c:f>Sheet1!$G$1</c:f>
              <c:strCache>
                <c:ptCount val="1"/>
                <c:pt idx="0">
                  <c:v>Don't know</c:v>
                </c:pt>
              </c:strCache>
            </c:strRef>
          </c:tx>
          <c:spPr>
            <a:solidFill>
              <a:schemeClr val="bg1">
                <a:lumMod val="65000"/>
              </a:schemeClr>
            </a:solidFill>
            <a:ln>
              <a:noFill/>
            </a:ln>
            <a:effectLst/>
          </c:spPr>
          <c:invertIfNegative val="0"/>
          <c:dLbls>
            <c:delete val="1"/>
          </c:dLbls>
          <c:cat>
            <c:strRef>
              <c:f>Sheet1!$A$2:$A$4</c:f>
              <c:strCache>
                <c:ptCount val="3"/>
                <c:pt idx="0">
                  <c:v>My supplier offers a good price for energy </c:v>
                </c:pt>
                <c:pt idx="1">
                  <c:v>The supplier makes it easy for me to contact them if I need to </c:v>
                </c:pt>
                <c:pt idx="2">
                  <c:v>The language used in the energy bill I receive is easy to understand </c:v>
                </c:pt>
              </c:strCache>
            </c:strRef>
          </c:cat>
          <c:val>
            <c:numRef>
              <c:f>Sheet1!$G$2:$G$4</c:f>
              <c:numCache>
                <c:formatCode>0%</c:formatCode>
                <c:ptCount val="3"/>
                <c:pt idx="0">
                  <c:v>0.04</c:v>
                </c:pt>
                <c:pt idx="1">
                  <c:v>0.03</c:v>
                </c:pt>
                <c:pt idx="2">
                  <c:v>0.01</c:v>
                </c:pt>
              </c:numCache>
            </c:numRef>
          </c:val>
          <c:extLst>
            <c:ext xmlns:c16="http://schemas.microsoft.com/office/drawing/2014/chart" uri="{C3380CC4-5D6E-409C-BE32-E72D297353CC}">
              <c16:uniqueId val="{00000007-B1CA-412E-825D-A5493C9B5F41}"/>
            </c:ext>
          </c:extLst>
        </c:ser>
        <c:dLbls>
          <c:dLblPos val="ctr"/>
          <c:showLegendKey val="0"/>
          <c:showVal val="1"/>
          <c:showCatName val="0"/>
          <c:showSerName val="0"/>
          <c:showPercent val="0"/>
          <c:showBubbleSize val="0"/>
        </c:dLbls>
        <c:gapWidth val="150"/>
        <c:overlap val="100"/>
        <c:axId val="1438052736"/>
        <c:axId val="1438052256"/>
      </c:barChart>
      <c:catAx>
        <c:axId val="1438052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38052256"/>
        <c:crosses val="autoZero"/>
        <c:auto val="1"/>
        <c:lblAlgn val="ctr"/>
        <c:lblOffset val="100"/>
        <c:noMultiLvlLbl val="0"/>
      </c:catAx>
      <c:valAx>
        <c:axId val="1438052256"/>
        <c:scaling>
          <c:orientation val="minMax"/>
        </c:scaling>
        <c:delete val="1"/>
        <c:axPos val="b"/>
        <c:numFmt formatCode="0%" sourceLinked="1"/>
        <c:majorTickMark val="none"/>
        <c:minorTickMark val="none"/>
        <c:tickLblPos val="nextTo"/>
        <c:crossAx val="1438052736"/>
        <c:crosses val="autoZero"/>
        <c:crossBetween val="between"/>
      </c:valAx>
      <c:spPr>
        <a:noFill/>
        <a:ln>
          <a:noFill/>
        </a:ln>
        <a:effectLst/>
      </c:spPr>
    </c:plotArea>
    <c:legend>
      <c:legendPos val="b"/>
      <c:layout>
        <c:manualLayout>
          <c:xMode val="edge"/>
          <c:yMode val="edge"/>
          <c:x val="0"/>
          <c:y val="0.90291420693253432"/>
          <c:w val="0.99974309915393988"/>
          <c:h val="9.708579306746553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28747658339699"/>
          <c:y val="0.15137241849799843"/>
          <c:w val="0.65526877095782432"/>
          <c:h val="0.6355709076595738"/>
        </c:manualLayout>
      </c:layout>
      <c:barChart>
        <c:barDir val="bar"/>
        <c:grouping val="percentStacked"/>
        <c:varyColors val="0"/>
        <c:ser>
          <c:idx val="0"/>
          <c:order val="0"/>
          <c:tx>
            <c:strRef>
              <c:f>Sheet1!$B$1</c:f>
              <c:strCache>
                <c:ptCount val="1"/>
                <c:pt idx="0">
                  <c:v>Strongly disagree</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E43-4B57-ADB3-CCD8B319837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The supplier I use is the only one available to me</c:v>
                </c:pt>
              </c:strCache>
            </c:strRef>
          </c:cat>
          <c:val>
            <c:numRef>
              <c:f>Sheet1!$B$2</c:f>
              <c:numCache>
                <c:formatCode>0%</c:formatCode>
                <c:ptCount val="1"/>
                <c:pt idx="0">
                  <c:v>0.4</c:v>
                </c:pt>
              </c:numCache>
            </c:numRef>
          </c:val>
          <c:extLst>
            <c:ext xmlns:c16="http://schemas.microsoft.com/office/drawing/2014/chart" uri="{C3380CC4-5D6E-409C-BE32-E72D297353CC}">
              <c16:uniqueId val="{00000002-4E43-4B57-ADB3-CCD8B319837E}"/>
            </c:ext>
          </c:extLst>
        </c:ser>
        <c:ser>
          <c:idx val="1"/>
          <c:order val="1"/>
          <c:tx>
            <c:strRef>
              <c:f>Sheet1!$C$1</c:f>
              <c:strCache>
                <c:ptCount val="1"/>
                <c:pt idx="0">
                  <c:v>Tend to disagree</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4-4E43-4B57-ADB3-CCD8B319837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The supplier I use is the only one available to me</c:v>
                </c:pt>
              </c:strCache>
            </c:strRef>
          </c:cat>
          <c:val>
            <c:numRef>
              <c:f>Sheet1!$C$2</c:f>
              <c:numCache>
                <c:formatCode>0%</c:formatCode>
                <c:ptCount val="1"/>
                <c:pt idx="0">
                  <c:v>0.26</c:v>
                </c:pt>
              </c:numCache>
            </c:numRef>
          </c:val>
          <c:extLst>
            <c:ext xmlns:c16="http://schemas.microsoft.com/office/drawing/2014/chart" uri="{C3380CC4-5D6E-409C-BE32-E72D297353CC}">
              <c16:uniqueId val="{00000005-4E43-4B57-ADB3-CCD8B319837E}"/>
            </c:ext>
          </c:extLst>
        </c:ser>
        <c:ser>
          <c:idx val="2"/>
          <c:order val="2"/>
          <c:tx>
            <c:strRef>
              <c:f>Sheet1!$D$1</c:f>
              <c:strCache>
                <c:ptCount val="1"/>
                <c:pt idx="0">
                  <c:v>Neither agree nor disagree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The supplier I use is the only one available to me</c:v>
                </c:pt>
              </c:strCache>
            </c:strRef>
          </c:cat>
          <c:val>
            <c:numRef>
              <c:f>Sheet1!$D$2</c:f>
              <c:numCache>
                <c:formatCode>0%</c:formatCode>
                <c:ptCount val="1"/>
                <c:pt idx="0">
                  <c:v>0.14000000000000001</c:v>
                </c:pt>
              </c:numCache>
            </c:numRef>
          </c:val>
          <c:extLst>
            <c:ext xmlns:c16="http://schemas.microsoft.com/office/drawing/2014/chart" uri="{C3380CC4-5D6E-409C-BE32-E72D297353CC}">
              <c16:uniqueId val="{00000006-4E43-4B57-ADB3-CCD8B319837E}"/>
            </c:ext>
          </c:extLst>
        </c:ser>
        <c:ser>
          <c:idx val="3"/>
          <c:order val="3"/>
          <c:tx>
            <c:strRef>
              <c:f>Sheet1!$E$1</c:f>
              <c:strCache>
                <c:ptCount val="1"/>
                <c:pt idx="0">
                  <c:v>Tend to agree</c:v>
                </c:pt>
              </c:strCache>
            </c:strRef>
          </c:tx>
          <c:spPr>
            <a:solidFill>
              <a:schemeClr val="accent3">
                <a:lumMod val="20000"/>
                <a:lumOff val="80000"/>
              </a:schemeClr>
            </a:solidFill>
            <a:ln>
              <a:noFill/>
            </a:ln>
            <a:effectLst/>
          </c:spPr>
          <c:invertIfNegative val="0"/>
          <c:dPt>
            <c:idx val="0"/>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8-4E43-4B57-ADB3-CCD8B319837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The supplier I use is the only one available to me</c:v>
                </c:pt>
              </c:strCache>
            </c:strRef>
          </c:cat>
          <c:val>
            <c:numRef>
              <c:f>Sheet1!$E$2</c:f>
              <c:numCache>
                <c:formatCode>0%</c:formatCode>
                <c:ptCount val="1"/>
                <c:pt idx="0">
                  <c:v>0.1</c:v>
                </c:pt>
              </c:numCache>
            </c:numRef>
          </c:val>
          <c:extLst>
            <c:ext xmlns:c16="http://schemas.microsoft.com/office/drawing/2014/chart" uri="{C3380CC4-5D6E-409C-BE32-E72D297353CC}">
              <c16:uniqueId val="{00000009-4E43-4B57-ADB3-CCD8B319837E}"/>
            </c:ext>
          </c:extLst>
        </c:ser>
        <c:ser>
          <c:idx val="4"/>
          <c:order val="4"/>
          <c:tx>
            <c:strRef>
              <c:f>Sheet1!$F$1</c:f>
              <c:strCache>
                <c:ptCount val="1"/>
                <c:pt idx="0">
                  <c:v>Strongly agree</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B-4E43-4B57-ADB3-CCD8B319837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The supplier I use is the only one available to me</c:v>
                </c:pt>
              </c:strCache>
            </c:strRef>
          </c:cat>
          <c:val>
            <c:numRef>
              <c:f>Sheet1!$F$2</c:f>
              <c:numCache>
                <c:formatCode>0%</c:formatCode>
                <c:ptCount val="1"/>
                <c:pt idx="0">
                  <c:v>0.08</c:v>
                </c:pt>
              </c:numCache>
            </c:numRef>
          </c:val>
          <c:extLst>
            <c:ext xmlns:c16="http://schemas.microsoft.com/office/drawing/2014/chart" uri="{C3380CC4-5D6E-409C-BE32-E72D297353CC}">
              <c16:uniqueId val="{0000000C-4E43-4B57-ADB3-CCD8B319837E}"/>
            </c:ext>
          </c:extLst>
        </c:ser>
        <c:ser>
          <c:idx val="5"/>
          <c:order val="5"/>
          <c:tx>
            <c:strRef>
              <c:f>Sheet1!$G$1</c:f>
              <c:strCache>
                <c:ptCount val="1"/>
                <c:pt idx="0">
                  <c:v>Don't know</c:v>
                </c:pt>
              </c:strCache>
            </c:strRef>
          </c:tx>
          <c:spPr>
            <a:solidFill>
              <a:schemeClr val="bg1">
                <a:lumMod val="65000"/>
              </a:schemeClr>
            </a:solidFill>
            <a:ln>
              <a:noFill/>
            </a:ln>
            <a:effectLst/>
          </c:spPr>
          <c:invertIfNegative val="0"/>
          <c:dLbls>
            <c:delete val="1"/>
          </c:dLbls>
          <c:cat>
            <c:strRef>
              <c:f>Sheet1!$A$2</c:f>
              <c:strCache>
                <c:ptCount val="1"/>
                <c:pt idx="0">
                  <c:v>The supplier I use is the only one available to me</c:v>
                </c:pt>
              </c:strCache>
            </c:strRef>
          </c:cat>
          <c:val>
            <c:numRef>
              <c:f>Sheet1!$G$2</c:f>
              <c:numCache>
                <c:formatCode>0%</c:formatCode>
                <c:ptCount val="1"/>
                <c:pt idx="0">
                  <c:v>0.04</c:v>
                </c:pt>
              </c:numCache>
            </c:numRef>
          </c:val>
          <c:extLst>
            <c:ext xmlns:c16="http://schemas.microsoft.com/office/drawing/2014/chart" uri="{C3380CC4-5D6E-409C-BE32-E72D297353CC}">
              <c16:uniqueId val="{0000000D-4E43-4B57-ADB3-CCD8B319837E}"/>
            </c:ext>
          </c:extLst>
        </c:ser>
        <c:dLbls>
          <c:dLblPos val="ctr"/>
          <c:showLegendKey val="0"/>
          <c:showVal val="1"/>
          <c:showCatName val="0"/>
          <c:showSerName val="0"/>
          <c:showPercent val="0"/>
          <c:showBubbleSize val="0"/>
        </c:dLbls>
        <c:gapWidth val="150"/>
        <c:overlap val="100"/>
        <c:axId val="1438052736"/>
        <c:axId val="1438052256"/>
      </c:barChart>
      <c:catAx>
        <c:axId val="1438052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38052256"/>
        <c:crosses val="autoZero"/>
        <c:auto val="1"/>
        <c:lblAlgn val="ctr"/>
        <c:lblOffset val="100"/>
        <c:noMultiLvlLbl val="0"/>
      </c:catAx>
      <c:valAx>
        <c:axId val="1438052256"/>
        <c:scaling>
          <c:orientation val="minMax"/>
        </c:scaling>
        <c:delete val="1"/>
        <c:axPos val="b"/>
        <c:numFmt formatCode="0%" sourceLinked="1"/>
        <c:majorTickMark val="none"/>
        <c:minorTickMark val="none"/>
        <c:tickLblPos val="nextTo"/>
        <c:crossAx val="1438052736"/>
        <c:crosses val="autoZero"/>
        <c:crossBetween val="between"/>
      </c:valAx>
      <c:spPr>
        <a:noFill/>
        <a:ln>
          <a:noFill/>
        </a:ln>
        <a:effectLst/>
      </c:spPr>
    </c:plotArea>
    <c:legend>
      <c:legendPos val="b"/>
      <c:layout>
        <c:manualLayout>
          <c:xMode val="edge"/>
          <c:yMode val="edge"/>
          <c:x val="0"/>
          <c:y val="0.82419103141654149"/>
          <c:w val="0.99974309915393988"/>
          <c:h val="0.1758089685834584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a:solidFill>
                  <a:schemeClr val="tx1"/>
                </a:solidFill>
              </a:rPr>
              <a:t>Net</a:t>
            </a:r>
            <a:r>
              <a:rPr lang="en-US" sz="1200" b="1" baseline="0">
                <a:solidFill>
                  <a:schemeClr val="tx1"/>
                </a:solidFill>
              </a:rPr>
              <a:t> agreement with the following statements</a:t>
            </a:r>
            <a:endParaRPr lang="en-US" sz="1200" b="1">
              <a:solidFill>
                <a:schemeClr val="tx1"/>
              </a:solidFill>
            </a:endParaRPr>
          </a:p>
        </c:rich>
      </c:tx>
      <c:layout>
        <c:manualLayout>
          <c:xMode val="edge"/>
          <c:yMode val="edge"/>
          <c:x val="0.21846402168236884"/>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6019362582502326E-3"/>
          <c:y val="0.11007890780662195"/>
          <c:w val="0.99322935557973646"/>
          <c:h val="0.47475561597721233"/>
        </c:manualLayout>
      </c:layout>
      <c:barChart>
        <c:barDir val="col"/>
        <c:grouping val="clustered"/>
        <c:varyColors val="1"/>
        <c:ser>
          <c:idx val="0"/>
          <c:order val="0"/>
          <c:tx>
            <c:strRef>
              <c:f>Sheet1!$B$1</c:f>
              <c:strCache>
                <c:ptCount val="1"/>
                <c:pt idx="0">
                  <c:v>Net: Agree</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C2E4-4658-A9A0-95920FC17FDB}"/>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C2E4-4658-A9A0-95920FC17FDB}"/>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C2E4-4658-A9A0-95920FC17FDB}"/>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C2E4-4658-A9A0-95920FC17FD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 made energy efficiency improvements to my home</c:v>
                </c:pt>
                <c:pt idx="1">
                  <c:v>I know where to get information about how to improve the energy efficiency of my home</c:v>
                </c:pt>
                <c:pt idx="2">
                  <c:v>I do not want to improve my home's energy efficiency because I am happy with its current level</c:v>
                </c:pt>
                <c:pt idx="3">
                  <c:v>I cannot afford to make energy efficiency improvements to my home</c:v>
                </c:pt>
              </c:strCache>
            </c:strRef>
          </c:cat>
          <c:val>
            <c:numRef>
              <c:f>Sheet1!$B$2:$B$5</c:f>
              <c:numCache>
                <c:formatCode>0%</c:formatCode>
                <c:ptCount val="4"/>
                <c:pt idx="0">
                  <c:v>0.65</c:v>
                </c:pt>
                <c:pt idx="1">
                  <c:v>0.61</c:v>
                </c:pt>
                <c:pt idx="2">
                  <c:v>0.28000000000000003</c:v>
                </c:pt>
                <c:pt idx="3">
                  <c:v>0.38</c:v>
                </c:pt>
              </c:numCache>
            </c:numRef>
          </c:val>
          <c:extLst>
            <c:ext xmlns:c16="http://schemas.microsoft.com/office/drawing/2014/chart" uri="{C3380CC4-5D6E-409C-BE32-E72D297353CC}">
              <c16:uniqueId val="{00000000-CA7F-4B3A-86C5-8F0BEF30A50F}"/>
            </c:ext>
          </c:extLst>
        </c:ser>
        <c:dLbls>
          <c:dLblPos val="outEnd"/>
          <c:showLegendKey val="0"/>
          <c:showVal val="1"/>
          <c:showCatName val="0"/>
          <c:showSerName val="0"/>
          <c:showPercent val="0"/>
          <c:showBubbleSize val="0"/>
        </c:dLbls>
        <c:gapWidth val="219"/>
        <c:overlap val="-27"/>
        <c:axId val="1459054351"/>
        <c:axId val="1459052431"/>
      </c:barChart>
      <c:catAx>
        <c:axId val="1459054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59052431"/>
        <c:crosses val="autoZero"/>
        <c:auto val="1"/>
        <c:lblAlgn val="ctr"/>
        <c:lblOffset val="100"/>
        <c:noMultiLvlLbl val="0"/>
      </c:catAx>
      <c:valAx>
        <c:axId val="1459052431"/>
        <c:scaling>
          <c:orientation val="minMax"/>
        </c:scaling>
        <c:delete val="1"/>
        <c:axPos val="l"/>
        <c:numFmt formatCode="0%" sourceLinked="1"/>
        <c:majorTickMark val="none"/>
        <c:minorTickMark val="none"/>
        <c:tickLblPos val="nextTo"/>
        <c:crossAx val="14590543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b="1">
                <a:solidFill>
                  <a:schemeClr val="tx1"/>
                </a:solidFill>
              </a:rPr>
              <a:t>Main energy type</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1888433255621812"/>
          <c:y val="0.19803169562570738"/>
          <c:w val="0.37077238320983591"/>
          <c:h val="0.59439482278548395"/>
        </c:manualLayout>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B3D-49FD-A265-8831680E7E2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B3D-49FD-A265-8831680E7E2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B3D-49FD-A265-8831680E7E2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B3D-49FD-A265-8831680E7E2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B3D-49FD-A265-8831680E7E2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B3D-49FD-A265-8831680E7E2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B3D-49FD-A265-8831680E7E23}"/>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B3D-49FD-A265-8831680E7E23}"/>
              </c:ext>
            </c:extLst>
          </c:dPt>
          <c:dLbls>
            <c:dLbl>
              <c:idx val="0"/>
              <c:layout>
                <c:manualLayout>
                  <c:x val="0.13531910992336033"/>
                  <c:y val="6.83154841950065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3D-49FD-A265-8831680E7E23}"/>
                </c:ext>
              </c:extLst>
            </c:dLbl>
            <c:dLbl>
              <c:idx val="1"/>
              <c:layout>
                <c:manualLayout>
                  <c:x val="-0.15186051052823263"/>
                  <c:y val="1.37380886801667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3D-49FD-A265-8831680E7E23}"/>
                </c:ext>
              </c:extLst>
            </c:dLbl>
            <c:dLbl>
              <c:idx val="2"/>
              <c:delete val="1"/>
              <c:extLst>
                <c:ext xmlns:c15="http://schemas.microsoft.com/office/drawing/2012/chart" uri="{CE6537A1-D6FC-4f65-9D91-7224C49458BB}"/>
                <c:ext xmlns:c16="http://schemas.microsoft.com/office/drawing/2014/chart" uri="{C3380CC4-5D6E-409C-BE32-E72D297353CC}">
                  <c16:uniqueId val="{00000005-DB3D-49FD-A265-8831680E7E23}"/>
                </c:ext>
              </c:extLst>
            </c:dLbl>
            <c:dLbl>
              <c:idx val="3"/>
              <c:layout>
                <c:manualLayout>
                  <c:x val="-5.0818270662958409E-2"/>
                  <c:y val="-0.100846526801559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B3D-49FD-A265-8831680E7E23}"/>
                </c:ext>
              </c:extLst>
            </c:dLbl>
            <c:dLbl>
              <c:idx val="4"/>
              <c:delete val="1"/>
              <c:extLst>
                <c:ext xmlns:c15="http://schemas.microsoft.com/office/drawing/2012/chart" uri="{CE6537A1-D6FC-4f65-9D91-7224C49458BB}"/>
                <c:ext xmlns:c16="http://schemas.microsoft.com/office/drawing/2014/chart" uri="{C3380CC4-5D6E-409C-BE32-E72D297353CC}">
                  <c16:uniqueId val="{00000009-DB3D-49FD-A265-8831680E7E23}"/>
                </c:ext>
              </c:extLst>
            </c:dLbl>
            <c:dLbl>
              <c:idx val="5"/>
              <c:delete val="1"/>
              <c:extLst>
                <c:ext xmlns:c15="http://schemas.microsoft.com/office/drawing/2012/chart" uri="{CE6537A1-D6FC-4f65-9D91-7224C49458BB}"/>
                <c:ext xmlns:c16="http://schemas.microsoft.com/office/drawing/2014/chart" uri="{C3380CC4-5D6E-409C-BE32-E72D297353CC}">
                  <c16:uniqueId val="{0000000B-DB3D-49FD-A265-8831680E7E23}"/>
                </c:ext>
              </c:extLst>
            </c:dLbl>
            <c:dLbl>
              <c:idx val="6"/>
              <c:delete val="1"/>
              <c:extLst>
                <c:ext xmlns:c15="http://schemas.microsoft.com/office/drawing/2012/chart" uri="{CE6537A1-D6FC-4f65-9D91-7224C49458BB}"/>
                <c:ext xmlns:c16="http://schemas.microsoft.com/office/drawing/2014/chart" uri="{C3380CC4-5D6E-409C-BE32-E72D297353CC}">
                  <c16:uniqueId val="{0000000D-DB3D-49FD-A265-8831680E7E23}"/>
                </c:ext>
              </c:extLst>
            </c:dLbl>
            <c:dLbl>
              <c:idx val="7"/>
              <c:delete val="1"/>
              <c:extLst>
                <c:ext xmlns:c15="http://schemas.microsoft.com/office/drawing/2012/chart" uri="{CE6537A1-D6FC-4f65-9D91-7224C49458BB}"/>
                <c:ext xmlns:c16="http://schemas.microsoft.com/office/drawing/2014/chart" uri="{C3380CC4-5D6E-409C-BE32-E72D297353CC}">
                  <c16:uniqueId val="{0000000F-DB3D-49FD-A265-8831680E7E2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Regulated</c:v>
                </c:pt>
                <c:pt idx="1">
                  <c:v>Unregulated</c:v>
                </c:pt>
              </c:strCache>
            </c:strRef>
          </c:cat>
          <c:val>
            <c:numRef>
              <c:f>Sheet1!$B$2:$B$3</c:f>
              <c:numCache>
                <c:formatCode>0%</c:formatCode>
                <c:ptCount val="2"/>
                <c:pt idx="0">
                  <c:v>0.92</c:v>
                </c:pt>
                <c:pt idx="1">
                  <c:v>0.08</c:v>
                </c:pt>
              </c:numCache>
            </c:numRef>
          </c:val>
          <c:extLst>
            <c:ext xmlns:c16="http://schemas.microsoft.com/office/drawing/2014/chart" uri="{C3380CC4-5D6E-409C-BE32-E72D297353CC}">
              <c16:uniqueId val="{00000010-DB3D-49FD-A265-8831680E7E23}"/>
            </c:ext>
          </c:extLst>
        </c:ser>
        <c:dLbls>
          <c:showLegendKey val="0"/>
          <c:showVal val="1"/>
          <c:showCatName val="0"/>
          <c:showSerName val="0"/>
          <c:showPercent val="0"/>
          <c:showBubbleSize val="0"/>
          <c:showLeaderLines val="0"/>
        </c:dLbls>
        <c:firstSliceAng val="0"/>
        <c:holeSize val="50"/>
      </c:doughnutChart>
      <c:spPr>
        <a:noFill/>
        <a:ln>
          <a:noFill/>
        </a:ln>
        <a:effectLst/>
      </c:spPr>
    </c:plotArea>
    <c:legend>
      <c:legendPos val="b"/>
      <c:layout>
        <c:manualLayout>
          <c:xMode val="edge"/>
          <c:yMode val="edge"/>
          <c:x val="2.562711536497163E-4"/>
          <c:y val="0.8433480616692165"/>
          <c:w val="0.99974390792736778"/>
          <c:h val="0.1503013561024610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GB"/>
              <a:t>Net: Yes (%)</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GB"/>
        </a:p>
      </c:txPr>
    </c:title>
    <c:autoTitleDeleted val="0"/>
    <c:plotArea>
      <c:layout>
        <c:manualLayout>
          <c:layoutTarget val="inner"/>
          <c:xMode val="edge"/>
          <c:yMode val="edge"/>
          <c:x val="0.10116054982988378"/>
          <c:y val="0.14814760357993698"/>
          <c:w val="0.79806481826327769"/>
          <c:h val="0.7128123852546796"/>
        </c:manualLayout>
      </c:layout>
      <c:lineChart>
        <c:grouping val="standard"/>
        <c:varyColors val="0"/>
        <c:ser>
          <c:idx val="1"/>
          <c:order val="0"/>
          <c:tx>
            <c:strRef>
              <c:f>Sheet1!$B$1</c:f>
              <c:strCache>
                <c:ptCount val="1"/>
                <c:pt idx="0">
                  <c:v>Yes</c:v>
                </c:pt>
              </c:strCache>
            </c:strRef>
          </c:tx>
          <c:spPr>
            <a:ln w="28575" cap="rnd">
              <a:solidFill>
                <a:srgbClr val="B70050"/>
              </a:solidFill>
              <a:round/>
            </a:ln>
            <a:effectLst/>
          </c:spPr>
          <c:marker>
            <c:symbol val="diamond"/>
            <c:size val="5"/>
            <c:spPr>
              <a:solidFill>
                <a:schemeClr val="tx2"/>
              </a:solidFill>
              <a:ln w="9525">
                <a:noFill/>
              </a:ln>
              <a:effectLst/>
            </c:spPr>
          </c:marker>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Sheet1!$A$6:$A$8</c:f>
              <c:strCache>
                <c:ptCount val="3"/>
                <c:pt idx="0">
                  <c:v>Oct 2023</c:v>
                </c:pt>
                <c:pt idx="1">
                  <c:v>Jan/Feb 2024</c:v>
                </c:pt>
                <c:pt idx="2">
                  <c:v>Jan/Feb 2025</c:v>
                </c:pt>
              </c:strCache>
            </c:strRef>
          </c:cat>
          <c:val>
            <c:numRef>
              <c:f>Sheet1!$B$6:$B$8</c:f>
              <c:numCache>
                <c:formatCode>0%</c:formatCode>
                <c:ptCount val="3"/>
                <c:pt idx="0">
                  <c:v>0.08</c:v>
                </c:pt>
                <c:pt idx="1">
                  <c:v>0.09</c:v>
                </c:pt>
                <c:pt idx="2">
                  <c:v>0.15</c:v>
                </c:pt>
              </c:numCache>
            </c:numRef>
          </c:val>
          <c:smooth val="0"/>
          <c:extLst>
            <c:ext xmlns:c16="http://schemas.microsoft.com/office/drawing/2014/chart" uri="{C3380CC4-5D6E-409C-BE32-E72D297353CC}">
              <c16:uniqueId val="{00000007-2A96-42FF-91B0-D01C75C7F22F}"/>
            </c:ext>
          </c:extLst>
        </c:ser>
        <c:dLbls>
          <c:dLblPos val="t"/>
          <c:showLegendKey val="0"/>
          <c:showVal val="1"/>
          <c:showCatName val="0"/>
          <c:showSerName val="0"/>
          <c:showPercent val="0"/>
          <c:showBubbleSize val="0"/>
        </c:dLbls>
        <c:marker val="1"/>
        <c:smooth val="0"/>
        <c:axId val="1884691343"/>
        <c:axId val="1884690863"/>
      </c:lineChart>
      <c:catAx>
        <c:axId val="18846913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4690863"/>
        <c:crosses val="autoZero"/>
        <c:auto val="1"/>
        <c:lblAlgn val="ctr"/>
        <c:lblOffset val="100"/>
        <c:noMultiLvlLbl val="0"/>
      </c:catAx>
      <c:valAx>
        <c:axId val="1884690863"/>
        <c:scaling>
          <c:orientation val="minMax"/>
        </c:scaling>
        <c:delete val="1"/>
        <c:axPos val="l"/>
        <c:numFmt formatCode="0%" sourceLinked="1"/>
        <c:majorTickMark val="out"/>
        <c:minorTickMark val="none"/>
        <c:tickLblPos val="nextTo"/>
        <c:crossAx val="188469134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966346008174692"/>
          <c:y val="9.8199002294793017E-2"/>
          <c:w val="0.65033656663364936"/>
          <c:h val="0.90180099770520694"/>
        </c:manualLayout>
      </c:layout>
      <c:barChart>
        <c:barDir val="bar"/>
        <c:grouping val="clustered"/>
        <c:varyColors val="0"/>
        <c:ser>
          <c:idx val="0"/>
          <c:order val="0"/>
          <c:tx>
            <c:strRef>
              <c:f>Sheet1!$B$1</c:f>
              <c:strCache>
                <c:ptCount val="1"/>
                <c:pt idx="0">
                  <c:v>Winter 2024</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Behind on bills but no formal debt repayment plan or debt recovery action</c:v>
                </c:pt>
                <c:pt idx="1">
                  <c:v>Energy debt repayment plan with energy company (including through a prepayment meter)</c:v>
                </c:pt>
                <c:pt idx="2">
                  <c:v>I owe money to someone else as a result of borrowing to pay energy costs</c:v>
                </c:pt>
                <c:pt idx="3">
                  <c:v>Credit card or overdraft used to pay for energy costs</c:v>
                </c:pt>
                <c:pt idx="4">
                  <c:v>Debt recovery action for my energy arrears</c:v>
                </c:pt>
                <c:pt idx="5">
                  <c:v>I owe money to an unlicensed lender (i.e. loan shark)</c:v>
                </c:pt>
              </c:strCache>
            </c:strRef>
          </c:cat>
          <c:val>
            <c:numRef>
              <c:f>Sheet1!$B$2:$B$7</c:f>
              <c:numCache>
                <c:formatCode>0%</c:formatCode>
                <c:ptCount val="6"/>
                <c:pt idx="0">
                  <c:v>0.49</c:v>
                </c:pt>
                <c:pt idx="1">
                  <c:v>0.36</c:v>
                </c:pt>
                <c:pt idx="2">
                  <c:v>0.18</c:v>
                </c:pt>
                <c:pt idx="3">
                  <c:v>0.2</c:v>
                </c:pt>
                <c:pt idx="4">
                  <c:v>0.17</c:v>
                </c:pt>
                <c:pt idx="5">
                  <c:v>0.1</c:v>
                </c:pt>
              </c:numCache>
            </c:numRef>
          </c:val>
          <c:extLst>
            <c:ext xmlns:c16="http://schemas.microsoft.com/office/drawing/2014/chart" uri="{C3380CC4-5D6E-409C-BE32-E72D297353CC}">
              <c16:uniqueId val="{00000000-8C8B-4A1F-8248-3676DDB00C2E}"/>
            </c:ext>
          </c:extLst>
        </c:ser>
        <c:dLbls>
          <c:dLblPos val="outEnd"/>
          <c:showLegendKey val="0"/>
          <c:showVal val="1"/>
          <c:showCatName val="0"/>
          <c:showSerName val="0"/>
          <c:showPercent val="0"/>
          <c:showBubbleSize val="0"/>
        </c:dLbls>
        <c:gapWidth val="182"/>
        <c:axId val="1884359663"/>
        <c:axId val="1884362543"/>
      </c:barChart>
      <c:catAx>
        <c:axId val="18843596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4362543"/>
        <c:crosses val="autoZero"/>
        <c:auto val="1"/>
        <c:lblAlgn val="ctr"/>
        <c:lblOffset val="100"/>
        <c:noMultiLvlLbl val="0"/>
      </c:catAx>
      <c:valAx>
        <c:axId val="1884362543"/>
        <c:scaling>
          <c:orientation val="minMax"/>
        </c:scaling>
        <c:delete val="1"/>
        <c:axPos val="t"/>
        <c:numFmt formatCode="0%" sourceLinked="1"/>
        <c:majorTickMark val="none"/>
        <c:minorTickMark val="none"/>
        <c:tickLblPos val="nextTo"/>
        <c:crossAx val="1884359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598687318391903"/>
          <c:y val="0.10481790563873292"/>
          <c:w val="0.70114528706154411"/>
          <c:h val="0.79122300908152465"/>
        </c:manualLayout>
      </c:layout>
      <c:barChart>
        <c:barDir val="bar"/>
        <c:grouping val="percentStacked"/>
        <c:varyColors val="0"/>
        <c:ser>
          <c:idx val="0"/>
          <c:order val="0"/>
          <c:tx>
            <c:strRef>
              <c:f>Sheet1!$B$1</c:f>
              <c:strCache>
                <c:ptCount val="1"/>
                <c:pt idx="0">
                  <c:v>Yes, this applies to my household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 experienced legal action or debt recovery action</c:v>
                </c:pt>
                <c:pt idx="1">
                  <c:v>I have been put on a prepayment meter</c:v>
                </c:pt>
                <c:pt idx="2">
                  <c:v>I have sought debt advice due to energy debt</c:v>
                </c:pt>
                <c:pt idx="3">
                  <c:v>I am confident I will be able to clear my energy debt</c:v>
                </c:pt>
              </c:strCache>
            </c:strRef>
          </c:cat>
          <c:val>
            <c:numRef>
              <c:f>Sheet1!$B$2:$B$5</c:f>
              <c:numCache>
                <c:formatCode>0%</c:formatCode>
                <c:ptCount val="4"/>
                <c:pt idx="0">
                  <c:v>0.3</c:v>
                </c:pt>
                <c:pt idx="1">
                  <c:v>0.34</c:v>
                </c:pt>
                <c:pt idx="2">
                  <c:v>0.46</c:v>
                </c:pt>
                <c:pt idx="3">
                  <c:v>0.69</c:v>
                </c:pt>
              </c:numCache>
            </c:numRef>
          </c:val>
          <c:extLst>
            <c:ext xmlns:c16="http://schemas.microsoft.com/office/drawing/2014/chart" uri="{C3380CC4-5D6E-409C-BE32-E72D297353CC}">
              <c16:uniqueId val="{00000000-1342-4EB4-97B3-7448AC003A7C}"/>
            </c:ext>
          </c:extLst>
        </c:ser>
        <c:ser>
          <c:idx val="1"/>
          <c:order val="1"/>
          <c:tx>
            <c:strRef>
              <c:f>Sheet1!$C$1</c:f>
              <c:strCache>
                <c:ptCount val="1"/>
                <c:pt idx="0">
                  <c:v>No, this does not apply to my household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 experienced legal action or debt recovery action</c:v>
                </c:pt>
                <c:pt idx="1">
                  <c:v>I have been put on a prepayment meter</c:v>
                </c:pt>
                <c:pt idx="2">
                  <c:v>I have sought debt advice due to energy debt</c:v>
                </c:pt>
                <c:pt idx="3">
                  <c:v>I am confident I will be able to clear my energy debt</c:v>
                </c:pt>
              </c:strCache>
            </c:strRef>
          </c:cat>
          <c:val>
            <c:numRef>
              <c:f>Sheet1!$C$2:$C$5</c:f>
              <c:numCache>
                <c:formatCode>0%</c:formatCode>
                <c:ptCount val="4"/>
                <c:pt idx="0">
                  <c:v>0.64</c:v>
                </c:pt>
                <c:pt idx="1">
                  <c:v>0.61</c:v>
                </c:pt>
                <c:pt idx="2">
                  <c:v>0.48</c:v>
                </c:pt>
                <c:pt idx="3">
                  <c:v>0.26</c:v>
                </c:pt>
              </c:numCache>
            </c:numRef>
          </c:val>
          <c:extLst>
            <c:ext xmlns:c16="http://schemas.microsoft.com/office/drawing/2014/chart" uri="{C3380CC4-5D6E-409C-BE32-E72D297353CC}">
              <c16:uniqueId val="{00000001-1342-4EB4-97B3-7448AC003A7C}"/>
            </c:ext>
          </c:extLst>
        </c:ser>
        <c:ser>
          <c:idx val="2"/>
          <c:order val="2"/>
          <c:tx>
            <c:strRef>
              <c:f>Sheet1!$D$1</c:f>
              <c:strCache>
                <c:ptCount val="1"/>
                <c:pt idx="0">
                  <c:v>Prefer not to say</c:v>
                </c:pt>
              </c:strCache>
            </c:strRef>
          </c:tx>
          <c:spPr>
            <a:solidFill>
              <a:schemeClr val="bg1">
                <a:lumMod val="65000"/>
              </a:schemeClr>
            </a:solidFill>
            <a:ln>
              <a:noFill/>
            </a:ln>
            <a:effectLst/>
          </c:spPr>
          <c:invertIfNegative val="0"/>
          <c:dLbls>
            <c:dLbl>
              <c:idx val="3"/>
              <c:layout>
                <c:manualLayout>
                  <c:x val="0"/>
                  <c:y val="6.624263970669925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FF5-4BE8-846E-C1C05991665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 experienced legal action or debt recovery action</c:v>
                </c:pt>
                <c:pt idx="1">
                  <c:v>I have been put on a prepayment meter</c:v>
                </c:pt>
                <c:pt idx="2">
                  <c:v>I have sought debt advice due to energy debt</c:v>
                </c:pt>
                <c:pt idx="3">
                  <c:v>I am confident I will be able to clear my energy debt</c:v>
                </c:pt>
              </c:strCache>
            </c:strRef>
          </c:cat>
          <c:val>
            <c:numRef>
              <c:f>Sheet1!$D$2:$D$5</c:f>
              <c:numCache>
                <c:formatCode>0%</c:formatCode>
                <c:ptCount val="4"/>
                <c:pt idx="0">
                  <c:v>7.0000000000000007E-2</c:v>
                </c:pt>
                <c:pt idx="1">
                  <c:v>0.05</c:v>
                </c:pt>
                <c:pt idx="2">
                  <c:v>0.06</c:v>
                </c:pt>
                <c:pt idx="3">
                  <c:v>0.04</c:v>
                </c:pt>
              </c:numCache>
            </c:numRef>
          </c:val>
          <c:extLst>
            <c:ext xmlns:c16="http://schemas.microsoft.com/office/drawing/2014/chart" uri="{C3380CC4-5D6E-409C-BE32-E72D297353CC}">
              <c16:uniqueId val="{00000002-1342-4EB4-97B3-7448AC003A7C}"/>
            </c:ext>
          </c:extLst>
        </c:ser>
        <c:dLbls>
          <c:dLblPos val="ctr"/>
          <c:showLegendKey val="0"/>
          <c:showVal val="1"/>
          <c:showCatName val="0"/>
          <c:showSerName val="0"/>
          <c:showPercent val="0"/>
          <c:showBubbleSize val="0"/>
        </c:dLbls>
        <c:gapWidth val="150"/>
        <c:overlap val="100"/>
        <c:axId val="1438052736"/>
        <c:axId val="1438052256"/>
      </c:barChart>
      <c:catAx>
        <c:axId val="1438052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38052256"/>
        <c:crosses val="autoZero"/>
        <c:auto val="1"/>
        <c:lblAlgn val="ctr"/>
        <c:lblOffset val="100"/>
        <c:noMultiLvlLbl val="0"/>
      </c:catAx>
      <c:valAx>
        <c:axId val="1438052256"/>
        <c:scaling>
          <c:orientation val="minMax"/>
        </c:scaling>
        <c:delete val="1"/>
        <c:axPos val="b"/>
        <c:numFmt formatCode="0%" sourceLinked="1"/>
        <c:majorTickMark val="none"/>
        <c:minorTickMark val="none"/>
        <c:tickLblPos val="nextTo"/>
        <c:crossAx val="1438052736"/>
        <c:crosses val="autoZero"/>
        <c:crossBetween val="between"/>
      </c:valAx>
      <c:spPr>
        <a:noFill/>
        <a:ln>
          <a:noFill/>
        </a:ln>
        <a:effectLst/>
      </c:spPr>
    </c:plotArea>
    <c:legend>
      <c:legendPos val="b"/>
      <c:layout>
        <c:manualLayout>
          <c:xMode val="edge"/>
          <c:yMode val="edge"/>
          <c:x val="0"/>
          <c:y val="0.90291420693253432"/>
          <c:w val="0.99974309915393988"/>
          <c:h val="9.708573302301727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723354605936191"/>
          <c:y val="0"/>
          <c:w val="0.65033656663364936"/>
          <c:h val="0.99459882075547068"/>
        </c:manualLayout>
      </c:layout>
      <c:barChart>
        <c:barDir val="bar"/>
        <c:grouping val="clustered"/>
        <c:varyColors val="0"/>
        <c:ser>
          <c:idx val="0"/>
          <c:order val="0"/>
          <c:tx>
            <c:strRef>
              <c:f>Sheet1!$B$1</c:f>
              <c:strCache>
                <c:ptCount val="1"/>
                <c:pt idx="0">
                  <c:v>Winter 2024</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Winter Fuel Payments</c:v>
                </c:pt>
                <c:pt idx="1">
                  <c:v>Warm Home Discount</c:v>
                </c:pt>
                <c:pt idx="2">
                  <c:v>Warmer Homes Scotland</c:v>
                </c:pt>
              </c:strCache>
            </c:strRef>
          </c:cat>
          <c:val>
            <c:numRef>
              <c:f>Sheet1!$B$2:$B$4</c:f>
              <c:numCache>
                <c:formatCode>0%</c:formatCode>
                <c:ptCount val="3"/>
                <c:pt idx="0">
                  <c:v>0.46</c:v>
                </c:pt>
                <c:pt idx="1">
                  <c:v>0.28999999999999998</c:v>
                </c:pt>
                <c:pt idx="2">
                  <c:v>0.22</c:v>
                </c:pt>
              </c:numCache>
            </c:numRef>
          </c:val>
          <c:extLst>
            <c:ext xmlns:c16="http://schemas.microsoft.com/office/drawing/2014/chart" uri="{C3380CC4-5D6E-409C-BE32-E72D297353CC}">
              <c16:uniqueId val="{00000000-5352-4228-8BEE-8D781A2B2031}"/>
            </c:ext>
          </c:extLst>
        </c:ser>
        <c:ser>
          <c:idx val="1"/>
          <c:order val="1"/>
          <c:tx>
            <c:strRef>
              <c:f>Sheet1!$C$1</c:f>
              <c:strCache>
                <c:ptCount val="1"/>
                <c:pt idx="0">
                  <c:v>Winter 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Winter Fuel Payments</c:v>
                </c:pt>
                <c:pt idx="1">
                  <c:v>Warm Home Discount</c:v>
                </c:pt>
                <c:pt idx="2">
                  <c:v>Warmer Homes Scotland</c:v>
                </c:pt>
              </c:strCache>
            </c:strRef>
          </c:cat>
          <c:val>
            <c:numRef>
              <c:f>Sheet1!$C$2:$C$4</c:f>
              <c:numCache>
                <c:formatCode>0%</c:formatCode>
                <c:ptCount val="3"/>
                <c:pt idx="0">
                  <c:v>0.5</c:v>
                </c:pt>
                <c:pt idx="1">
                  <c:v>0.3</c:v>
                </c:pt>
                <c:pt idx="2">
                  <c:v>0.2</c:v>
                </c:pt>
              </c:numCache>
            </c:numRef>
          </c:val>
          <c:extLst>
            <c:ext xmlns:c16="http://schemas.microsoft.com/office/drawing/2014/chart" uri="{C3380CC4-5D6E-409C-BE32-E72D297353CC}">
              <c16:uniqueId val="{00000002-5352-4228-8BEE-8D781A2B2031}"/>
            </c:ext>
          </c:extLst>
        </c:ser>
        <c:dLbls>
          <c:dLblPos val="outEnd"/>
          <c:showLegendKey val="0"/>
          <c:showVal val="1"/>
          <c:showCatName val="0"/>
          <c:showSerName val="0"/>
          <c:showPercent val="0"/>
          <c:showBubbleSize val="0"/>
        </c:dLbls>
        <c:gapWidth val="182"/>
        <c:axId val="1884359663"/>
        <c:axId val="1884362543"/>
      </c:barChart>
      <c:catAx>
        <c:axId val="18843596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4362543"/>
        <c:crosses val="autoZero"/>
        <c:auto val="1"/>
        <c:lblAlgn val="ctr"/>
        <c:lblOffset val="100"/>
        <c:noMultiLvlLbl val="0"/>
      </c:catAx>
      <c:valAx>
        <c:axId val="1884362543"/>
        <c:scaling>
          <c:orientation val="minMax"/>
        </c:scaling>
        <c:delete val="1"/>
        <c:axPos val="t"/>
        <c:numFmt formatCode="0%" sourceLinked="1"/>
        <c:majorTickMark val="none"/>
        <c:minorTickMark val="none"/>
        <c:tickLblPos val="nextTo"/>
        <c:crossAx val="1884359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088430919539441"/>
          <c:y val="1.1707040390773565E-2"/>
          <c:w val="0.65033656663364936"/>
          <c:h val="0.98829295960922647"/>
        </c:manualLayout>
      </c:layout>
      <c:barChart>
        <c:barDir val="bar"/>
        <c:grouping val="clustered"/>
        <c:varyColors val="0"/>
        <c:ser>
          <c:idx val="0"/>
          <c:order val="0"/>
          <c:tx>
            <c:strRef>
              <c:f>Sheet1!$B$1</c:f>
              <c:strCache>
                <c:ptCount val="1"/>
                <c:pt idx="0">
                  <c:v>Jan/Feb 2025</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Warm Home Discount</c:v>
                </c:pt>
                <c:pt idx="1">
                  <c:v>Winter Fuel Payments</c:v>
                </c:pt>
                <c:pt idx="2">
                  <c:v>Scottish Welfare Fund</c:v>
                </c:pt>
              </c:strCache>
            </c:strRef>
          </c:cat>
          <c:val>
            <c:numRef>
              <c:f>Sheet1!$B$2:$B$4</c:f>
              <c:numCache>
                <c:formatCode>0%</c:formatCode>
                <c:ptCount val="3"/>
                <c:pt idx="0">
                  <c:v>0.08</c:v>
                </c:pt>
                <c:pt idx="1">
                  <c:v>7.0000000000000007E-2</c:v>
                </c:pt>
                <c:pt idx="2">
                  <c:v>0.05</c:v>
                </c:pt>
              </c:numCache>
            </c:numRef>
          </c:val>
          <c:extLst>
            <c:ext xmlns:c16="http://schemas.microsoft.com/office/drawing/2014/chart" uri="{C3380CC4-5D6E-409C-BE32-E72D297353CC}">
              <c16:uniqueId val="{00000000-4386-4551-A678-8C7FFBCF0D9E}"/>
            </c:ext>
          </c:extLst>
        </c:ser>
        <c:ser>
          <c:idx val="1"/>
          <c:order val="1"/>
          <c:tx>
            <c:strRef>
              <c:f>Sheet1!$C$1</c:f>
              <c:strCache>
                <c:ptCount val="1"/>
                <c:pt idx="0">
                  <c:v>Jan/Feb 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Warm Home Discount</c:v>
                </c:pt>
                <c:pt idx="1">
                  <c:v>Winter Fuel Payments</c:v>
                </c:pt>
                <c:pt idx="2">
                  <c:v>Scottish Welfare Fund</c:v>
                </c:pt>
              </c:strCache>
            </c:strRef>
          </c:cat>
          <c:val>
            <c:numRef>
              <c:f>Sheet1!$C$2:$C$4</c:f>
              <c:numCache>
                <c:formatCode>0%</c:formatCode>
                <c:ptCount val="3"/>
                <c:pt idx="0">
                  <c:v>7.0000000000000007E-2</c:v>
                </c:pt>
                <c:pt idx="1">
                  <c:v>0.17</c:v>
                </c:pt>
              </c:numCache>
            </c:numRef>
          </c:val>
          <c:extLst>
            <c:ext xmlns:c16="http://schemas.microsoft.com/office/drawing/2014/chart" uri="{C3380CC4-5D6E-409C-BE32-E72D297353CC}">
              <c16:uniqueId val="{00000001-4386-4551-A678-8C7FFBCF0D9E}"/>
            </c:ext>
          </c:extLst>
        </c:ser>
        <c:dLbls>
          <c:dLblPos val="outEnd"/>
          <c:showLegendKey val="0"/>
          <c:showVal val="1"/>
          <c:showCatName val="0"/>
          <c:showSerName val="0"/>
          <c:showPercent val="0"/>
          <c:showBubbleSize val="0"/>
        </c:dLbls>
        <c:gapWidth val="182"/>
        <c:axId val="1884359663"/>
        <c:axId val="1884362543"/>
      </c:barChart>
      <c:catAx>
        <c:axId val="18843596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4362543"/>
        <c:crosses val="autoZero"/>
        <c:auto val="1"/>
        <c:lblAlgn val="ctr"/>
        <c:lblOffset val="100"/>
        <c:noMultiLvlLbl val="0"/>
      </c:catAx>
      <c:valAx>
        <c:axId val="1884362543"/>
        <c:scaling>
          <c:orientation val="minMax"/>
        </c:scaling>
        <c:delete val="1"/>
        <c:axPos val="t"/>
        <c:numFmt formatCode="0%" sourceLinked="1"/>
        <c:majorTickMark val="none"/>
        <c:minorTickMark val="none"/>
        <c:tickLblPos val="nextTo"/>
        <c:crossAx val="1884359663"/>
        <c:crosses val="autoZero"/>
        <c:crossBetween val="between"/>
      </c:valAx>
      <c:spPr>
        <a:noFill/>
        <a:ln>
          <a:noFill/>
        </a:ln>
        <a:effectLst/>
      </c:spPr>
    </c:plotArea>
    <c:legend>
      <c:legendPos val="b"/>
      <c:layout>
        <c:manualLayout>
          <c:xMode val="edge"/>
          <c:yMode val="edge"/>
          <c:x val="0.7105837492876711"/>
          <c:y val="0.74600860023345594"/>
          <c:w val="0.27667693393020204"/>
          <c:h val="0.2511513818680867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3783C5-14B9-4646-BD2A-E9D239DDCE46}"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GB"/>
        </a:p>
      </dgm:t>
    </dgm:pt>
    <dgm:pt modelId="{C09E069F-43AF-43CA-96C0-C00687608CFF}">
      <dgm:prSet phldrT="[Text]" custT="1"/>
      <dgm:spPr/>
      <dgm:t>
        <a:bodyPr/>
        <a:lstStyle/>
        <a:p>
          <a:r>
            <a:rPr lang="en-GB" sz="1200" dirty="0"/>
            <a:t>General perceived management of finances has continually improved over the seven waves (up to 76% in Jan/Feb 2025). Over half (61%) reporting they are able to keep up with energy bills with ease, an increase from 35% in </a:t>
          </a:r>
          <a:r>
            <a:rPr lang="en-US" sz="1200" dirty="0"/>
            <a:t>Jan/Feb 2024</a:t>
          </a:r>
          <a:r>
            <a:rPr lang="en-GB" sz="1200" dirty="0"/>
            <a:t>.</a:t>
          </a:r>
        </a:p>
      </dgm:t>
    </dgm:pt>
    <dgm:pt modelId="{59F9F9BE-9E9F-4EA1-8AF9-7CC7671A7EAC}" type="parTrans" cxnId="{4A188360-130E-459A-9CEE-3A92595853AA}">
      <dgm:prSet/>
      <dgm:spPr/>
      <dgm:t>
        <a:bodyPr/>
        <a:lstStyle/>
        <a:p>
          <a:endParaRPr lang="en-GB" sz="1200"/>
        </a:p>
      </dgm:t>
    </dgm:pt>
    <dgm:pt modelId="{2709741F-D1CC-4FC6-9C56-0113187F9A1C}" type="sibTrans" cxnId="{4A188360-130E-459A-9CEE-3A92595853AA}">
      <dgm:prSet/>
      <dgm:spPr/>
      <dgm:t>
        <a:bodyPr/>
        <a:lstStyle/>
        <a:p>
          <a:endParaRPr lang="en-GB" sz="1200"/>
        </a:p>
      </dgm:t>
    </dgm:pt>
    <dgm:pt modelId="{C4E2A1EF-3B6C-4FE2-9B0E-C80255208BBE}">
      <dgm:prSet phldrT="[Text]" custT="1"/>
      <dgm:spPr/>
      <dgm:t>
        <a:bodyPr/>
        <a:lstStyle/>
        <a:p>
          <a:r>
            <a:rPr lang="en-GB" sz="1200" dirty="0"/>
            <a:t>Approximately a third of all households reported they cannot heat their home to a comfortable level due to financial concerns (33%) and poor insulation/energy efficiency (26%), which is consistent with </a:t>
          </a:r>
          <a:r>
            <a:rPr lang="en-US" sz="1200" dirty="0"/>
            <a:t>Jan/Feb 2024</a:t>
          </a:r>
          <a:r>
            <a:rPr lang="en-GB" sz="1200" dirty="0"/>
            <a:t>.</a:t>
          </a:r>
        </a:p>
      </dgm:t>
    </dgm:pt>
    <dgm:pt modelId="{8B7C8CCD-B1B8-4357-82B8-08D23C3F9C0B}" type="parTrans" cxnId="{4FEC7493-C7FF-4D5A-BA1A-61CBCFF68554}">
      <dgm:prSet/>
      <dgm:spPr/>
      <dgm:t>
        <a:bodyPr/>
        <a:lstStyle/>
        <a:p>
          <a:endParaRPr lang="en-GB" sz="1200"/>
        </a:p>
      </dgm:t>
    </dgm:pt>
    <dgm:pt modelId="{0ED1C9F1-1959-4EFB-B5B4-6752A70E1131}" type="sibTrans" cxnId="{4FEC7493-C7FF-4D5A-BA1A-61CBCFF68554}">
      <dgm:prSet/>
      <dgm:spPr/>
      <dgm:t>
        <a:bodyPr/>
        <a:lstStyle/>
        <a:p>
          <a:endParaRPr lang="en-GB" sz="1200"/>
        </a:p>
      </dgm:t>
    </dgm:pt>
    <dgm:pt modelId="{76DD6A31-80CB-4107-8566-D6353A0091A7}">
      <dgm:prSet custT="1"/>
      <dgm:spPr/>
      <dgm:t>
        <a:bodyPr/>
        <a:lstStyle/>
        <a:p>
          <a:r>
            <a:rPr lang="en-GB" sz="1200" dirty="0"/>
            <a:t>Reports of seeking advice about paying energy bills have increased since </a:t>
          </a:r>
          <a:r>
            <a:rPr lang="en-US" sz="1200" dirty="0"/>
            <a:t>Jan/Feb 2024 </a:t>
          </a:r>
          <a:r>
            <a:rPr lang="en-GB" sz="1200" dirty="0"/>
            <a:t>(18% to 32%). Sub-groups that are least likely to seek advice are older age groups, those that do not have a disability or health condition, and higher earners.</a:t>
          </a:r>
        </a:p>
      </dgm:t>
    </dgm:pt>
    <dgm:pt modelId="{8EE00AC3-60C5-4826-972F-52CD0DE6CF41}" type="parTrans" cxnId="{A7A9CA84-0544-4D87-97CB-0F5EA627E060}">
      <dgm:prSet/>
      <dgm:spPr/>
      <dgm:t>
        <a:bodyPr/>
        <a:lstStyle/>
        <a:p>
          <a:endParaRPr lang="en-GB" sz="1200"/>
        </a:p>
      </dgm:t>
    </dgm:pt>
    <dgm:pt modelId="{A59B1094-6526-4807-88B5-710172BA82B1}" type="sibTrans" cxnId="{A7A9CA84-0544-4D87-97CB-0F5EA627E060}">
      <dgm:prSet/>
      <dgm:spPr/>
      <dgm:t>
        <a:bodyPr/>
        <a:lstStyle/>
        <a:p>
          <a:endParaRPr lang="en-GB" sz="1200"/>
        </a:p>
      </dgm:t>
    </dgm:pt>
    <dgm:pt modelId="{BAD88E22-BF9F-4C93-B953-2115F7E969BA}">
      <dgm:prSet custT="1"/>
      <dgm:spPr/>
      <dgm:t>
        <a:bodyPr/>
        <a:lstStyle/>
        <a:p>
          <a:r>
            <a:rPr lang="en-GB" sz="1200" dirty="0"/>
            <a:t>Households’ levels of engagement with energy suppliers and satisfaction with energy price offered, ease of contact and language used in the energy bill have increased since </a:t>
          </a:r>
          <a:r>
            <a:rPr lang="en-US" sz="1200" dirty="0"/>
            <a:t>Jan/Feb 2024</a:t>
          </a:r>
          <a:r>
            <a:rPr lang="en-GB" sz="1200" dirty="0"/>
            <a:t>.</a:t>
          </a:r>
        </a:p>
      </dgm:t>
    </dgm:pt>
    <dgm:pt modelId="{8CACE79C-3C9B-4005-BDEB-8CCF8527B836}" type="parTrans" cxnId="{3EAA84AA-A291-4007-B7AF-2EB91E864D17}">
      <dgm:prSet/>
      <dgm:spPr/>
      <dgm:t>
        <a:bodyPr/>
        <a:lstStyle/>
        <a:p>
          <a:endParaRPr lang="en-GB" sz="1200"/>
        </a:p>
      </dgm:t>
    </dgm:pt>
    <dgm:pt modelId="{94E418D7-5077-41E8-8686-112C508F873D}" type="sibTrans" cxnId="{3EAA84AA-A291-4007-B7AF-2EB91E864D17}">
      <dgm:prSet/>
      <dgm:spPr/>
      <dgm:t>
        <a:bodyPr/>
        <a:lstStyle/>
        <a:p>
          <a:endParaRPr lang="en-GB" sz="1200"/>
        </a:p>
      </dgm:t>
    </dgm:pt>
    <dgm:pt modelId="{AD7606D7-2190-4E4C-9FE4-4E32F8BDD373}">
      <dgm:prSet phldrT="[Text]" custT="1"/>
      <dgm:spPr/>
      <dgm:t>
        <a:bodyPr/>
        <a:lstStyle/>
        <a:p>
          <a:r>
            <a:rPr lang="en-GB" sz="1200" dirty="0"/>
            <a:t>The proportion of households in energy debt / arrears has increased since Jan/Feb 2024 (9% to 15%); </a:t>
          </a:r>
          <a:r>
            <a:rPr lang="en-US" sz="1200" dirty="0"/>
            <a:t>however, over two-thirds (69%) of these households reported confidence in being able to clear their debt / arrears, increasing from 42% in Jan/Feb 2024.</a:t>
          </a:r>
          <a:endParaRPr lang="en-GB" sz="1200" dirty="0"/>
        </a:p>
      </dgm:t>
    </dgm:pt>
    <dgm:pt modelId="{F90553AD-438D-4BF8-9B0B-A03AFF6DD4B5}" type="parTrans" cxnId="{01B32532-BA98-4F3C-9E85-2A741A86776E}">
      <dgm:prSet/>
      <dgm:spPr/>
      <dgm:t>
        <a:bodyPr/>
        <a:lstStyle/>
        <a:p>
          <a:endParaRPr lang="en-GB" sz="1200"/>
        </a:p>
      </dgm:t>
    </dgm:pt>
    <dgm:pt modelId="{C93240A7-9F27-4D61-8AC3-5D3B1010D990}" type="sibTrans" cxnId="{01B32532-BA98-4F3C-9E85-2A741A86776E}">
      <dgm:prSet/>
      <dgm:spPr/>
      <dgm:t>
        <a:bodyPr/>
        <a:lstStyle/>
        <a:p>
          <a:endParaRPr lang="en-GB" sz="1200"/>
        </a:p>
      </dgm:t>
    </dgm:pt>
    <dgm:pt modelId="{82266E46-7068-43A7-B9E7-78BAF5B5237E}">
      <dgm:prSet custT="1"/>
      <dgm:spPr/>
      <dgm:t>
        <a:bodyPr/>
        <a:lstStyle/>
        <a:p>
          <a:r>
            <a:rPr lang="en-GB" sz="1200" dirty="0"/>
            <a:t>Over a third of all households had experienced at least one financial impact of the cost of energy (39%), such as borrowing money from friends/family and selling items to pay energy bills.</a:t>
          </a:r>
        </a:p>
      </dgm:t>
    </dgm:pt>
    <dgm:pt modelId="{672B827E-493B-4B15-B82B-8913D32A9CD8}" type="parTrans" cxnId="{12FC6585-BA6D-46B1-9061-A96E9A0057C8}">
      <dgm:prSet/>
      <dgm:spPr/>
      <dgm:t>
        <a:bodyPr/>
        <a:lstStyle/>
        <a:p>
          <a:endParaRPr lang="en-GB" sz="1200"/>
        </a:p>
      </dgm:t>
    </dgm:pt>
    <dgm:pt modelId="{D2D33D90-0B5A-4038-B6B5-7CEB752225BC}" type="sibTrans" cxnId="{12FC6585-BA6D-46B1-9061-A96E9A0057C8}">
      <dgm:prSet/>
      <dgm:spPr/>
      <dgm:t>
        <a:bodyPr/>
        <a:lstStyle/>
        <a:p>
          <a:endParaRPr lang="en-GB" sz="1200"/>
        </a:p>
      </dgm:t>
    </dgm:pt>
    <dgm:pt modelId="{54DB61B3-2957-489B-A650-2D11F553ED92}">
      <dgm:prSet custT="1"/>
      <dgm:spPr>
        <a:solidFill>
          <a:schemeClr val="bg1">
            <a:lumMod val="50000"/>
          </a:schemeClr>
        </a:solidFill>
      </dgm:spPr>
      <dgm:t>
        <a:bodyPr/>
        <a:lstStyle/>
        <a:p>
          <a:r>
            <a:rPr lang="en-US" sz="1200" dirty="0"/>
            <a:t>Single-person households, households with more than 5 people and those living in flats/apartments are more likely to struggle with affordability. Lower earners, individuals with disabilities or health conditions, individuals that receive benefits, households with children under 5, and multigenerational households are more likely to face both affordability challenges and energy debt. </a:t>
          </a:r>
          <a:endParaRPr lang="en-GB" sz="1200" dirty="0"/>
        </a:p>
      </dgm:t>
    </dgm:pt>
    <dgm:pt modelId="{E966FE24-6B37-4DFC-9AF8-1ACA5ABD3FAC}" type="parTrans" cxnId="{621B37AD-FDF2-4748-A6A1-04F0969B6650}">
      <dgm:prSet/>
      <dgm:spPr/>
      <dgm:t>
        <a:bodyPr/>
        <a:lstStyle/>
        <a:p>
          <a:endParaRPr lang="en-GB" sz="1200"/>
        </a:p>
      </dgm:t>
    </dgm:pt>
    <dgm:pt modelId="{CEFBF656-F377-4047-9B6B-6BDF0DD6EF42}" type="sibTrans" cxnId="{621B37AD-FDF2-4748-A6A1-04F0969B6650}">
      <dgm:prSet/>
      <dgm:spPr/>
      <dgm:t>
        <a:bodyPr/>
        <a:lstStyle/>
        <a:p>
          <a:endParaRPr lang="en-GB" sz="1200"/>
        </a:p>
      </dgm:t>
    </dgm:pt>
    <dgm:pt modelId="{726B705D-F80C-4AC1-87AD-C39012B8AC53}" type="pres">
      <dgm:prSet presAssocID="{843783C5-14B9-4646-BD2A-E9D239DDCE46}" presName="linear" presStyleCnt="0">
        <dgm:presLayoutVars>
          <dgm:animLvl val="lvl"/>
          <dgm:resizeHandles val="exact"/>
        </dgm:presLayoutVars>
      </dgm:prSet>
      <dgm:spPr/>
    </dgm:pt>
    <dgm:pt modelId="{E0A8781D-1C8F-4DAD-B318-64308E61D3A0}" type="pres">
      <dgm:prSet presAssocID="{AD7606D7-2190-4E4C-9FE4-4E32F8BDD373}" presName="parentText" presStyleLbl="node1" presStyleIdx="0" presStyleCnt="7">
        <dgm:presLayoutVars>
          <dgm:chMax val="0"/>
          <dgm:bulletEnabled val="1"/>
        </dgm:presLayoutVars>
      </dgm:prSet>
      <dgm:spPr/>
    </dgm:pt>
    <dgm:pt modelId="{F4C73A8C-B779-4B8D-8AE1-33B15680A41E}" type="pres">
      <dgm:prSet presAssocID="{C93240A7-9F27-4D61-8AC3-5D3B1010D990}" presName="spacer" presStyleCnt="0"/>
      <dgm:spPr/>
    </dgm:pt>
    <dgm:pt modelId="{A14B23C2-C162-439E-B630-7237B2D22C78}" type="pres">
      <dgm:prSet presAssocID="{C09E069F-43AF-43CA-96C0-C00687608CFF}" presName="parentText" presStyleLbl="node1" presStyleIdx="1" presStyleCnt="7">
        <dgm:presLayoutVars>
          <dgm:chMax val="0"/>
          <dgm:bulletEnabled val="1"/>
        </dgm:presLayoutVars>
      </dgm:prSet>
      <dgm:spPr/>
    </dgm:pt>
    <dgm:pt modelId="{B1DE206A-1271-4EF1-89DC-23204A0131E0}" type="pres">
      <dgm:prSet presAssocID="{2709741F-D1CC-4FC6-9C56-0113187F9A1C}" presName="spacer" presStyleCnt="0"/>
      <dgm:spPr/>
    </dgm:pt>
    <dgm:pt modelId="{3D3F8798-FC21-42BE-9DDA-6ADD4BBA0AE6}" type="pres">
      <dgm:prSet presAssocID="{C4E2A1EF-3B6C-4FE2-9B0E-C80255208BBE}" presName="parentText" presStyleLbl="node1" presStyleIdx="2" presStyleCnt="7">
        <dgm:presLayoutVars>
          <dgm:chMax val="0"/>
          <dgm:bulletEnabled val="1"/>
        </dgm:presLayoutVars>
      </dgm:prSet>
      <dgm:spPr/>
    </dgm:pt>
    <dgm:pt modelId="{1C7269B5-5362-4F69-98A1-C6A3BA6CE616}" type="pres">
      <dgm:prSet presAssocID="{0ED1C9F1-1959-4EFB-B5B4-6752A70E1131}" presName="spacer" presStyleCnt="0"/>
      <dgm:spPr/>
    </dgm:pt>
    <dgm:pt modelId="{FCD56B0F-E414-4DB5-A58C-20692DE35543}" type="pres">
      <dgm:prSet presAssocID="{76DD6A31-80CB-4107-8566-D6353A0091A7}" presName="parentText" presStyleLbl="node1" presStyleIdx="3" presStyleCnt="7">
        <dgm:presLayoutVars>
          <dgm:chMax val="0"/>
          <dgm:bulletEnabled val="1"/>
        </dgm:presLayoutVars>
      </dgm:prSet>
      <dgm:spPr/>
    </dgm:pt>
    <dgm:pt modelId="{FF0F1A93-3F8F-44A5-9EEC-E94BB9889D0A}" type="pres">
      <dgm:prSet presAssocID="{A59B1094-6526-4807-88B5-710172BA82B1}" presName="spacer" presStyleCnt="0"/>
      <dgm:spPr/>
    </dgm:pt>
    <dgm:pt modelId="{72D32702-94E6-46A7-9A9A-05FB035AE527}" type="pres">
      <dgm:prSet presAssocID="{82266E46-7068-43A7-B9E7-78BAF5B5237E}" presName="parentText" presStyleLbl="node1" presStyleIdx="4" presStyleCnt="7">
        <dgm:presLayoutVars>
          <dgm:chMax val="0"/>
          <dgm:bulletEnabled val="1"/>
        </dgm:presLayoutVars>
      </dgm:prSet>
      <dgm:spPr/>
    </dgm:pt>
    <dgm:pt modelId="{AC862BDD-50CA-4D55-B2A6-C87093C2F3AA}" type="pres">
      <dgm:prSet presAssocID="{D2D33D90-0B5A-4038-B6B5-7CEB752225BC}" presName="spacer" presStyleCnt="0"/>
      <dgm:spPr/>
    </dgm:pt>
    <dgm:pt modelId="{A8DF5B49-F155-4019-A33B-2C42226FE656}" type="pres">
      <dgm:prSet presAssocID="{BAD88E22-BF9F-4C93-B953-2115F7E969BA}" presName="parentText" presStyleLbl="node1" presStyleIdx="5" presStyleCnt="7">
        <dgm:presLayoutVars>
          <dgm:chMax val="0"/>
          <dgm:bulletEnabled val="1"/>
        </dgm:presLayoutVars>
      </dgm:prSet>
      <dgm:spPr/>
    </dgm:pt>
    <dgm:pt modelId="{446E79CF-629C-4A61-9D94-69999F04EAA7}" type="pres">
      <dgm:prSet presAssocID="{94E418D7-5077-41E8-8686-112C508F873D}" presName="spacer" presStyleCnt="0"/>
      <dgm:spPr/>
    </dgm:pt>
    <dgm:pt modelId="{072156D0-FFDE-438E-92FE-B58C47744EE4}" type="pres">
      <dgm:prSet presAssocID="{54DB61B3-2957-489B-A650-2D11F553ED92}" presName="parentText" presStyleLbl="node1" presStyleIdx="6" presStyleCnt="7">
        <dgm:presLayoutVars>
          <dgm:chMax val="0"/>
          <dgm:bulletEnabled val="1"/>
        </dgm:presLayoutVars>
      </dgm:prSet>
      <dgm:spPr/>
    </dgm:pt>
  </dgm:ptLst>
  <dgm:cxnLst>
    <dgm:cxn modelId="{DA95A023-74F4-4C77-9758-5BD995E5F2D0}" type="presOf" srcId="{82266E46-7068-43A7-B9E7-78BAF5B5237E}" destId="{72D32702-94E6-46A7-9A9A-05FB035AE527}" srcOrd="0" destOrd="0" presId="urn:microsoft.com/office/officeart/2005/8/layout/vList2"/>
    <dgm:cxn modelId="{E5A57429-94EB-44C3-8B59-22A0A85FEF2F}" type="presOf" srcId="{C4E2A1EF-3B6C-4FE2-9B0E-C80255208BBE}" destId="{3D3F8798-FC21-42BE-9DDA-6ADD4BBA0AE6}" srcOrd="0" destOrd="0" presId="urn:microsoft.com/office/officeart/2005/8/layout/vList2"/>
    <dgm:cxn modelId="{CB323C2E-0C69-4A6E-A11C-43B065AD4897}" type="presOf" srcId="{AD7606D7-2190-4E4C-9FE4-4E32F8BDD373}" destId="{E0A8781D-1C8F-4DAD-B318-64308E61D3A0}" srcOrd="0" destOrd="0" presId="urn:microsoft.com/office/officeart/2005/8/layout/vList2"/>
    <dgm:cxn modelId="{01B32532-BA98-4F3C-9E85-2A741A86776E}" srcId="{843783C5-14B9-4646-BD2A-E9D239DDCE46}" destId="{AD7606D7-2190-4E4C-9FE4-4E32F8BDD373}" srcOrd="0" destOrd="0" parTransId="{F90553AD-438D-4BF8-9B0B-A03AFF6DD4B5}" sibTransId="{C93240A7-9F27-4D61-8AC3-5D3B1010D990}"/>
    <dgm:cxn modelId="{4A188360-130E-459A-9CEE-3A92595853AA}" srcId="{843783C5-14B9-4646-BD2A-E9D239DDCE46}" destId="{C09E069F-43AF-43CA-96C0-C00687608CFF}" srcOrd="1" destOrd="0" parTransId="{59F9F9BE-9E9F-4EA1-8AF9-7CC7671A7EAC}" sibTransId="{2709741F-D1CC-4FC6-9C56-0113187F9A1C}"/>
    <dgm:cxn modelId="{CA350B79-1387-457F-8EA4-166F7DDFC9BD}" type="presOf" srcId="{C09E069F-43AF-43CA-96C0-C00687608CFF}" destId="{A14B23C2-C162-439E-B630-7237B2D22C78}" srcOrd="0" destOrd="0" presId="urn:microsoft.com/office/officeart/2005/8/layout/vList2"/>
    <dgm:cxn modelId="{D5A9EB83-AA06-43BC-916E-09427A2A257A}" type="presOf" srcId="{843783C5-14B9-4646-BD2A-E9D239DDCE46}" destId="{726B705D-F80C-4AC1-87AD-C39012B8AC53}" srcOrd="0" destOrd="0" presId="urn:microsoft.com/office/officeart/2005/8/layout/vList2"/>
    <dgm:cxn modelId="{A7A9CA84-0544-4D87-97CB-0F5EA627E060}" srcId="{843783C5-14B9-4646-BD2A-E9D239DDCE46}" destId="{76DD6A31-80CB-4107-8566-D6353A0091A7}" srcOrd="3" destOrd="0" parTransId="{8EE00AC3-60C5-4826-972F-52CD0DE6CF41}" sibTransId="{A59B1094-6526-4807-88B5-710172BA82B1}"/>
    <dgm:cxn modelId="{12FC6585-BA6D-46B1-9061-A96E9A0057C8}" srcId="{843783C5-14B9-4646-BD2A-E9D239DDCE46}" destId="{82266E46-7068-43A7-B9E7-78BAF5B5237E}" srcOrd="4" destOrd="0" parTransId="{672B827E-493B-4B15-B82B-8913D32A9CD8}" sibTransId="{D2D33D90-0B5A-4038-B6B5-7CEB752225BC}"/>
    <dgm:cxn modelId="{4FEC7493-C7FF-4D5A-BA1A-61CBCFF68554}" srcId="{843783C5-14B9-4646-BD2A-E9D239DDCE46}" destId="{C4E2A1EF-3B6C-4FE2-9B0E-C80255208BBE}" srcOrd="2" destOrd="0" parTransId="{8B7C8CCD-B1B8-4357-82B8-08D23C3F9C0B}" sibTransId="{0ED1C9F1-1959-4EFB-B5B4-6752A70E1131}"/>
    <dgm:cxn modelId="{B12880A9-5B3E-4351-B876-D61A622724B8}" type="presOf" srcId="{BAD88E22-BF9F-4C93-B953-2115F7E969BA}" destId="{A8DF5B49-F155-4019-A33B-2C42226FE656}" srcOrd="0" destOrd="0" presId="urn:microsoft.com/office/officeart/2005/8/layout/vList2"/>
    <dgm:cxn modelId="{3EAA84AA-A291-4007-B7AF-2EB91E864D17}" srcId="{843783C5-14B9-4646-BD2A-E9D239DDCE46}" destId="{BAD88E22-BF9F-4C93-B953-2115F7E969BA}" srcOrd="5" destOrd="0" parTransId="{8CACE79C-3C9B-4005-BDEB-8CCF8527B836}" sibTransId="{94E418D7-5077-41E8-8686-112C508F873D}"/>
    <dgm:cxn modelId="{621B37AD-FDF2-4748-A6A1-04F0969B6650}" srcId="{843783C5-14B9-4646-BD2A-E9D239DDCE46}" destId="{54DB61B3-2957-489B-A650-2D11F553ED92}" srcOrd="6" destOrd="0" parTransId="{E966FE24-6B37-4DFC-9AF8-1ACA5ABD3FAC}" sibTransId="{CEFBF656-F377-4047-9B6B-6BDF0DD6EF42}"/>
    <dgm:cxn modelId="{D88FF0E8-B1F5-4654-8E87-7CA316E04435}" type="presOf" srcId="{54DB61B3-2957-489B-A650-2D11F553ED92}" destId="{072156D0-FFDE-438E-92FE-B58C47744EE4}" srcOrd="0" destOrd="0" presId="urn:microsoft.com/office/officeart/2005/8/layout/vList2"/>
    <dgm:cxn modelId="{27BC5FED-53CB-4BFA-ADF0-EC0F4707D3ED}" type="presOf" srcId="{76DD6A31-80CB-4107-8566-D6353A0091A7}" destId="{FCD56B0F-E414-4DB5-A58C-20692DE35543}" srcOrd="0" destOrd="0" presId="urn:microsoft.com/office/officeart/2005/8/layout/vList2"/>
    <dgm:cxn modelId="{80F842D4-1678-405C-B04C-52401C791D65}" type="presParOf" srcId="{726B705D-F80C-4AC1-87AD-C39012B8AC53}" destId="{E0A8781D-1C8F-4DAD-B318-64308E61D3A0}" srcOrd="0" destOrd="0" presId="urn:microsoft.com/office/officeart/2005/8/layout/vList2"/>
    <dgm:cxn modelId="{407CAC30-34F5-4169-B34D-069B74A7FDA0}" type="presParOf" srcId="{726B705D-F80C-4AC1-87AD-C39012B8AC53}" destId="{F4C73A8C-B779-4B8D-8AE1-33B15680A41E}" srcOrd="1" destOrd="0" presId="urn:microsoft.com/office/officeart/2005/8/layout/vList2"/>
    <dgm:cxn modelId="{C8727C51-7A33-43B2-B7FF-844F20F514F6}" type="presParOf" srcId="{726B705D-F80C-4AC1-87AD-C39012B8AC53}" destId="{A14B23C2-C162-439E-B630-7237B2D22C78}" srcOrd="2" destOrd="0" presId="urn:microsoft.com/office/officeart/2005/8/layout/vList2"/>
    <dgm:cxn modelId="{79758C89-0289-40D9-A077-D5420AF3B3C5}" type="presParOf" srcId="{726B705D-F80C-4AC1-87AD-C39012B8AC53}" destId="{B1DE206A-1271-4EF1-89DC-23204A0131E0}" srcOrd="3" destOrd="0" presId="urn:microsoft.com/office/officeart/2005/8/layout/vList2"/>
    <dgm:cxn modelId="{31BC4136-F7FA-4D42-9F68-1634E8456F0D}" type="presParOf" srcId="{726B705D-F80C-4AC1-87AD-C39012B8AC53}" destId="{3D3F8798-FC21-42BE-9DDA-6ADD4BBA0AE6}" srcOrd="4" destOrd="0" presId="urn:microsoft.com/office/officeart/2005/8/layout/vList2"/>
    <dgm:cxn modelId="{24DF9092-4648-4A83-834C-D27C8FC79866}" type="presParOf" srcId="{726B705D-F80C-4AC1-87AD-C39012B8AC53}" destId="{1C7269B5-5362-4F69-98A1-C6A3BA6CE616}" srcOrd="5" destOrd="0" presId="urn:microsoft.com/office/officeart/2005/8/layout/vList2"/>
    <dgm:cxn modelId="{2E64F496-632A-40F2-BA32-1DA7E67EB1F7}" type="presParOf" srcId="{726B705D-F80C-4AC1-87AD-C39012B8AC53}" destId="{FCD56B0F-E414-4DB5-A58C-20692DE35543}" srcOrd="6" destOrd="0" presId="urn:microsoft.com/office/officeart/2005/8/layout/vList2"/>
    <dgm:cxn modelId="{8D33FA20-7BB8-49A1-A40B-46E2FFF33396}" type="presParOf" srcId="{726B705D-F80C-4AC1-87AD-C39012B8AC53}" destId="{FF0F1A93-3F8F-44A5-9EEC-E94BB9889D0A}" srcOrd="7" destOrd="0" presId="urn:microsoft.com/office/officeart/2005/8/layout/vList2"/>
    <dgm:cxn modelId="{2F068DC7-64D9-4AF7-B843-E0AFB894ACBE}" type="presParOf" srcId="{726B705D-F80C-4AC1-87AD-C39012B8AC53}" destId="{72D32702-94E6-46A7-9A9A-05FB035AE527}" srcOrd="8" destOrd="0" presId="urn:microsoft.com/office/officeart/2005/8/layout/vList2"/>
    <dgm:cxn modelId="{CE574521-BE21-4806-BC0C-4F048742E70F}" type="presParOf" srcId="{726B705D-F80C-4AC1-87AD-C39012B8AC53}" destId="{AC862BDD-50CA-4D55-B2A6-C87093C2F3AA}" srcOrd="9" destOrd="0" presId="urn:microsoft.com/office/officeart/2005/8/layout/vList2"/>
    <dgm:cxn modelId="{EAE1AF83-B9AA-4E8E-8D83-F43E46D5AB47}" type="presParOf" srcId="{726B705D-F80C-4AC1-87AD-C39012B8AC53}" destId="{A8DF5B49-F155-4019-A33B-2C42226FE656}" srcOrd="10" destOrd="0" presId="urn:microsoft.com/office/officeart/2005/8/layout/vList2"/>
    <dgm:cxn modelId="{9D165A3A-B9C5-4FA9-A913-E162A955E6D8}" type="presParOf" srcId="{726B705D-F80C-4AC1-87AD-C39012B8AC53}" destId="{446E79CF-629C-4A61-9D94-69999F04EAA7}" srcOrd="11" destOrd="0" presId="urn:microsoft.com/office/officeart/2005/8/layout/vList2"/>
    <dgm:cxn modelId="{A7C4897E-1D5D-452B-8BCB-08494C15326D}" type="presParOf" srcId="{726B705D-F80C-4AC1-87AD-C39012B8AC53}" destId="{072156D0-FFDE-438E-92FE-B58C47744EE4}"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8781D-1C8F-4DAD-B318-64308E61D3A0}">
      <dsp:nvSpPr>
        <dsp:cNvPr id="0" name=""/>
        <dsp:cNvSpPr/>
      </dsp:nvSpPr>
      <dsp:spPr>
        <a:xfrm>
          <a:off x="0" y="27360"/>
          <a:ext cx="10009112" cy="629021"/>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The proportion of households in energy debt / arrears has increased since Jan/Feb 2024 (9% to 15%); </a:t>
          </a:r>
          <a:r>
            <a:rPr lang="en-US" sz="1200" kern="1200" dirty="0"/>
            <a:t>however, over two-thirds (69%) of these households reported confidence in being able to clear their debt / arrears, increasing from 42% in Jan/Feb 2024.</a:t>
          </a:r>
          <a:endParaRPr lang="en-GB" sz="1200" kern="1200" dirty="0"/>
        </a:p>
      </dsp:txBody>
      <dsp:txXfrm>
        <a:off x="30706" y="58066"/>
        <a:ext cx="9947700" cy="567609"/>
      </dsp:txXfrm>
    </dsp:sp>
    <dsp:sp modelId="{A14B23C2-C162-439E-B630-7237B2D22C78}">
      <dsp:nvSpPr>
        <dsp:cNvPr id="0" name=""/>
        <dsp:cNvSpPr/>
      </dsp:nvSpPr>
      <dsp:spPr>
        <a:xfrm>
          <a:off x="0" y="722621"/>
          <a:ext cx="10009112" cy="629021"/>
        </a:xfrm>
        <a:prstGeom prst="roundRect">
          <a:avLst/>
        </a:prstGeom>
        <a:solidFill>
          <a:schemeClr val="accent1">
            <a:shade val="80000"/>
            <a:hueOff val="-76383"/>
            <a:satOff val="-15527"/>
            <a:lumOff val="76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General perceived management of finances has continually improved over the seven waves (up to 76% in Jan/Feb 2025). Over half (61%) reporting they are able to keep up with energy bills with ease, an increase from 35% in </a:t>
          </a:r>
          <a:r>
            <a:rPr lang="en-US" sz="1200" kern="1200" dirty="0"/>
            <a:t>Jan/Feb 2024</a:t>
          </a:r>
          <a:r>
            <a:rPr lang="en-GB" sz="1200" kern="1200" dirty="0"/>
            <a:t>.</a:t>
          </a:r>
        </a:p>
      </dsp:txBody>
      <dsp:txXfrm>
        <a:off x="30706" y="753327"/>
        <a:ext cx="9947700" cy="567609"/>
      </dsp:txXfrm>
    </dsp:sp>
    <dsp:sp modelId="{3D3F8798-FC21-42BE-9DDA-6ADD4BBA0AE6}">
      <dsp:nvSpPr>
        <dsp:cNvPr id="0" name=""/>
        <dsp:cNvSpPr/>
      </dsp:nvSpPr>
      <dsp:spPr>
        <a:xfrm>
          <a:off x="0" y="1417883"/>
          <a:ext cx="10009112" cy="629021"/>
        </a:xfrm>
        <a:prstGeom prst="roundRect">
          <a:avLst/>
        </a:prstGeom>
        <a:solidFill>
          <a:schemeClr val="accent1">
            <a:shade val="80000"/>
            <a:hueOff val="-152766"/>
            <a:satOff val="-31054"/>
            <a:lumOff val="153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Approximately a third of all households reported they cannot heat their home to a comfortable level due to financial concerns (33%) and poor insulation/energy efficiency (26%), which is consistent with </a:t>
          </a:r>
          <a:r>
            <a:rPr lang="en-US" sz="1200" kern="1200" dirty="0"/>
            <a:t>Jan/Feb 2024</a:t>
          </a:r>
          <a:r>
            <a:rPr lang="en-GB" sz="1200" kern="1200" dirty="0"/>
            <a:t>.</a:t>
          </a:r>
        </a:p>
      </dsp:txBody>
      <dsp:txXfrm>
        <a:off x="30706" y="1448589"/>
        <a:ext cx="9947700" cy="567609"/>
      </dsp:txXfrm>
    </dsp:sp>
    <dsp:sp modelId="{FCD56B0F-E414-4DB5-A58C-20692DE35543}">
      <dsp:nvSpPr>
        <dsp:cNvPr id="0" name=""/>
        <dsp:cNvSpPr/>
      </dsp:nvSpPr>
      <dsp:spPr>
        <a:xfrm>
          <a:off x="0" y="2113144"/>
          <a:ext cx="10009112" cy="629021"/>
        </a:xfrm>
        <a:prstGeom prst="roundRect">
          <a:avLst/>
        </a:prstGeom>
        <a:solidFill>
          <a:schemeClr val="accent1">
            <a:shade val="80000"/>
            <a:hueOff val="-229149"/>
            <a:satOff val="-46580"/>
            <a:lumOff val="230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Reports of seeking advice about paying energy bills have increased since </a:t>
          </a:r>
          <a:r>
            <a:rPr lang="en-US" sz="1200" kern="1200" dirty="0"/>
            <a:t>Jan/Feb 2024 </a:t>
          </a:r>
          <a:r>
            <a:rPr lang="en-GB" sz="1200" kern="1200" dirty="0"/>
            <a:t>(18% to 32%). Sub-groups that are least likely to seek advice are older age groups, those that do not have a disability or health condition, and higher earners.</a:t>
          </a:r>
        </a:p>
      </dsp:txBody>
      <dsp:txXfrm>
        <a:off x="30706" y="2143850"/>
        <a:ext cx="9947700" cy="567609"/>
      </dsp:txXfrm>
    </dsp:sp>
    <dsp:sp modelId="{72D32702-94E6-46A7-9A9A-05FB035AE527}">
      <dsp:nvSpPr>
        <dsp:cNvPr id="0" name=""/>
        <dsp:cNvSpPr/>
      </dsp:nvSpPr>
      <dsp:spPr>
        <a:xfrm>
          <a:off x="0" y="2808405"/>
          <a:ext cx="10009112" cy="629021"/>
        </a:xfrm>
        <a:prstGeom prst="roundRect">
          <a:avLst/>
        </a:prstGeom>
        <a:solidFill>
          <a:schemeClr val="accent1">
            <a:shade val="80000"/>
            <a:hueOff val="-305532"/>
            <a:satOff val="-62107"/>
            <a:lumOff val="307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Over a third of all households had experienced at least one financial impact of the cost of energy (39%), such as borrowing money from friends/family and selling items to pay energy bills.</a:t>
          </a:r>
        </a:p>
      </dsp:txBody>
      <dsp:txXfrm>
        <a:off x="30706" y="2839111"/>
        <a:ext cx="9947700" cy="567609"/>
      </dsp:txXfrm>
    </dsp:sp>
    <dsp:sp modelId="{A8DF5B49-F155-4019-A33B-2C42226FE656}">
      <dsp:nvSpPr>
        <dsp:cNvPr id="0" name=""/>
        <dsp:cNvSpPr/>
      </dsp:nvSpPr>
      <dsp:spPr>
        <a:xfrm>
          <a:off x="0" y="3503666"/>
          <a:ext cx="10009112" cy="629021"/>
        </a:xfrm>
        <a:prstGeom prst="roundRect">
          <a:avLst/>
        </a:prstGeom>
        <a:solidFill>
          <a:schemeClr val="accent1">
            <a:shade val="80000"/>
            <a:hueOff val="-381915"/>
            <a:satOff val="-77634"/>
            <a:lumOff val="384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Households’ levels of engagement with energy suppliers and satisfaction with energy price offered, ease of contact and language used in the energy bill have increased since </a:t>
          </a:r>
          <a:r>
            <a:rPr lang="en-US" sz="1200" kern="1200" dirty="0"/>
            <a:t>Jan/Feb 2024</a:t>
          </a:r>
          <a:r>
            <a:rPr lang="en-GB" sz="1200" kern="1200" dirty="0"/>
            <a:t>.</a:t>
          </a:r>
        </a:p>
      </dsp:txBody>
      <dsp:txXfrm>
        <a:off x="30706" y="3534372"/>
        <a:ext cx="9947700" cy="567609"/>
      </dsp:txXfrm>
    </dsp:sp>
    <dsp:sp modelId="{072156D0-FFDE-438E-92FE-B58C47744EE4}">
      <dsp:nvSpPr>
        <dsp:cNvPr id="0" name=""/>
        <dsp:cNvSpPr/>
      </dsp:nvSpPr>
      <dsp:spPr>
        <a:xfrm>
          <a:off x="0" y="4198928"/>
          <a:ext cx="10009112" cy="629021"/>
        </a:xfrm>
        <a:prstGeom prst="round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Single-person households, households with more than 5 people and those living in flats/apartments are more likely to struggle with affordability. Lower earners, individuals with disabilities or health conditions, individuals that receive benefits, households with children under 5, and multigenerational households are more likely to face both affordability challenges and energy debt. </a:t>
          </a:r>
          <a:endParaRPr lang="en-GB" sz="1200" kern="1200" dirty="0"/>
        </a:p>
      </dsp:txBody>
      <dsp:txXfrm>
        <a:off x="30706" y="4229634"/>
        <a:ext cx="9947700" cy="5676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1421BA-D678-8744-B648-1BD5496ED8CB}" type="datetimeFigureOut">
              <a:rPr lang="en-GB" smtClean="0"/>
              <a:t>19/05/2025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860831-B6F0-9C43-8C64-43CF703B617E}" type="slidenum">
              <a:rPr lang="en-GB" smtClean="0"/>
              <a:t>‹#›</a:t>
            </a:fld>
            <a:endParaRPr lang="en-GB"/>
          </a:p>
        </p:txBody>
      </p:sp>
    </p:spTree>
    <p:extLst>
      <p:ext uri="{BB962C8B-B14F-4D97-AF65-F5344CB8AC3E}">
        <p14:creationId xmlns:p14="http://schemas.microsoft.com/office/powerpoint/2010/main" val="32051491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8920AF-7A88-4E4F-914C-41ECA985DBA6}" type="datetimeFigureOut">
              <a:rPr lang="en-GB" smtClean="0"/>
              <a:t>19/05/2025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F433E-AD34-5746-A6AE-70246CD015E1}" type="slidenum">
              <a:rPr lang="en-GB" smtClean="0"/>
              <a:t>‹#›</a:t>
            </a:fld>
            <a:endParaRPr lang="en-GB"/>
          </a:p>
        </p:txBody>
      </p:sp>
    </p:spTree>
    <p:extLst>
      <p:ext uri="{BB962C8B-B14F-4D97-AF65-F5344CB8AC3E}">
        <p14:creationId xmlns:p14="http://schemas.microsoft.com/office/powerpoint/2010/main" val="937186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ygov.scot/winter-fuel-payment-in-scotlan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5F433E-AD34-5746-A6AE-70246CD015E1}" type="slidenum">
              <a:rPr lang="en-GB" smtClean="0"/>
              <a:t>1</a:t>
            </a:fld>
            <a:endParaRPr lang="en-GB"/>
          </a:p>
        </p:txBody>
      </p:sp>
    </p:spTree>
    <p:extLst>
      <p:ext uri="{BB962C8B-B14F-4D97-AF65-F5344CB8AC3E}">
        <p14:creationId xmlns:p14="http://schemas.microsoft.com/office/powerpoint/2010/main" val="2200868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5F433E-AD34-5746-A6AE-70246CD015E1}" type="slidenum">
              <a:rPr lang="en-GB" smtClean="0"/>
              <a:t>12</a:t>
            </a:fld>
            <a:endParaRPr lang="en-GB"/>
          </a:p>
        </p:txBody>
      </p:sp>
    </p:spTree>
    <p:extLst>
      <p:ext uri="{BB962C8B-B14F-4D97-AF65-F5344CB8AC3E}">
        <p14:creationId xmlns:p14="http://schemas.microsoft.com/office/powerpoint/2010/main" val="3368207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433E-AD34-5746-A6AE-70246CD015E1}" type="slidenum">
              <a:rPr lang="en-GB" smtClean="0"/>
              <a:t>14</a:t>
            </a:fld>
            <a:endParaRPr lang="en-GB"/>
          </a:p>
        </p:txBody>
      </p:sp>
    </p:spTree>
    <p:extLst>
      <p:ext uri="{BB962C8B-B14F-4D97-AF65-F5344CB8AC3E}">
        <p14:creationId xmlns:p14="http://schemas.microsoft.com/office/powerpoint/2010/main" val="362021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4CF7B-3B54-EC09-6A25-2AA07C3B4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682DD-9C68-916D-E268-C16C35CC5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5EECFE-99C0-AFE9-44C5-4667CCC3C53E}"/>
              </a:ext>
            </a:extLst>
          </p:cNvPr>
          <p:cNvSpPr>
            <a:spLocks noGrp="1"/>
          </p:cNvSpPr>
          <p:nvPr>
            <p:ph type="body" idx="1"/>
          </p:nvPr>
        </p:nvSpPr>
        <p:spPr/>
        <p:txBody>
          <a:bodyPr/>
          <a:lstStyle/>
          <a:p>
            <a:pPr>
              <a:spcBef>
                <a:spcPts val="600"/>
              </a:spcBef>
              <a:spcAft>
                <a:spcPts val="1200"/>
              </a:spcAft>
            </a:pPr>
            <a:r>
              <a:rPr lang="en-GB" sz="1200" b="1" dirty="0">
                <a:latin typeface="Arial" panose="020B0604020202020204" pitchFamily="34" charset="0"/>
                <a:ea typeface="Times New Roman" panose="02020603050405020304" pitchFamily="18" charset="0"/>
                <a:cs typeface="Times New Roman" panose="02020603050405020304" pitchFamily="18" charset="0"/>
              </a:rPr>
              <a:t>Find it easy to keep with their energy bills between Jan/Feb 24 and Jan/Feb 25 by age – consistent by group</a:t>
            </a:r>
          </a:p>
          <a:p>
            <a:pPr>
              <a:spcBef>
                <a:spcPts val="600"/>
              </a:spcBef>
              <a:spcAft>
                <a:spcPts val="1200"/>
              </a:spcAft>
            </a:pPr>
            <a:r>
              <a:rPr lang="en-GB" sz="1200" b="0" dirty="0">
                <a:latin typeface="Arial" panose="020B0604020202020204" pitchFamily="34" charset="0"/>
                <a:ea typeface="Times New Roman" panose="02020603050405020304" pitchFamily="18" charset="0"/>
                <a:cs typeface="Times New Roman" panose="02020603050405020304" pitchFamily="18" charset="0"/>
              </a:rPr>
              <a:t>16-24 – 40% (Jan/Feb 2024) to 59% (Jan/Feb 2025)</a:t>
            </a:r>
          </a:p>
          <a:p>
            <a:pPr>
              <a:spcBef>
                <a:spcPts val="600"/>
              </a:spcBef>
              <a:spcAft>
                <a:spcPts val="1200"/>
              </a:spcAft>
            </a:pPr>
            <a:r>
              <a:rPr lang="en-GB" sz="1200" b="0" dirty="0">
                <a:latin typeface="Arial" panose="020B0604020202020204" pitchFamily="34" charset="0"/>
                <a:ea typeface="Times New Roman" panose="02020603050405020304" pitchFamily="18" charset="0"/>
                <a:cs typeface="Times New Roman" panose="02020603050405020304" pitchFamily="18" charset="0"/>
              </a:rPr>
              <a:t>25-24 – 42% (Jan/Feb 2024) to 67% (Jan/Feb 2025)</a:t>
            </a:r>
          </a:p>
          <a:p>
            <a:pPr>
              <a:spcBef>
                <a:spcPts val="600"/>
              </a:spcBef>
              <a:spcAft>
                <a:spcPts val="1200"/>
              </a:spcAft>
            </a:pPr>
            <a:r>
              <a:rPr lang="en-GB" sz="1200" b="0" dirty="0">
                <a:latin typeface="Arial" panose="020B0604020202020204" pitchFamily="34" charset="0"/>
                <a:ea typeface="Times New Roman" panose="02020603050405020304" pitchFamily="18" charset="0"/>
                <a:cs typeface="Times New Roman" panose="02020603050405020304" pitchFamily="18" charset="0"/>
              </a:rPr>
              <a:t>35-44 – 30% (Jan/Feb 2024) to 55% (Jan/Feb 2025)</a:t>
            </a:r>
          </a:p>
          <a:p>
            <a:pPr>
              <a:spcBef>
                <a:spcPts val="600"/>
              </a:spcBef>
              <a:spcAft>
                <a:spcPts val="1200"/>
              </a:spcAft>
            </a:pPr>
            <a:r>
              <a:rPr lang="en-GB" sz="1200" b="0" dirty="0">
                <a:latin typeface="Arial" panose="020B0604020202020204" pitchFamily="34" charset="0"/>
                <a:ea typeface="Times New Roman" panose="02020603050405020304" pitchFamily="18" charset="0"/>
                <a:cs typeface="Times New Roman" panose="02020603050405020304" pitchFamily="18" charset="0"/>
              </a:rPr>
              <a:t>45-54 – 28% (Jan/Feb 2024) to 54% (Jan/Feb 2025)</a:t>
            </a:r>
          </a:p>
          <a:p>
            <a:pPr>
              <a:spcBef>
                <a:spcPts val="600"/>
              </a:spcBef>
              <a:spcAft>
                <a:spcPts val="1200"/>
              </a:spcAft>
            </a:pPr>
            <a:r>
              <a:rPr lang="en-GB" sz="1200" b="0" dirty="0">
                <a:latin typeface="Arial" panose="020B0604020202020204" pitchFamily="34" charset="0"/>
                <a:ea typeface="Times New Roman" panose="02020603050405020304" pitchFamily="18" charset="0"/>
                <a:cs typeface="Times New Roman" panose="02020603050405020304" pitchFamily="18" charset="0"/>
              </a:rPr>
              <a:t>65+ - 42% (Jan/Feb 2024) to 59% (Jan/Feb 2025)</a:t>
            </a:r>
          </a:p>
          <a:p>
            <a:pPr>
              <a:spcBef>
                <a:spcPts val="600"/>
              </a:spcBef>
              <a:spcAft>
                <a:spcPts val="1200"/>
              </a:spcAft>
            </a:pPr>
            <a:endParaRPr lang="en-GB" sz="1200" b="0" dirty="0">
              <a:latin typeface="Arial" panose="020B0604020202020204" pitchFamily="34" charset="0"/>
              <a:ea typeface="Times New Roman" panose="02020603050405020304" pitchFamily="18" charset="0"/>
              <a:cs typeface="Times New Roman" panose="02020603050405020304" pitchFamily="18" charset="0"/>
            </a:endParaRPr>
          </a:p>
          <a:p>
            <a:pPr>
              <a:spcBef>
                <a:spcPts val="600"/>
              </a:spcBef>
              <a:spcAft>
                <a:spcPts val="1200"/>
              </a:spcAft>
            </a:pPr>
            <a:r>
              <a:rPr lang="en-GB" sz="1200" b="0" dirty="0">
                <a:latin typeface="Arial" panose="020B0604020202020204" pitchFamily="34" charset="0"/>
                <a:ea typeface="Times New Roman" panose="02020603050405020304" pitchFamily="18" charset="0"/>
                <a:cs typeface="Times New Roman" panose="02020603050405020304" pitchFamily="18" charset="0"/>
              </a:rPr>
              <a:t>Not able to compare by household makeup. </a:t>
            </a:r>
          </a:p>
        </p:txBody>
      </p:sp>
      <p:sp>
        <p:nvSpPr>
          <p:cNvPr id="4" name="Slide Number Placeholder 3">
            <a:extLst>
              <a:ext uri="{FF2B5EF4-FFF2-40B4-BE49-F238E27FC236}">
                <a16:creationId xmlns:a16="http://schemas.microsoft.com/office/drawing/2014/main" id="{D4ED08AA-E49A-1875-3A22-CBA765FD61EB}"/>
              </a:ext>
            </a:extLst>
          </p:cNvPr>
          <p:cNvSpPr>
            <a:spLocks noGrp="1"/>
          </p:cNvSpPr>
          <p:nvPr>
            <p:ph type="sldNum" sz="quarter" idx="5"/>
          </p:nvPr>
        </p:nvSpPr>
        <p:spPr/>
        <p:txBody>
          <a:bodyPr/>
          <a:lstStyle/>
          <a:p>
            <a:fld id="{825F433E-AD34-5746-A6AE-70246CD015E1}" type="slidenum">
              <a:rPr lang="en-GB" smtClean="0"/>
              <a:t>15</a:t>
            </a:fld>
            <a:endParaRPr lang="en-GB"/>
          </a:p>
        </p:txBody>
      </p:sp>
    </p:spTree>
    <p:extLst>
      <p:ext uri="{BB962C8B-B14F-4D97-AF65-F5344CB8AC3E}">
        <p14:creationId xmlns:p14="http://schemas.microsoft.com/office/powerpoint/2010/main" val="2467566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25F433E-AD34-5746-A6AE-70246CD015E1}" type="slidenum">
              <a:rPr lang="en-GB" smtClean="0"/>
              <a:t>16</a:t>
            </a:fld>
            <a:endParaRPr lang="en-GB"/>
          </a:p>
        </p:txBody>
      </p:sp>
    </p:spTree>
    <p:extLst>
      <p:ext uri="{BB962C8B-B14F-4D97-AF65-F5344CB8AC3E}">
        <p14:creationId xmlns:p14="http://schemas.microsoft.com/office/powerpoint/2010/main" val="1014534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5F433E-AD34-5746-A6AE-70246CD015E1}" type="slidenum">
              <a:rPr lang="en-GB" smtClean="0"/>
              <a:t>17</a:t>
            </a:fld>
            <a:endParaRPr lang="en-GB"/>
          </a:p>
        </p:txBody>
      </p:sp>
    </p:spTree>
    <p:extLst>
      <p:ext uri="{BB962C8B-B14F-4D97-AF65-F5344CB8AC3E}">
        <p14:creationId xmlns:p14="http://schemas.microsoft.com/office/powerpoint/2010/main" val="1900597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Codes with less than 3% are not reported in the chart.</a:t>
            </a:r>
          </a:p>
        </p:txBody>
      </p:sp>
      <p:sp>
        <p:nvSpPr>
          <p:cNvPr id="4" name="Slide Number Placeholder 3"/>
          <p:cNvSpPr>
            <a:spLocks noGrp="1"/>
          </p:cNvSpPr>
          <p:nvPr>
            <p:ph type="sldNum" sz="quarter" idx="5"/>
          </p:nvPr>
        </p:nvSpPr>
        <p:spPr/>
        <p:txBody>
          <a:bodyPr/>
          <a:lstStyle/>
          <a:p>
            <a:fld id="{825F433E-AD34-5746-A6AE-70246CD015E1}" type="slidenum">
              <a:rPr lang="en-GB" smtClean="0"/>
              <a:t>18</a:t>
            </a:fld>
            <a:endParaRPr lang="en-GB"/>
          </a:p>
        </p:txBody>
      </p:sp>
    </p:spTree>
    <p:extLst>
      <p:ext uri="{BB962C8B-B14F-4D97-AF65-F5344CB8AC3E}">
        <p14:creationId xmlns:p14="http://schemas.microsoft.com/office/powerpoint/2010/main" val="233272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a:p>
        </p:txBody>
      </p:sp>
      <p:sp>
        <p:nvSpPr>
          <p:cNvPr id="4" name="Slide Number Placeholder 3"/>
          <p:cNvSpPr>
            <a:spLocks noGrp="1"/>
          </p:cNvSpPr>
          <p:nvPr>
            <p:ph type="sldNum" sz="quarter" idx="5"/>
          </p:nvPr>
        </p:nvSpPr>
        <p:spPr/>
        <p:txBody>
          <a:bodyPr/>
          <a:lstStyle/>
          <a:p>
            <a:fld id="{825F433E-AD34-5746-A6AE-70246CD015E1}" type="slidenum">
              <a:rPr lang="en-GB" smtClean="0"/>
              <a:t>19</a:t>
            </a:fld>
            <a:endParaRPr lang="en-GB"/>
          </a:p>
        </p:txBody>
      </p:sp>
    </p:spTree>
    <p:extLst>
      <p:ext uri="{BB962C8B-B14F-4D97-AF65-F5344CB8AC3E}">
        <p14:creationId xmlns:p14="http://schemas.microsoft.com/office/powerpoint/2010/main" val="3432406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5F433E-AD34-5746-A6AE-70246CD015E1}" type="slidenum">
              <a:rPr lang="en-GB" smtClean="0"/>
              <a:t>20</a:t>
            </a:fld>
            <a:endParaRPr lang="en-GB"/>
          </a:p>
        </p:txBody>
      </p:sp>
    </p:spTree>
    <p:extLst>
      <p:ext uri="{BB962C8B-B14F-4D97-AF65-F5344CB8AC3E}">
        <p14:creationId xmlns:p14="http://schemas.microsoft.com/office/powerpoint/2010/main" val="360163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5F433E-AD34-5746-A6AE-70246CD015E1}" type="slidenum">
              <a:rPr lang="en-GB" smtClean="0"/>
              <a:t>22</a:t>
            </a:fld>
            <a:endParaRPr lang="en-GB"/>
          </a:p>
        </p:txBody>
      </p:sp>
    </p:spTree>
    <p:extLst>
      <p:ext uri="{BB962C8B-B14F-4D97-AF65-F5344CB8AC3E}">
        <p14:creationId xmlns:p14="http://schemas.microsoft.com/office/powerpoint/2010/main" val="2791164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i="1">
                <a:solidFill>
                  <a:srgbClr val="FF0000"/>
                </a:solidFill>
              </a:rPr>
              <a:t>UNWEIGHTED</a:t>
            </a:r>
            <a:endParaRPr lang="en-GB" sz="1200" b="1" i="1">
              <a:solidFill>
                <a:srgbClr val="FF0000"/>
              </a:solidFill>
            </a:endParaRPr>
          </a:p>
          <a:p>
            <a:endParaRPr lang="en-GB" sz="1200" b="1"/>
          </a:p>
          <a:p>
            <a:endParaRPr lang="en-GB"/>
          </a:p>
        </p:txBody>
      </p:sp>
      <p:sp>
        <p:nvSpPr>
          <p:cNvPr id="4" name="Slide Number Placeholder 3"/>
          <p:cNvSpPr>
            <a:spLocks noGrp="1"/>
          </p:cNvSpPr>
          <p:nvPr>
            <p:ph type="sldNum" sz="quarter" idx="5"/>
          </p:nvPr>
        </p:nvSpPr>
        <p:spPr/>
        <p:txBody>
          <a:bodyPr/>
          <a:lstStyle/>
          <a:p>
            <a:fld id="{825F433E-AD34-5746-A6AE-70246CD015E1}" type="slidenum">
              <a:rPr lang="en-GB" smtClean="0"/>
              <a:t>25</a:t>
            </a:fld>
            <a:endParaRPr lang="en-GB"/>
          </a:p>
        </p:txBody>
      </p:sp>
    </p:spTree>
    <p:extLst>
      <p:ext uri="{BB962C8B-B14F-4D97-AF65-F5344CB8AC3E}">
        <p14:creationId xmlns:p14="http://schemas.microsoft.com/office/powerpoint/2010/main" val="1856468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5F433E-AD34-5746-A6AE-70246CD015E1}" type="slidenum">
              <a:rPr lang="en-GB" smtClean="0"/>
              <a:t>2</a:t>
            </a:fld>
            <a:endParaRPr lang="en-GB"/>
          </a:p>
        </p:txBody>
      </p:sp>
    </p:spTree>
    <p:extLst>
      <p:ext uri="{BB962C8B-B14F-4D97-AF65-F5344CB8AC3E}">
        <p14:creationId xmlns:p14="http://schemas.microsoft.com/office/powerpoint/2010/main" val="2888425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a:p>
        </p:txBody>
      </p:sp>
      <p:sp>
        <p:nvSpPr>
          <p:cNvPr id="4" name="Slide Number Placeholder 3"/>
          <p:cNvSpPr>
            <a:spLocks noGrp="1"/>
          </p:cNvSpPr>
          <p:nvPr>
            <p:ph type="sldNum" sz="quarter" idx="5"/>
          </p:nvPr>
        </p:nvSpPr>
        <p:spPr/>
        <p:txBody>
          <a:bodyPr/>
          <a:lstStyle/>
          <a:p>
            <a:fld id="{825F433E-AD34-5746-A6AE-70246CD015E1}" type="slidenum">
              <a:rPr lang="en-GB" smtClean="0"/>
              <a:t>26</a:t>
            </a:fld>
            <a:endParaRPr lang="en-GB"/>
          </a:p>
        </p:txBody>
      </p:sp>
    </p:spTree>
    <p:extLst>
      <p:ext uri="{BB962C8B-B14F-4D97-AF65-F5344CB8AC3E}">
        <p14:creationId xmlns:p14="http://schemas.microsoft.com/office/powerpoint/2010/main" val="3814240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5F433E-AD34-5746-A6AE-70246CD015E1}" type="slidenum">
              <a:rPr lang="en-GB" smtClean="0"/>
              <a:t>4</a:t>
            </a:fld>
            <a:endParaRPr lang="en-GB"/>
          </a:p>
        </p:txBody>
      </p:sp>
    </p:spTree>
    <p:extLst>
      <p:ext uri="{BB962C8B-B14F-4D97-AF65-F5344CB8AC3E}">
        <p14:creationId xmlns:p14="http://schemas.microsoft.com/office/powerpoint/2010/main" val="4292145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5F433E-AD34-5746-A6AE-70246CD015E1}" type="slidenum">
              <a:rPr lang="en-GB" smtClean="0"/>
              <a:t>6</a:t>
            </a:fld>
            <a:endParaRPr lang="en-GB"/>
          </a:p>
        </p:txBody>
      </p:sp>
    </p:spTree>
    <p:extLst>
      <p:ext uri="{BB962C8B-B14F-4D97-AF65-F5344CB8AC3E}">
        <p14:creationId xmlns:p14="http://schemas.microsoft.com/office/powerpoint/2010/main" val="1315034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5F433E-AD34-5746-A6AE-70246CD015E1}" type="slidenum">
              <a:rPr lang="en-GB" smtClean="0"/>
              <a:t>7</a:t>
            </a:fld>
            <a:endParaRPr lang="en-GB"/>
          </a:p>
        </p:txBody>
      </p:sp>
    </p:spTree>
    <p:extLst>
      <p:ext uri="{BB962C8B-B14F-4D97-AF65-F5344CB8AC3E}">
        <p14:creationId xmlns:p14="http://schemas.microsoft.com/office/powerpoint/2010/main" val="1809570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Groups most likely to have been in energy debt for longer than a year</a:t>
            </a:r>
          </a:p>
          <a:p>
            <a:pPr marL="171450" indent="-171450">
              <a:buFont typeface="Arial" panose="020B0604020202020204" pitchFamily="34" charset="0"/>
              <a:buChar char="•"/>
            </a:pPr>
            <a:r>
              <a:rPr lang="en-GB" dirty="0"/>
              <a:t>White (19%) vs ethnic minority (1%)</a:t>
            </a:r>
          </a:p>
          <a:p>
            <a:pPr marL="171450" indent="-171450">
              <a:buFont typeface="Arial" panose="020B0604020202020204" pitchFamily="34" charset="0"/>
              <a:buChar char="•"/>
            </a:pPr>
            <a:r>
              <a:rPr lang="en-GB" dirty="0"/>
              <a:t>Rent (24%) vs own (8%)</a:t>
            </a:r>
          </a:p>
          <a:p>
            <a:pPr marL="171450" indent="-171450">
              <a:buFont typeface="Arial" panose="020B0604020202020204" pitchFamily="34" charset="0"/>
              <a:buChar char="•"/>
            </a:pPr>
            <a:r>
              <a:rPr lang="en-GB" dirty="0"/>
              <a:t>Unemployed (26%)</a:t>
            </a:r>
          </a:p>
          <a:p>
            <a:pPr marL="171450" indent="-171450">
              <a:buFont typeface="Arial" panose="020B0604020202020204" pitchFamily="34" charset="0"/>
              <a:buChar char="•"/>
            </a:pPr>
            <a:r>
              <a:rPr lang="en-GB" dirty="0"/>
              <a:t>Grade C2DE (26%)</a:t>
            </a:r>
          </a:p>
          <a:p>
            <a:pPr marL="171450" indent="-171450">
              <a:buFont typeface="Arial" panose="020B0604020202020204" pitchFamily="34" charset="0"/>
              <a:buChar char="•"/>
            </a:pPr>
            <a:r>
              <a:rPr lang="en-GB" dirty="0"/>
              <a:t>Not managing well with bills (24%) vs managing well (10%)</a:t>
            </a:r>
          </a:p>
          <a:p>
            <a:pPr marL="171450" indent="-171450">
              <a:buFont typeface="Arial" panose="020B0604020202020204" pitchFamily="34" charset="0"/>
              <a:buChar char="•"/>
            </a:pPr>
            <a:r>
              <a:rPr lang="en-GB" dirty="0"/>
              <a:t>Property age 1919-2002 (25%)</a:t>
            </a:r>
          </a:p>
          <a:p>
            <a:pPr marL="171450" indent="-171450">
              <a:buFont typeface="Arial" panose="020B0604020202020204" pitchFamily="34" charset="0"/>
              <a:buChar char="•"/>
            </a:pPr>
            <a:r>
              <a:rPr lang="en-GB" dirty="0"/>
              <a:t>More difficult keeping up with bills compared with last year (26%)</a:t>
            </a:r>
          </a:p>
          <a:p>
            <a:pPr marL="171450" indent="-171450">
              <a:buFont typeface="Arial" panose="020B0604020202020204" pitchFamily="34" charset="0"/>
              <a:buChar char="•"/>
            </a:pPr>
            <a:r>
              <a:rPr lang="en-GB" dirty="0"/>
              <a:t>Prepayment meter (27%)</a:t>
            </a:r>
          </a:p>
          <a:p>
            <a:endParaRPr lang="en-GB" dirty="0"/>
          </a:p>
        </p:txBody>
      </p:sp>
      <p:sp>
        <p:nvSpPr>
          <p:cNvPr id="4" name="Slide Number Placeholder 3"/>
          <p:cNvSpPr>
            <a:spLocks noGrp="1"/>
          </p:cNvSpPr>
          <p:nvPr>
            <p:ph type="sldNum" sz="quarter" idx="5"/>
          </p:nvPr>
        </p:nvSpPr>
        <p:spPr/>
        <p:txBody>
          <a:bodyPr/>
          <a:lstStyle/>
          <a:p>
            <a:fld id="{825F433E-AD34-5746-A6AE-70246CD015E1}" type="slidenum">
              <a:rPr lang="en-GB" smtClean="0"/>
              <a:t>8</a:t>
            </a:fld>
            <a:endParaRPr lang="en-GB"/>
          </a:p>
        </p:txBody>
      </p:sp>
    </p:spTree>
    <p:extLst>
      <p:ext uri="{BB962C8B-B14F-4D97-AF65-F5344CB8AC3E}">
        <p14:creationId xmlns:p14="http://schemas.microsoft.com/office/powerpoint/2010/main" val="53148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fld id="{825F433E-AD34-5746-A6AE-70246CD015E1}" type="slidenum">
              <a:rPr lang="en-GB" smtClean="0"/>
              <a:t>9</a:t>
            </a:fld>
            <a:endParaRPr lang="en-GB"/>
          </a:p>
        </p:txBody>
      </p:sp>
    </p:spTree>
    <p:extLst>
      <p:ext uri="{BB962C8B-B14F-4D97-AF65-F5344CB8AC3E}">
        <p14:creationId xmlns:p14="http://schemas.microsoft.com/office/powerpoint/2010/main" val="3344642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5F433E-AD34-5746-A6AE-70246CD015E1}" type="slidenum">
              <a:rPr lang="en-GB" smtClean="0"/>
              <a:t>10</a:t>
            </a:fld>
            <a:endParaRPr lang="en-GB"/>
          </a:p>
        </p:txBody>
      </p:sp>
    </p:spTree>
    <p:extLst>
      <p:ext uri="{BB962C8B-B14F-4D97-AF65-F5344CB8AC3E}">
        <p14:creationId xmlns:p14="http://schemas.microsoft.com/office/powerpoint/2010/main" val="2331152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Least likely to engage with financial support</a:t>
            </a:r>
          </a:p>
          <a:p>
            <a:pPr marL="171450" indent="-171450">
              <a:buFont typeface="Arial" panose="020B0604020202020204" pitchFamily="34" charset="0"/>
              <a:buChar char="•"/>
            </a:pPr>
            <a:r>
              <a:rPr lang="en-GB" dirty="0"/>
              <a:t>Over 65s (17%) compared with 16–24-year-olds (37%)</a:t>
            </a:r>
          </a:p>
          <a:p>
            <a:pPr marL="171450" indent="-171450">
              <a:buFont typeface="Arial" panose="020B0604020202020204" pitchFamily="34" charset="0"/>
              <a:buChar char="•"/>
            </a:pPr>
            <a:r>
              <a:rPr lang="en-GB" dirty="0"/>
              <a:t>Rural area (19%) vs urban area (26%)</a:t>
            </a:r>
          </a:p>
          <a:p>
            <a:pPr marL="171450" indent="-171450">
              <a:buFont typeface="Arial" panose="020B0604020202020204" pitchFamily="34" charset="0"/>
              <a:buChar char="•"/>
            </a:pPr>
            <a:r>
              <a:rPr lang="en-GB" dirty="0"/>
              <a:t>Live in accessible small town (12%) or accessible rural areas (16%) compared to remote small towns (41%)</a:t>
            </a:r>
          </a:p>
          <a:p>
            <a:pPr marL="171450" indent="-171450">
              <a:buFont typeface="Arial" panose="020B0604020202020204" pitchFamily="34" charset="0"/>
              <a:buChar char="•"/>
            </a:pPr>
            <a:r>
              <a:rPr lang="en-GB" dirty="0"/>
              <a:t>Higher earners (18%) compared to lower (41%)</a:t>
            </a:r>
          </a:p>
          <a:p>
            <a:pPr marL="171450" indent="-171450">
              <a:buFont typeface="Arial" panose="020B0604020202020204" pitchFamily="34" charset="0"/>
              <a:buChar char="•"/>
            </a:pPr>
            <a:r>
              <a:rPr lang="en-GB" dirty="0"/>
              <a:t>On grid energy supply (24%) vs off grid (35%)</a:t>
            </a:r>
          </a:p>
          <a:p>
            <a:pPr marL="171450" indent="-171450">
              <a:buFont typeface="Arial" panose="020B0604020202020204" pitchFamily="34" charset="0"/>
              <a:buChar char="•"/>
            </a:pPr>
            <a:r>
              <a:rPr lang="en-GB" dirty="0"/>
              <a:t>Over 65s in household (14%) compared to not (26%)</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Note source</a:t>
            </a:r>
            <a:r>
              <a:rPr lang="en-GB" dirty="0"/>
              <a:t>: </a:t>
            </a:r>
            <a:r>
              <a:rPr lang="en-US" dirty="0">
                <a:hlinkClick r:id="rId3"/>
              </a:rPr>
              <a:t>Winter Fuel Payment is changing for people in Scotland - </a:t>
            </a:r>
            <a:r>
              <a:rPr lang="en-US" dirty="0" err="1">
                <a:hlinkClick r:id="rId3"/>
              </a:rPr>
              <a:t>mygov.scot</a:t>
            </a:r>
            <a:endParaRPr lang="en-GB" dirty="0"/>
          </a:p>
        </p:txBody>
      </p:sp>
      <p:sp>
        <p:nvSpPr>
          <p:cNvPr id="4" name="Slide Number Placeholder 3"/>
          <p:cNvSpPr>
            <a:spLocks noGrp="1"/>
          </p:cNvSpPr>
          <p:nvPr>
            <p:ph type="sldNum" sz="quarter" idx="5"/>
          </p:nvPr>
        </p:nvSpPr>
        <p:spPr/>
        <p:txBody>
          <a:bodyPr/>
          <a:lstStyle/>
          <a:p>
            <a:fld id="{825F433E-AD34-5746-A6AE-70246CD015E1}" type="slidenum">
              <a:rPr lang="en-GB" smtClean="0"/>
              <a:t>11</a:t>
            </a:fld>
            <a:endParaRPr lang="en-GB"/>
          </a:p>
        </p:txBody>
      </p:sp>
    </p:spTree>
    <p:extLst>
      <p:ext uri="{BB962C8B-B14F-4D97-AF65-F5344CB8AC3E}">
        <p14:creationId xmlns:p14="http://schemas.microsoft.com/office/powerpoint/2010/main" val="1994717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2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6.xml"/><Relationship Id="rId5" Type="http://schemas.openxmlformats.org/officeDocument/2006/relationships/image" Target="../media/image23.png"/><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Master" Target="../slideMasters/slideMaster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39.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9" Type="http://schemas.openxmlformats.org/officeDocument/2006/relationships/image" Target="../media/image23.png"/><Relationship Id="rId21" Type="http://schemas.openxmlformats.org/officeDocument/2006/relationships/image" Target="../media/image53.png"/><Relationship Id="rId34" Type="http://schemas.openxmlformats.org/officeDocument/2006/relationships/image" Target="../media/image66.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pn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Master" Target="../slideMasters/slideMaster6.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png"/><Relationship Id="rId40" Type="http://schemas.openxmlformats.org/officeDocument/2006/relationships/image" Target="../media/image24.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8" Type="http://schemas.openxmlformats.org/officeDocument/2006/relationships/image" Target="../media/image40.png"/><Relationship Id="rId3" Type="http://schemas.openxmlformats.org/officeDocument/2006/relationships/image" Target="../media/image3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372C90-D76D-5C6B-D575-912D8C6EBC70}"/>
              </a:ext>
            </a:extLst>
          </p:cNvPr>
          <p:cNvPicPr>
            <a:picLocks noChangeAspect="1"/>
          </p:cNvPicPr>
          <p:nvPr userDrawn="1"/>
        </p:nvPicPr>
        <p:blipFill>
          <a:blip r:embed="rId3"/>
          <a:stretch>
            <a:fillRect/>
          </a:stretch>
        </p:blipFill>
        <p:spPr>
          <a:xfrm>
            <a:off x="0" y="-2202"/>
            <a:ext cx="9727514" cy="6862403"/>
          </a:xfrm>
          <a:prstGeom prst="rect">
            <a:avLst/>
          </a:prstGeom>
        </p:spPr>
      </p:pic>
      <p:sp>
        <p:nvSpPr>
          <p:cNvPr id="13" name="Round Diagonal Corner Rectangle 5">
            <a:extLst>
              <a:ext uri="{FF2B5EF4-FFF2-40B4-BE49-F238E27FC236}">
                <a16:creationId xmlns:a16="http://schemas.microsoft.com/office/drawing/2014/main" id="{BED156BC-3560-81E7-A771-774BB6DEFFEE}"/>
              </a:ext>
            </a:extLst>
          </p:cNvPr>
          <p:cNvSpPr/>
          <p:nvPr userDrawn="1"/>
        </p:nvSpPr>
        <p:spPr>
          <a:xfrm>
            <a:off x="479380" y="2710881"/>
            <a:ext cx="6264691" cy="1870247"/>
          </a:xfrm>
          <a:prstGeom prst="round2DiagRect">
            <a:avLst>
              <a:gd name="adj1" fmla="val 0"/>
              <a:gd name="adj2" fmla="val 15173"/>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6">
            <a:extLst>
              <a:ext uri="{FF2B5EF4-FFF2-40B4-BE49-F238E27FC236}">
                <a16:creationId xmlns:a16="http://schemas.microsoft.com/office/drawing/2014/main" id="{73C485C5-9066-6C22-AF9D-484D6B88B536}"/>
              </a:ext>
            </a:extLst>
          </p:cNvPr>
          <p:cNvSpPr/>
          <p:nvPr userDrawn="1"/>
        </p:nvSpPr>
        <p:spPr>
          <a:xfrm>
            <a:off x="0" y="5733256"/>
            <a:ext cx="7896225" cy="1124743"/>
          </a:xfrm>
          <a:prstGeom prst="round1Rect">
            <a:avLst>
              <a:gd name="adj" fmla="val 39056"/>
            </a:avLst>
          </a:prstGeom>
          <a:solidFill>
            <a:srgbClr val="005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ate Placeholder 3"/>
          <p:cNvSpPr>
            <a:spLocks noGrp="1"/>
          </p:cNvSpPr>
          <p:nvPr>
            <p:ph type="dt" sz="half" idx="10"/>
          </p:nvPr>
        </p:nvSpPr>
        <p:spPr>
          <a:xfrm>
            <a:off x="367145" y="6070291"/>
            <a:ext cx="2743200" cy="365125"/>
          </a:xfrm>
          <a:prstGeom prst="rect">
            <a:avLst/>
          </a:prstGeom>
        </p:spPr>
        <p:txBody>
          <a:bodyPr/>
          <a:lstStyle>
            <a:lvl1pPr>
              <a:defRPr sz="1600" b="0" i="0">
                <a:solidFill>
                  <a:schemeClr val="bg1"/>
                </a:solidFill>
                <a:latin typeface="Arial" charset="0"/>
                <a:ea typeface="Arial" charset="0"/>
                <a:cs typeface="Arial" charset="0"/>
              </a:defRPr>
            </a:lvl1pPr>
          </a:lstStyle>
          <a:p>
            <a:endParaRPr lang="en-GB"/>
          </a:p>
        </p:txBody>
      </p:sp>
      <p:pic>
        <p:nvPicPr>
          <p:cNvPr id="12" name="Picture 11">
            <a:extLst>
              <a:ext uri="{FF2B5EF4-FFF2-40B4-BE49-F238E27FC236}">
                <a16:creationId xmlns:a16="http://schemas.microsoft.com/office/drawing/2014/main" id="{1F3B7667-DF35-853D-9987-658039599E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08368" y="-1909"/>
            <a:ext cx="2511050" cy="1152128"/>
          </a:xfrm>
          <a:prstGeom prst="rect">
            <a:avLst/>
          </a:prstGeom>
        </p:spPr>
      </p:pic>
      <p:sp>
        <p:nvSpPr>
          <p:cNvPr id="14" name="Title 1">
            <a:extLst>
              <a:ext uri="{FF2B5EF4-FFF2-40B4-BE49-F238E27FC236}">
                <a16:creationId xmlns:a16="http://schemas.microsoft.com/office/drawing/2014/main" id="{F3901E41-F1AB-2BC3-B693-25B03952609D}"/>
              </a:ext>
            </a:extLst>
          </p:cNvPr>
          <p:cNvSpPr>
            <a:spLocks noGrp="1"/>
          </p:cNvSpPr>
          <p:nvPr>
            <p:ph type="title"/>
          </p:nvPr>
        </p:nvSpPr>
        <p:spPr>
          <a:xfrm>
            <a:off x="695401" y="2926906"/>
            <a:ext cx="5832648" cy="1870246"/>
          </a:xfrm>
          <a:prstGeom prst="rect">
            <a:avLst/>
          </a:prstGeom>
          <a:ln w="19050">
            <a:noFill/>
          </a:ln>
        </p:spPr>
        <p:txBody>
          <a:bodyPr>
            <a:noAutofit/>
          </a:bodyPr>
          <a:lstStyle>
            <a:lvl1pPr>
              <a:defRPr sz="5000" b="1" i="0" u="none">
                <a:solidFill>
                  <a:srgbClr val="005547"/>
                </a:solidFill>
                <a:latin typeface="Arial" charset="0"/>
                <a:ea typeface="Arial" charset="0"/>
                <a:cs typeface="Arial" charset="0"/>
              </a:defRPr>
            </a:lvl1pPr>
          </a:lstStyle>
          <a:p>
            <a:r>
              <a:rPr lang="en-US"/>
              <a:t>Click to edit Master title style</a:t>
            </a:r>
            <a:endParaRPr lang="en-GB"/>
          </a:p>
        </p:txBody>
      </p:sp>
      <p:pic>
        <p:nvPicPr>
          <p:cNvPr id="15" name="Picture 14" descr="Background pattern, circle&#10;&#10;Description automatically generated">
            <a:extLst>
              <a:ext uri="{FF2B5EF4-FFF2-40B4-BE49-F238E27FC236}">
                <a16:creationId xmlns:a16="http://schemas.microsoft.com/office/drawing/2014/main" id="{096A0585-2E7C-761B-F4DE-49A7B89ADBF6}"/>
              </a:ext>
            </a:extLst>
          </p:cNvPr>
          <p:cNvPicPr>
            <a:picLocks noChangeAspect="1"/>
          </p:cNvPicPr>
          <p:nvPr userDrawn="1"/>
        </p:nvPicPr>
        <p:blipFill>
          <a:blip r:embed="rId5">
            <a:alphaModFix amt="45000"/>
          </a:blip>
          <a:stretch>
            <a:fillRect/>
          </a:stretch>
        </p:blipFill>
        <p:spPr>
          <a:xfrm>
            <a:off x="505658" y="1268760"/>
            <a:ext cx="10499631" cy="6842950"/>
          </a:xfrm>
          <a:prstGeom prst="rect">
            <a:avLst/>
          </a:prstGeom>
        </p:spPr>
      </p:pic>
      <p:pic>
        <p:nvPicPr>
          <p:cNvPr id="3" name="Picture 2" descr="A black and white sign with white text&#10;&#10;AI-generated content may be incorrect.">
            <a:extLst>
              <a:ext uri="{FF2B5EF4-FFF2-40B4-BE49-F238E27FC236}">
                <a16:creationId xmlns:a16="http://schemas.microsoft.com/office/drawing/2014/main" id="{5C8DAFDD-7EDD-5E11-A38A-30FE89FB7183}"/>
              </a:ext>
            </a:extLst>
          </p:cNvPr>
          <p:cNvPicPr>
            <a:picLocks noChangeAspect="1"/>
          </p:cNvPicPr>
          <p:nvPr userDrawn="1"/>
        </p:nvPicPr>
        <p:blipFill>
          <a:blip r:embed="rId6"/>
          <a:stretch>
            <a:fillRect/>
          </a:stretch>
        </p:blipFill>
        <p:spPr>
          <a:xfrm>
            <a:off x="10199977" y="1081423"/>
            <a:ext cx="1540775" cy="691393"/>
          </a:xfrm>
          <a:prstGeom prst="rect">
            <a:avLst/>
          </a:prstGeom>
        </p:spPr>
      </p:pic>
    </p:spTree>
    <p:extLst>
      <p:ext uri="{BB962C8B-B14F-4D97-AF65-F5344CB8AC3E}">
        <p14:creationId xmlns:p14="http://schemas.microsoft.com/office/powerpoint/2010/main" val="724336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eft">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2"/>
          </p:nvPr>
        </p:nvSpPr>
        <p:spPr>
          <a:xfrm>
            <a:off x="0" y="0"/>
            <a:ext cx="4655840" cy="6858000"/>
          </a:xfrm>
          <a:prstGeom prst="round2DiagRect">
            <a:avLst>
              <a:gd name="adj1" fmla="val 0"/>
              <a:gd name="adj2" fmla="val 0"/>
            </a:avLst>
          </a:prstGeom>
          <a:blipFill dpi="0" rotWithShape="1">
            <a:blip r:embed="rId3"/>
            <a:srcRect/>
            <a:stretch>
              <a:fillRect l="-129000" t="-10000" r="-36000" b="-9000"/>
            </a:stretch>
          </a:blipFill>
        </p:spPr>
        <p:txBody>
          <a:bodyPr anchor="ctr" anchorCtr="0">
            <a:noAutofit/>
          </a:bodyPr>
          <a:lstStyle>
            <a:lvl1pPr>
              <a:defRPr>
                <a:solidFill>
                  <a:srgbClr val="005547"/>
                </a:solidFill>
              </a:defRPr>
            </a:lvl1pPr>
          </a:lstStyle>
          <a:p>
            <a:r>
              <a:rPr lang="en-US"/>
              <a:t>Click icon to add picture</a:t>
            </a:r>
            <a:endParaRPr lang="en-GB"/>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13F0E5-B502-2044-A0C5-C340BBB4FD8F}" type="slidenum">
              <a:rPr lang="en-GB" smtClean="0"/>
              <a:pPr/>
              <a:t>‹#›</a:t>
            </a:fld>
            <a:endParaRPr lang="en-GB"/>
          </a:p>
        </p:txBody>
      </p:sp>
      <p:sp>
        <p:nvSpPr>
          <p:cNvPr id="8" name="Title 1"/>
          <p:cNvSpPr>
            <a:spLocks noGrp="1"/>
          </p:cNvSpPr>
          <p:nvPr>
            <p:ph type="title"/>
          </p:nvPr>
        </p:nvSpPr>
        <p:spPr>
          <a:xfrm>
            <a:off x="5015880" y="320675"/>
            <a:ext cx="3888432" cy="1227906"/>
          </a:xfrm>
        </p:spPr>
        <p:txBody>
          <a:bodyPr/>
          <a:lstStyle>
            <a:lvl1pPr>
              <a:defRPr u="none">
                <a:solidFill>
                  <a:schemeClr val="accent1"/>
                </a:solidFill>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3E37416F-1BA8-AFDE-B571-9C0B974C8E6A}"/>
              </a:ext>
            </a:extLst>
          </p:cNvPr>
          <p:cNvSpPr>
            <a:spLocks noGrp="1"/>
          </p:cNvSpPr>
          <p:nvPr>
            <p:ph idx="1"/>
          </p:nvPr>
        </p:nvSpPr>
        <p:spPr>
          <a:xfrm>
            <a:off x="5015880" y="1825625"/>
            <a:ext cx="6613732" cy="41243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GB"/>
              <a:t>Bullet</a:t>
            </a:r>
          </a:p>
        </p:txBody>
      </p:sp>
    </p:spTree>
    <p:extLst>
      <p:ext uri="{BB962C8B-B14F-4D97-AF65-F5344CB8AC3E}">
        <p14:creationId xmlns:p14="http://schemas.microsoft.com/office/powerpoint/2010/main" val="2137379119"/>
      </p:ext>
    </p:extLst>
  </p:cSld>
  <p:clrMapOvr>
    <a:masterClrMapping/>
  </p:clrMapOvr>
  <p:extLst>
    <p:ext uri="{DCECCB84-F9BA-43D5-87BE-67443E8EF086}">
      <p15:sldGuideLst xmlns:p15="http://schemas.microsoft.com/office/powerpoint/2012/main">
        <p15:guide id="1" pos="7514" userDrawn="1">
          <p15:clr>
            <a:srgbClr val="FBAE40"/>
          </p15:clr>
        </p15:guide>
        <p15:guide id="2" orient="horz" pos="1071" userDrawn="1">
          <p15:clr>
            <a:srgbClr val="FBAE40"/>
          </p15:clr>
        </p15:guide>
        <p15:guide id="3" orient="horz" pos="374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age left">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2"/>
          </p:nvPr>
        </p:nvSpPr>
        <p:spPr>
          <a:xfrm>
            <a:off x="0" y="0"/>
            <a:ext cx="4655840" cy="6858000"/>
          </a:xfrm>
          <a:prstGeom prst="round2DiagRect">
            <a:avLst>
              <a:gd name="adj1" fmla="val 0"/>
              <a:gd name="adj2" fmla="val 0"/>
            </a:avLst>
          </a:prstGeom>
          <a:blipFill dpi="0" rotWithShape="1">
            <a:blip r:embed="rId3"/>
            <a:srcRect/>
            <a:stretch>
              <a:fillRect l="-129000" t="-10000" r="-36000" b="-9000"/>
            </a:stretch>
          </a:blipFill>
        </p:spPr>
        <p:txBody>
          <a:bodyPr anchor="ctr" anchorCtr="0">
            <a:noAutofit/>
          </a:bodyPr>
          <a:lstStyle>
            <a:lvl1pPr>
              <a:defRPr>
                <a:solidFill>
                  <a:srgbClr val="005547"/>
                </a:solidFill>
              </a:defRPr>
            </a:lvl1pPr>
          </a:lstStyle>
          <a:p>
            <a:r>
              <a:rPr lang="en-US"/>
              <a:t>Click icon to add picture</a:t>
            </a:r>
            <a:endParaRPr lang="en-GB"/>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13F0E5-B502-2044-A0C5-C340BBB4FD8F}" type="slidenum">
              <a:rPr lang="en-GB" smtClean="0"/>
              <a:pPr/>
              <a:t>‹#›</a:t>
            </a:fld>
            <a:endParaRPr lang="en-GB"/>
          </a:p>
        </p:txBody>
      </p:sp>
      <p:sp>
        <p:nvSpPr>
          <p:cNvPr id="8" name="Title 1"/>
          <p:cNvSpPr>
            <a:spLocks noGrp="1"/>
          </p:cNvSpPr>
          <p:nvPr>
            <p:ph type="title"/>
          </p:nvPr>
        </p:nvSpPr>
        <p:spPr>
          <a:xfrm>
            <a:off x="5015880" y="320675"/>
            <a:ext cx="3888432" cy="1227906"/>
          </a:xfrm>
        </p:spPr>
        <p:txBody>
          <a:bodyPr/>
          <a:lstStyle>
            <a:lvl1pPr>
              <a:defRPr u="none">
                <a:solidFill>
                  <a:schemeClr val="accent1"/>
                </a:solidFill>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3E37416F-1BA8-AFDE-B571-9C0B974C8E6A}"/>
              </a:ext>
            </a:extLst>
          </p:cNvPr>
          <p:cNvSpPr>
            <a:spLocks noGrp="1"/>
          </p:cNvSpPr>
          <p:nvPr>
            <p:ph idx="1"/>
          </p:nvPr>
        </p:nvSpPr>
        <p:spPr>
          <a:xfrm>
            <a:off x="5015880" y="1825625"/>
            <a:ext cx="6613732" cy="40516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GB"/>
              <a:t>Bullet</a:t>
            </a:r>
          </a:p>
        </p:txBody>
      </p:sp>
    </p:spTree>
    <p:extLst>
      <p:ext uri="{BB962C8B-B14F-4D97-AF65-F5344CB8AC3E}">
        <p14:creationId xmlns:p14="http://schemas.microsoft.com/office/powerpoint/2010/main" val="952177923"/>
      </p:ext>
    </p:extLst>
  </p:cSld>
  <p:clrMapOvr>
    <a:masterClrMapping/>
  </p:clrMapOvr>
  <p:extLst>
    <p:ext uri="{DCECCB84-F9BA-43D5-87BE-67443E8EF086}">
      <p15:sldGuideLst xmlns:p15="http://schemas.microsoft.com/office/powerpoint/2012/main">
        <p15:guide id="1" pos="7514" userDrawn="1">
          <p15:clr>
            <a:srgbClr val="FBAE40"/>
          </p15:clr>
        </p15:guide>
        <p15:guide id="2" orient="horz" pos="1071" userDrawn="1">
          <p15:clr>
            <a:srgbClr val="FBAE40"/>
          </p15:clr>
        </p15:guide>
        <p15:guide id="3" orient="horz" pos="37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ndings slide">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sz="900"/>
            </a:lvl1pPr>
          </a:lstStyle>
          <a:p>
            <a:r>
              <a:rPr lang="en-GB"/>
              <a:t>Question/base size text</a:t>
            </a:r>
          </a:p>
        </p:txBody>
      </p:sp>
      <p:sp>
        <p:nvSpPr>
          <p:cNvPr id="13" name="Chart Placeholder 12"/>
          <p:cNvSpPr>
            <a:spLocks noGrp="1"/>
          </p:cNvSpPr>
          <p:nvPr>
            <p:ph type="chart" sz="quarter" idx="12"/>
          </p:nvPr>
        </p:nvSpPr>
        <p:spPr>
          <a:xfrm>
            <a:off x="6240016" y="1858864"/>
            <a:ext cx="5697999" cy="4018408"/>
          </a:xfrm>
        </p:spPr>
        <p:txBody>
          <a:bodyPr/>
          <a:lstStyle/>
          <a:p>
            <a:r>
              <a:rPr lang="en-US"/>
              <a:t>Click icon to add chart</a:t>
            </a:r>
            <a:endParaRPr lang="en-GB"/>
          </a:p>
        </p:txBody>
      </p:sp>
      <p:sp>
        <p:nvSpPr>
          <p:cNvPr id="7" name="Title Placeholder 1">
            <a:extLst>
              <a:ext uri="{FF2B5EF4-FFF2-40B4-BE49-F238E27FC236}">
                <a16:creationId xmlns:a16="http://schemas.microsoft.com/office/drawing/2014/main" id="{A3E9E3D8-5A83-BD0D-CA0E-6E1CAC82346A}"/>
              </a:ext>
            </a:extLst>
          </p:cNvPr>
          <p:cNvSpPr>
            <a:spLocks noGrp="1"/>
          </p:cNvSpPr>
          <p:nvPr>
            <p:ph type="title"/>
          </p:nvPr>
        </p:nvSpPr>
        <p:spPr>
          <a:xfrm>
            <a:off x="429260" y="639017"/>
            <a:ext cx="6654186" cy="557735"/>
          </a:xfrm>
          <a:prstGeom prst="rect">
            <a:avLst/>
          </a:prstGeom>
        </p:spPr>
        <p:txBody>
          <a:bodyPr vert="horz" lIns="91440" tIns="45720" rIns="91440" bIns="45720" rtlCol="0" anchor="t">
            <a:normAutofit/>
          </a:bodyPr>
          <a:lstStyle/>
          <a:p>
            <a:r>
              <a:rPr lang="en-US"/>
              <a:t>Click to edit Master title style</a:t>
            </a:r>
            <a:endParaRPr lang="en-GB"/>
          </a:p>
        </p:txBody>
      </p:sp>
      <p:sp>
        <p:nvSpPr>
          <p:cNvPr id="9" name="Text Placeholder 2">
            <a:extLst>
              <a:ext uri="{FF2B5EF4-FFF2-40B4-BE49-F238E27FC236}">
                <a16:creationId xmlns:a16="http://schemas.microsoft.com/office/drawing/2014/main" id="{4F1E2953-F628-F2EE-E7C3-AC9CC3BF5522}"/>
              </a:ext>
            </a:extLst>
          </p:cNvPr>
          <p:cNvSpPr>
            <a:spLocks noGrp="1"/>
          </p:cNvSpPr>
          <p:nvPr>
            <p:ph idx="1"/>
          </p:nvPr>
        </p:nvSpPr>
        <p:spPr>
          <a:xfrm>
            <a:off x="428480" y="1844824"/>
            <a:ext cx="5667520" cy="40324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GB"/>
              <a:t>Bullet</a:t>
            </a:r>
          </a:p>
        </p:txBody>
      </p:sp>
    </p:spTree>
    <p:extLst>
      <p:ext uri="{BB962C8B-B14F-4D97-AF65-F5344CB8AC3E}">
        <p14:creationId xmlns:p14="http://schemas.microsoft.com/office/powerpoint/2010/main" val="2128445890"/>
      </p:ext>
    </p:extLst>
  </p:cSld>
  <p:clrMapOvr>
    <a:masterClrMapping/>
  </p:clrMapOvr>
  <p:extLst>
    <p:ext uri="{DCECCB84-F9BA-43D5-87BE-67443E8EF086}">
      <p15:sldGuideLst xmlns:p15="http://schemas.microsoft.com/office/powerpoint/2012/main">
        <p15:guide id="1" pos="166" userDrawn="1">
          <p15:clr>
            <a:srgbClr val="FBAE40"/>
          </p15:clr>
        </p15:guide>
        <p15:guide id="2" pos="3749" userDrawn="1">
          <p15:clr>
            <a:srgbClr val="FBAE40"/>
          </p15:clr>
        </p15:guide>
        <p15:guide id="3" orient="horz" pos="1117" userDrawn="1">
          <p15:clr>
            <a:srgbClr val="FBAE40"/>
          </p15:clr>
        </p15:guide>
        <p15:guide id="4" pos="7514" userDrawn="1">
          <p15:clr>
            <a:srgbClr val="FBAE40"/>
          </p15:clr>
        </p15:guide>
        <p15:guide id="5" pos="3931" userDrawn="1">
          <p15:clr>
            <a:srgbClr val="FBAE40"/>
          </p15:clr>
        </p15:guide>
        <p15:guide id="6" orient="horz" pos="3748" userDrawn="1">
          <p15:clr>
            <a:srgbClr val="FBAE40"/>
          </p15:clr>
        </p15:guide>
        <p15:guide id="7"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xec summary/finding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7724-1AAA-D676-DF2A-76E80AAF3E07}"/>
              </a:ext>
            </a:extLst>
          </p:cNvPr>
          <p:cNvSpPr>
            <a:spLocks noGrp="1"/>
          </p:cNvSpPr>
          <p:nvPr>
            <p:ph type="title"/>
          </p:nvPr>
        </p:nvSpPr>
        <p:spPr/>
        <p:txBody>
          <a:bodyPr/>
          <a:lstStyle/>
          <a:p>
            <a:r>
              <a:rPr lang="en-GB"/>
              <a:t>Click to edit Master title style</a:t>
            </a:r>
          </a:p>
        </p:txBody>
      </p:sp>
      <p:sp>
        <p:nvSpPr>
          <p:cNvPr id="3" name="Slide Number Placeholder 2">
            <a:extLst>
              <a:ext uri="{FF2B5EF4-FFF2-40B4-BE49-F238E27FC236}">
                <a16:creationId xmlns:a16="http://schemas.microsoft.com/office/drawing/2014/main" id="{E671DE8C-AF62-CA5D-6DF9-298D9C13844B}"/>
              </a:ext>
            </a:extLst>
          </p:cNvPr>
          <p:cNvSpPr>
            <a:spLocks noGrp="1"/>
          </p:cNvSpPr>
          <p:nvPr>
            <p:ph type="sldNum" sz="quarter" idx="10"/>
          </p:nvPr>
        </p:nvSpPr>
        <p:spPr/>
        <p:txBody>
          <a:bodyPr/>
          <a:lstStyle>
            <a:lvl1pPr>
              <a:defRPr sz="900"/>
            </a:lvl1pPr>
          </a:lstStyle>
          <a:p>
            <a:r>
              <a:rPr lang="en-US" dirty="0"/>
              <a:t>Q. Text. Base: X (Winter 2024-25 n=X; Winter 2023-24 n=X)</a:t>
            </a:r>
            <a:endParaRPr lang="en-GB" dirty="0"/>
          </a:p>
        </p:txBody>
      </p:sp>
      <p:sp>
        <p:nvSpPr>
          <p:cNvPr id="4" name="TextBox 3">
            <a:extLst>
              <a:ext uri="{FF2B5EF4-FFF2-40B4-BE49-F238E27FC236}">
                <a16:creationId xmlns:a16="http://schemas.microsoft.com/office/drawing/2014/main" id="{DBF5AD36-F90D-A979-12CE-1C8F4FA73C81}"/>
              </a:ext>
            </a:extLst>
          </p:cNvPr>
          <p:cNvSpPr txBox="1"/>
          <p:nvPr userDrawn="1"/>
        </p:nvSpPr>
        <p:spPr>
          <a:xfrm>
            <a:off x="284018" y="1988840"/>
            <a:ext cx="11140574" cy="22775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lang="en-US" sz="1400"/>
              <a:t> IFF logo bullet point for use in your presentation.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sz="1400"/>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400"/>
              <a:t>Pink IFF bullet point for use in your presentation.</a:t>
            </a:r>
            <a:br>
              <a:rPr lang="en-US" sz="1400"/>
            </a:br>
            <a:endParaRPr lang="en-US" sz="1400"/>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400"/>
              <a:t>Green IFF bullet point for use in your presentation.</a:t>
            </a:r>
            <a:br>
              <a:rPr lang="en-US"/>
            </a:br>
            <a:r>
              <a:rPr lang="en-US"/>
              <a: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endParaRPr lang="en-GB"/>
          </a:p>
        </p:txBody>
      </p:sp>
    </p:spTree>
    <p:extLst>
      <p:ext uri="{BB962C8B-B14F-4D97-AF65-F5344CB8AC3E}">
        <p14:creationId xmlns:p14="http://schemas.microsoft.com/office/powerpoint/2010/main" val="4059783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ec summary/findings slide 2">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sz="900"/>
            </a:lvl1pPr>
          </a:lstStyle>
          <a:p>
            <a:r>
              <a:rPr lang="en-US" dirty="0"/>
              <a:t>Q. Text. Base: X (Winter 2024-25 n=X; Winter 2023-24 n=X)</a:t>
            </a:r>
            <a:endParaRPr lang="en-GB" dirty="0"/>
          </a:p>
        </p:txBody>
      </p:sp>
      <p:sp>
        <p:nvSpPr>
          <p:cNvPr id="6" name="Chart Placeholder 5">
            <a:extLst>
              <a:ext uri="{FF2B5EF4-FFF2-40B4-BE49-F238E27FC236}">
                <a16:creationId xmlns:a16="http://schemas.microsoft.com/office/drawing/2014/main" id="{C01CCCC5-BBE8-4287-A658-BA78AF44C252}"/>
              </a:ext>
            </a:extLst>
          </p:cNvPr>
          <p:cNvSpPr>
            <a:spLocks noGrp="1"/>
          </p:cNvSpPr>
          <p:nvPr>
            <p:ph type="chart" sz="quarter" idx="12"/>
          </p:nvPr>
        </p:nvSpPr>
        <p:spPr>
          <a:xfrm>
            <a:off x="407368" y="1844451"/>
            <a:ext cx="11283315" cy="3960813"/>
          </a:xfrm>
        </p:spPr>
        <p:txBody>
          <a:bodyPr/>
          <a:lstStyle/>
          <a:p>
            <a:r>
              <a:rPr lang="en-US"/>
              <a:t>Click icon to add chart</a:t>
            </a:r>
            <a:endParaRPr lang="en-GB"/>
          </a:p>
        </p:txBody>
      </p:sp>
      <p:sp>
        <p:nvSpPr>
          <p:cNvPr id="7" name="Title Placeholder 1">
            <a:extLst>
              <a:ext uri="{FF2B5EF4-FFF2-40B4-BE49-F238E27FC236}">
                <a16:creationId xmlns:a16="http://schemas.microsoft.com/office/drawing/2014/main" id="{89571D87-D73C-9388-1F08-7D2E315D027B}"/>
              </a:ext>
            </a:extLst>
          </p:cNvPr>
          <p:cNvSpPr>
            <a:spLocks noGrp="1"/>
          </p:cNvSpPr>
          <p:nvPr>
            <p:ph type="title"/>
          </p:nvPr>
        </p:nvSpPr>
        <p:spPr>
          <a:xfrm>
            <a:off x="429260" y="639017"/>
            <a:ext cx="6654186" cy="557735"/>
          </a:xfrm>
          <a:prstGeom prst="rect">
            <a:avLst/>
          </a:prstGeom>
        </p:spPr>
        <p:txBody>
          <a:bodyPr vert="horz" lIns="91440" tIns="45720" rIns="91440" bIns="45720" rtlCol="0" anchor="t">
            <a:normAutofit/>
          </a:bodyPr>
          <a:lstStyle/>
          <a:p>
            <a:r>
              <a:rPr lang="en-US"/>
              <a:t>Click to edit Master title style</a:t>
            </a:r>
            <a:endParaRPr lang="en-GB"/>
          </a:p>
        </p:txBody>
      </p:sp>
    </p:spTree>
    <p:extLst>
      <p:ext uri="{BB962C8B-B14F-4D97-AF65-F5344CB8AC3E}">
        <p14:creationId xmlns:p14="http://schemas.microsoft.com/office/powerpoint/2010/main" val="2794334432"/>
      </p:ext>
    </p:extLst>
  </p:cSld>
  <p:clrMapOvr>
    <a:masterClrMapping/>
  </p:clrMapOvr>
  <p:extLst>
    <p:ext uri="{DCECCB84-F9BA-43D5-87BE-67443E8EF086}">
      <p15:sldGuideLst xmlns:p15="http://schemas.microsoft.com/office/powerpoint/2012/main">
        <p15:guide id="1" pos="166">
          <p15:clr>
            <a:srgbClr val="FBAE40"/>
          </p15:clr>
        </p15:guide>
        <p15:guide id="3" orient="horz" pos="1117">
          <p15:clr>
            <a:srgbClr val="FBAE40"/>
          </p15:clr>
        </p15:guide>
        <p15:guide id="4" pos="7514">
          <p15:clr>
            <a:srgbClr val="FBAE40"/>
          </p15:clr>
        </p15:guide>
        <p15:guide id="6" orient="horz" pos="374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ndings slide 2">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sz="900"/>
            </a:lvl1pPr>
          </a:lstStyle>
          <a:p>
            <a:r>
              <a:rPr lang="en-GB"/>
              <a:t>Question/base size text</a:t>
            </a:r>
          </a:p>
        </p:txBody>
      </p:sp>
      <p:sp>
        <p:nvSpPr>
          <p:cNvPr id="8" name="Title Placeholder 1">
            <a:extLst>
              <a:ext uri="{FF2B5EF4-FFF2-40B4-BE49-F238E27FC236}">
                <a16:creationId xmlns:a16="http://schemas.microsoft.com/office/drawing/2014/main" id="{22E21BF8-8179-A1A9-0FAB-F6D46B90DC5B}"/>
              </a:ext>
            </a:extLst>
          </p:cNvPr>
          <p:cNvSpPr>
            <a:spLocks noGrp="1"/>
          </p:cNvSpPr>
          <p:nvPr>
            <p:ph type="title"/>
          </p:nvPr>
        </p:nvSpPr>
        <p:spPr>
          <a:xfrm>
            <a:off x="429260" y="639017"/>
            <a:ext cx="6654186" cy="557735"/>
          </a:xfrm>
          <a:prstGeom prst="rect">
            <a:avLst/>
          </a:prstGeom>
        </p:spPr>
        <p:txBody>
          <a:bodyPr vert="horz" lIns="91440" tIns="45720" rIns="91440" bIns="45720" rtlCol="0" anchor="t">
            <a:normAutofit/>
          </a:bodyPr>
          <a:lstStyle/>
          <a:p>
            <a:r>
              <a:rPr lang="en-US"/>
              <a:t>Click to edit Master title style</a:t>
            </a:r>
            <a:endParaRPr lang="en-GB"/>
          </a:p>
        </p:txBody>
      </p:sp>
      <p:sp>
        <p:nvSpPr>
          <p:cNvPr id="9" name="Text Placeholder 2">
            <a:extLst>
              <a:ext uri="{FF2B5EF4-FFF2-40B4-BE49-F238E27FC236}">
                <a16:creationId xmlns:a16="http://schemas.microsoft.com/office/drawing/2014/main" id="{F0536790-8619-BAFF-C723-EB9195D4186C}"/>
              </a:ext>
            </a:extLst>
          </p:cNvPr>
          <p:cNvSpPr>
            <a:spLocks noGrp="1"/>
          </p:cNvSpPr>
          <p:nvPr>
            <p:ph idx="1"/>
          </p:nvPr>
        </p:nvSpPr>
        <p:spPr>
          <a:xfrm>
            <a:off x="429260" y="1825625"/>
            <a:ext cx="3722523" cy="40516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GB"/>
              <a:t>Bullet</a:t>
            </a:r>
          </a:p>
        </p:txBody>
      </p:sp>
      <p:sp>
        <p:nvSpPr>
          <p:cNvPr id="10" name="Text Placeholder 2">
            <a:extLst>
              <a:ext uri="{FF2B5EF4-FFF2-40B4-BE49-F238E27FC236}">
                <a16:creationId xmlns:a16="http://schemas.microsoft.com/office/drawing/2014/main" id="{9AE1E569-B2BD-9086-B37D-4D6C5DE7EC8A}"/>
              </a:ext>
            </a:extLst>
          </p:cNvPr>
          <p:cNvSpPr>
            <a:spLocks noGrp="1"/>
          </p:cNvSpPr>
          <p:nvPr>
            <p:ph idx="15"/>
          </p:nvPr>
        </p:nvSpPr>
        <p:spPr>
          <a:xfrm>
            <a:off x="4511824" y="1825625"/>
            <a:ext cx="3517559" cy="40516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GB"/>
              <a:t>Bullet</a:t>
            </a:r>
          </a:p>
        </p:txBody>
      </p:sp>
      <p:sp>
        <p:nvSpPr>
          <p:cNvPr id="13" name="Text Placeholder 2">
            <a:extLst>
              <a:ext uri="{FF2B5EF4-FFF2-40B4-BE49-F238E27FC236}">
                <a16:creationId xmlns:a16="http://schemas.microsoft.com/office/drawing/2014/main" id="{522FA458-94B4-CC0E-FCC3-179D866D6C3F}"/>
              </a:ext>
            </a:extLst>
          </p:cNvPr>
          <p:cNvSpPr>
            <a:spLocks noGrp="1"/>
          </p:cNvSpPr>
          <p:nvPr>
            <p:ph idx="16"/>
          </p:nvPr>
        </p:nvSpPr>
        <p:spPr>
          <a:xfrm>
            <a:off x="8328076" y="1825625"/>
            <a:ext cx="3517559" cy="40516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GB"/>
              <a:t>Bullet</a:t>
            </a:r>
          </a:p>
        </p:txBody>
      </p:sp>
    </p:spTree>
    <p:extLst>
      <p:ext uri="{BB962C8B-B14F-4D97-AF65-F5344CB8AC3E}">
        <p14:creationId xmlns:p14="http://schemas.microsoft.com/office/powerpoint/2010/main" val="70399648"/>
      </p:ext>
    </p:extLst>
  </p:cSld>
  <p:clrMapOvr>
    <a:masterClrMapping/>
  </p:clrMapOvr>
  <p:extLst>
    <p:ext uri="{DCECCB84-F9BA-43D5-87BE-67443E8EF086}">
      <p15:sldGuideLst xmlns:p15="http://schemas.microsoft.com/office/powerpoint/2012/main">
        <p15:guide id="1" pos="166" userDrawn="1">
          <p15:clr>
            <a:srgbClr val="FBAE40"/>
          </p15:clr>
        </p15:guide>
        <p15:guide id="2" pos="7514" userDrawn="1">
          <p15:clr>
            <a:srgbClr val="FBAE40"/>
          </p15:clr>
        </p15:guide>
        <p15:guide id="3" orient="horz" pos="1117" userDrawn="1">
          <p15:clr>
            <a:srgbClr val="FBAE40"/>
          </p15:clr>
        </p15:guide>
        <p15:guide id="4" orient="horz" pos="3748" userDrawn="1">
          <p15:clr>
            <a:srgbClr val="FBAE40"/>
          </p15:clr>
        </p15:guide>
        <p15:guide id="5" pos="5155" userDrawn="1">
          <p15:clr>
            <a:srgbClr val="FBAE40"/>
          </p15:clr>
        </p15:guide>
        <p15:guide id="6" pos="5019" userDrawn="1">
          <p15:clr>
            <a:srgbClr val="FBAE40"/>
          </p15:clr>
        </p15:guide>
        <p15:guide id="7" pos="2661" userDrawn="1">
          <p15:clr>
            <a:srgbClr val="FBAE40"/>
          </p15:clr>
        </p15:guide>
        <p15:guide id="8" pos="252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dings slide 3">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a:t>Question/base size text</a:t>
            </a:r>
            <a:endParaRPr lang="en-GB"/>
          </a:p>
        </p:txBody>
      </p:sp>
      <p:sp>
        <p:nvSpPr>
          <p:cNvPr id="8" name="Title Placeholder 1">
            <a:extLst>
              <a:ext uri="{FF2B5EF4-FFF2-40B4-BE49-F238E27FC236}">
                <a16:creationId xmlns:a16="http://schemas.microsoft.com/office/drawing/2014/main" id="{22E21BF8-8179-A1A9-0FAB-F6D46B90DC5B}"/>
              </a:ext>
            </a:extLst>
          </p:cNvPr>
          <p:cNvSpPr>
            <a:spLocks noGrp="1"/>
          </p:cNvSpPr>
          <p:nvPr>
            <p:ph type="title"/>
          </p:nvPr>
        </p:nvSpPr>
        <p:spPr>
          <a:xfrm>
            <a:off x="429260" y="639017"/>
            <a:ext cx="6654186" cy="557735"/>
          </a:xfrm>
          <a:prstGeom prst="rect">
            <a:avLst/>
          </a:prstGeom>
        </p:spPr>
        <p:txBody>
          <a:bodyPr vert="horz" lIns="91440" tIns="45720" rIns="91440" bIns="45720" rtlCol="0" anchor="t">
            <a:normAutofit/>
          </a:bodyPr>
          <a:lstStyle/>
          <a:p>
            <a:r>
              <a:rPr lang="en-US"/>
              <a:t>Click to edit Master title style</a:t>
            </a:r>
            <a:endParaRPr lang="en-GB"/>
          </a:p>
        </p:txBody>
      </p:sp>
      <p:sp>
        <p:nvSpPr>
          <p:cNvPr id="9" name="Text Placeholder 2">
            <a:extLst>
              <a:ext uri="{FF2B5EF4-FFF2-40B4-BE49-F238E27FC236}">
                <a16:creationId xmlns:a16="http://schemas.microsoft.com/office/drawing/2014/main" id="{F0536790-8619-BAFF-C723-EB9195D4186C}"/>
              </a:ext>
            </a:extLst>
          </p:cNvPr>
          <p:cNvSpPr>
            <a:spLocks noGrp="1"/>
          </p:cNvSpPr>
          <p:nvPr>
            <p:ph idx="1"/>
          </p:nvPr>
        </p:nvSpPr>
        <p:spPr>
          <a:xfrm>
            <a:off x="429260" y="1825625"/>
            <a:ext cx="10563284" cy="20354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GB"/>
              <a:t>Bullet</a:t>
            </a:r>
          </a:p>
        </p:txBody>
      </p:sp>
      <p:sp>
        <p:nvSpPr>
          <p:cNvPr id="7" name="Text Placeholder 2">
            <a:extLst>
              <a:ext uri="{FF2B5EF4-FFF2-40B4-BE49-F238E27FC236}">
                <a16:creationId xmlns:a16="http://schemas.microsoft.com/office/drawing/2014/main" id="{A1C484DD-6227-600E-3E7D-96B4981B4904}"/>
              </a:ext>
            </a:extLst>
          </p:cNvPr>
          <p:cNvSpPr>
            <a:spLocks noGrp="1"/>
          </p:cNvSpPr>
          <p:nvPr>
            <p:ph idx="12"/>
          </p:nvPr>
        </p:nvSpPr>
        <p:spPr>
          <a:xfrm>
            <a:off x="429260" y="4057873"/>
            <a:ext cx="10563284" cy="18193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GB"/>
              <a:t>Bullet</a:t>
            </a:r>
          </a:p>
        </p:txBody>
      </p:sp>
    </p:spTree>
    <p:extLst>
      <p:ext uri="{BB962C8B-B14F-4D97-AF65-F5344CB8AC3E}">
        <p14:creationId xmlns:p14="http://schemas.microsoft.com/office/powerpoint/2010/main" val="1297980863"/>
      </p:ext>
    </p:extLst>
  </p:cSld>
  <p:clrMapOvr>
    <a:masterClrMapping/>
  </p:clrMapOvr>
  <p:extLst>
    <p:ext uri="{DCECCB84-F9BA-43D5-87BE-67443E8EF086}">
      <p15:sldGuideLst xmlns:p15="http://schemas.microsoft.com/office/powerpoint/2012/main">
        <p15:guide id="1" pos="166" userDrawn="1">
          <p15:clr>
            <a:srgbClr val="FBAE40"/>
          </p15:clr>
        </p15:guide>
        <p15:guide id="2" pos="7514" userDrawn="1">
          <p15:clr>
            <a:srgbClr val="FBAE40"/>
          </p15:clr>
        </p15:guide>
        <p15:guide id="3" orient="horz" pos="1117" userDrawn="1">
          <p15:clr>
            <a:srgbClr val="FBAE40"/>
          </p15:clr>
        </p15:guide>
        <p15:guide id="4" orient="horz" pos="3748" userDrawn="1">
          <p15:clr>
            <a:srgbClr val="FBAE40"/>
          </p15:clr>
        </p15:guide>
        <p15:guide id="5" pos="5155" userDrawn="1">
          <p15:clr>
            <a:srgbClr val="FBAE40"/>
          </p15:clr>
        </p15:guide>
        <p15:guide id="6" pos="5019" userDrawn="1">
          <p15:clr>
            <a:srgbClr val="FBAE40"/>
          </p15:clr>
        </p15:guide>
        <p15:guide id="7" pos="2661" userDrawn="1">
          <p15:clr>
            <a:srgbClr val="FBAE40"/>
          </p15:clr>
        </p15:guide>
        <p15:guide id="8" pos="252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dings/ exec summary slide 3">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289662" y="6237312"/>
            <a:ext cx="6022362" cy="365125"/>
          </a:xfrm>
        </p:spPr>
        <p:txBody>
          <a:bodyPr/>
          <a:lstStyle>
            <a:lvl1pPr>
              <a:defRPr sz="900"/>
            </a:lvl1pPr>
          </a:lstStyle>
          <a:p>
            <a:r>
              <a:rPr lang="en-US" dirty="0"/>
              <a:t>Q. Text. Base: X (Winter 2024-25 n=X; Winter 2023-24 n=X)</a:t>
            </a:r>
            <a:endParaRPr lang="en-GB" dirty="0"/>
          </a:p>
        </p:txBody>
      </p:sp>
      <p:sp>
        <p:nvSpPr>
          <p:cNvPr id="8" name="Title Placeholder 1">
            <a:extLst>
              <a:ext uri="{FF2B5EF4-FFF2-40B4-BE49-F238E27FC236}">
                <a16:creationId xmlns:a16="http://schemas.microsoft.com/office/drawing/2014/main" id="{C9744A54-E7CC-A75F-F88C-C3A64B45C0FB}"/>
              </a:ext>
            </a:extLst>
          </p:cNvPr>
          <p:cNvSpPr>
            <a:spLocks noGrp="1"/>
          </p:cNvSpPr>
          <p:nvPr>
            <p:ph type="title"/>
          </p:nvPr>
        </p:nvSpPr>
        <p:spPr>
          <a:xfrm>
            <a:off x="429260" y="639017"/>
            <a:ext cx="6654186" cy="557735"/>
          </a:xfrm>
          <a:prstGeom prst="rect">
            <a:avLst/>
          </a:prstGeom>
        </p:spPr>
        <p:txBody>
          <a:bodyPr vert="horz" lIns="91440" tIns="45720" rIns="91440" bIns="45720" rtlCol="0" anchor="t">
            <a:normAutofit/>
          </a:bodyPr>
          <a:lstStyle/>
          <a:p>
            <a:r>
              <a:rPr lang="en-US"/>
              <a:t>Click to edit Master title style</a:t>
            </a:r>
            <a:endParaRPr lang="en-GB"/>
          </a:p>
        </p:txBody>
      </p:sp>
      <p:sp>
        <p:nvSpPr>
          <p:cNvPr id="9" name="Text Placeholder 2">
            <a:extLst>
              <a:ext uri="{FF2B5EF4-FFF2-40B4-BE49-F238E27FC236}">
                <a16:creationId xmlns:a16="http://schemas.microsoft.com/office/drawing/2014/main" id="{E0462D53-56BA-AF8B-F83B-72BAE445423C}"/>
              </a:ext>
            </a:extLst>
          </p:cNvPr>
          <p:cNvSpPr>
            <a:spLocks noGrp="1"/>
          </p:cNvSpPr>
          <p:nvPr>
            <p:ph idx="1"/>
          </p:nvPr>
        </p:nvSpPr>
        <p:spPr>
          <a:xfrm>
            <a:off x="429260" y="1825625"/>
            <a:ext cx="11416376" cy="39796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GB"/>
              <a:t>Bullet</a:t>
            </a:r>
          </a:p>
        </p:txBody>
      </p:sp>
    </p:spTree>
    <p:extLst>
      <p:ext uri="{BB962C8B-B14F-4D97-AF65-F5344CB8AC3E}">
        <p14:creationId xmlns:p14="http://schemas.microsoft.com/office/powerpoint/2010/main" val="1025214769"/>
      </p:ext>
    </p:extLst>
  </p:cSld>
  <p:clrMapOvr>
    <a:masterClrMapping/>
  </p:clrMapOvr>
  <p:extLst>
    <p:ext uri="{DCECCB84-F9BA-43D5-87BE-67443E8EF086}">
      <p15:sldGuideLst xmlns:p15="http://schemas.microsoft.com/office/powerpoint/2012/main">
        <p15:guide id="1" pos="166" userDrawn="1">
          <p15:clr>
            <a:srgbClr val="FBAE40"/>
          </p15:clr>
        </p15:guide>
        <p15:guide id="2" pos="7514" userDrawn="1">
          <p15:clr>
            <a:srgbClr val="FBAE40"/>
          </p15:clr>
        </p15:guide>
        <p15:guide id="3" orient="horz" pos="1117" userDrawn="1">
          <p15:clr>
            <a:srgbClr val="FBAE40"/>
          </p15:clr>
        </p15:guide>
        <p15:guide id="4" orient="horz" pos="3748" userDrawn="1">
          <p15:clr>
            <a:srgbClr val="FBAE40"/>
          </p15:clr>
        </p15:guide>
        <p15:guide id="5" pos="5155" userDrawn="1">
          <p15:clr>
            <a:srgbClr val="FBAE40"/>
          </p15:clr>
        </p15:guide>
        <p15:guide id="6" pos="5019" userDrawn="1">
          <p15:clr>
            <a:srgbClr val="FBAE40"/>
          </p15:clr>
        </p15:guide>
        <p15:guide id="7" pos="2661" userDrawn="1">
          <p15:clr>
            <a:srgbClr val="FBAE40"/>
          </p15:clr>
        </p15:guide>
        <p15:guide id="8" pos="252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title page ">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descr="A green rectangle with a black background&#10;&#10;Description automatically generated with low confidence">
            <a:extLst>
              <a:ext uri="{FF2B5EF4-FFF2-40B4-BE49-F238E27FC236}">
                <a16:creationId xmlns:a16="http://schemas.microsoft.com/office/drawing/2014/main" id="{756AB104-6079-B531-A0FF-C16C71CE4268}"/>
              </a:ext>
            </a:extLst>
          </p:cNvPr>
          <p:cNvPicPr>
            <a:picLocks noChangeAspect="1"/>
          </p:cNvPicPr>
          <p:nvPr userDrawn="1"/>
        </p:nvPicPr>
        <p:blipFill>
          <a:blip r:embed="rId3"/>
          <a:stretch>
            <a:fillRect/>
          </a:stretch>
        </p:blipFill>
        <p:spPr>
          <a:xfrm>
            <a:off x="1319808" y="189184"/>
            <a:ext cx="9552384" cy="5921896"/>
          </a:xfrm>
          <a:prstGeom prst="rect">
            <a:avLst/>
          </a:prstGeom>
        </p:spPr>
      </p:pic>
      <p:sp>
        <p:nvSpPr>
          <p:cNvPr id="4" name="Slide Number Placeholder 3"/>
          <p:cNvSpPr>
            <a:spLocks noGrp="1"/>
          </p:cNvSpPr>
          <p:nvPr>
            <p:ph type="sldNum" sz="quarter" idx="11"/>
          </p:nvPr>
        </p:nvSpPr>
        <p:spPr/>
        <p:txBody>
          <a:bodyPr/>
          <a:lstStyle/>
          <a:p>
            <a:fld id="{4813F0E5-B502-2044-A0C5-C340BBB4FD8F}" type="slidenum">
              <a:rPr lang="en-GB" smtClean="0"/>
              <a:pPr/>
              <a:t>‹#›</a:t>
            </a:fld>
            <a:endParaRPr lang="en-GB"/>
          </a:p>
        </p:txBody>
      </p:sp>
      <p:sp>
        <p:nvSpPr>
          <p:cNvPr id="7" name="Title Placeholder 1">
            <a:extLst>
              <a:ext uri="{FF2B5EF4-FFF2-40B4-BE49-F238E27FC236}">
                <a16:creationId xmlns:a16="http://schemas.microsoft.com/office/drawing/2014/main" id="{89571D87-D73C-9388-1F08-7D2E315D027B}"/>
              </a:ext>
            </a:extLst>
          </p:cNvPr>
          <p:cNvSpPr>
            <a:spLocks noGrp="1"/>
          </p:cNvSpPr>
          <p:nvPr>
            <p:ph type="title" hasCustomPrompt="1"/>
          </p:nvPr>
        </p:nvSpPr>
        <p:spPr>
          <a:xfrm>
            <a:off x="2768907" y="3150132"/>
            <a:ext cx="6654186" cy="557735"/>
          </a:xfrm>
          <a:prstGeom prst="rect">
            <a:avLst/>
          </a:prstGeom>
        </p:spPr>
        <p:txBody>
          <a:bodyPr vert="horz" lIns="91440" tIns="45720" rIns="91440" bIns="45720" rtlCol="0" anchor="t">
            <a:normAutofit/>
          </a:bodyPr>
          <a:lstStyle>
            <a:lvl1pPr>
              <a:defRPr>
                <a:solidFill>
                  <a:schemeClr val="bg1"/>
                </a:solidFill>
              </a:defRPr>
            </a:lvl1pPr>
          </a:lstStyle>
          <a:p>
            <a:r>
              <a:rPr lang="en-US"/>
              <a:t>Divider Page/ Title Page:</a:t>
            </a:r>
            <a:br>
              <a:rPr lang="en-US"/>
            </a:br>
            <a:r>
              <a:rPr lang="en-US"/>
              <a:t>Click to edit Master title style</a:t>
            </a:r>
            <a:endParaRPr lang="en-GB"/>
          </a:p>
        </p:txBody>
      </p:sp>
    </p:spTree>
    <p:extLst>
      <p:ext uri="{BB962C8B-B14F-4D97-AF65-F5344CB8AC3E}">
        <p14:creationId xmlns:p14="http://schemas.microsoft.com/office/powerpoint/2010/main" val="3204217364"/>
      </p:ext>
    </p:extLst>
  </p:cSld>
  <p:clrMapOvr>
    <a:masterClrMapping/>
  </p:clrMapOvr>
  <p:extLst>
    <p:ext uri="{DCECCB84-F9BA-43D5-87BE-67443E8EF086}">
      <p15:sldGuideLst xmlns:p15="http://schemas.microsoft.com/office/powerpoint/2012/main">
        <p15:guide id="1" pos="166">
          <p15:clr>
            <a:srgbClr val="FBAE40"/>
          </p15:clr>
        </p15:guide>
        <p15:guide id="3" orient="horz" pos="1117">
          <p15:clr>
            <a:srgbClr val="FBAE40"/>
          </p15:clr>
        </p15:guide>
        <p15:guide id="4" pos="7514">
          <p15:clr>
            <a:srgbClr val="FBAE40"/>
          </p15:clr>
        </p15:guide>
        <p15:guide id="6" orient="horz" pos="374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nk divider/title page">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CB5569A3-B84E-0381-8909-D2B5E65ACA1B}"/>
              </a:ext>
            </a:extLst>
          </p:cNvPr>
          <p:cNvPicPr>
            <a:picLocks noChangeAspect="1"/>
          </p:cNvPicPr>
          <p:nvPr userDrawn="1"/>
        </p:nvPicPr>
        <p:blipFill>
          <a:blip r:embed="rId3"/>
          <a:stretch>
            <a:fillRect/>
          </a:stretch>
        </p:blipFill>
        <p:spPr>
          <a:xfrm>
            <a:off x="3103" y="-387424"/>
            <a:ext cx="12192000" cy="6858000"/>
          </a:xfrm>
          <a:prstGeom prst="rect">
            <a:avLst/>
          </a:prstGeom>
        </p:spPr>
      </p:pic>
      <p:sp>
        <p:nvSpPr>
          <p:cNvPr id="4" name="Slide Number Placeholder 3"/>
          <p:cNvSpPr>
            <a:spLocks noGrp="1"/>
          </p:cNvSpPr>
          <p:nvPr>
            <p:ph type="sldNum" sz="quarter" idx="11"/>
          </p:nvPr>
        </p:nvSpPr>
        <p:spPr/>
        <p:txBody>
          <a:bodyPr/>
          <a:lstStyle/>
          <a:p>
            <a:fld id="{4813F0E5-B502-2044-A0C5-C340BBB4FD8F}" type="slidenum">
              <a:rPr lang="en-GB" smtClean="0"/>
              <a:pPr/>
              <a:t>‹#›</a:t>
            </a:fld>
            <a:endParaRPr lang="en-GB"/>
          </a:p>
        </p:txBody>
      </p:sp>
      <p:sp>
        <p:nvSpPr>
          <p:cNvPr id="7" name="Title Placeholder 1">
            <a:extLst>
              <a:ext uri="{FF2B5EF4-FFF2-40B4-BE49-F238E27FC236}">
                <a16:creationId xmlns:a16="http://schemas.microsoft.com/office/drawing/2014/main" id="{89571D87-D73C-9388-1F08-7D2E315D027B}"/>
              </a:ext>
            </a:extLst>
          </p:cNvPr>
          <p:cNvSpPr>
            <a:spLocks noGrp="1"/>
          </p:cNvSpPr>
          <p:nvPr>
            <p:ph type="title" hasCustomPrompt="1"/>
          </p:nvPr>
        </p:nvSpPr>
        <p:spPr>
          <a:xfrm>
            <a:off x="2768907" y="3150132"/>
            <a:ext cx="6654186" cy="557735"/>
          </a:xfrm>
          <a:prstGeom prst="rect">
            <a:avLst/>
          </a:prstGeom>
        </p:spPr>
        <p:txBody>
          <a:bodyPr vert="horz" lIns="91440" tIns="45720" rIns="91440" bIns="45720" rtlCol="0" anchor="t">
            <a:normAutofit/>
          </a:bodyPr>
          <a:lstStyle>
            <a:lvl1pPr>
              <a:defRPr>
                <a:solidFill>
                  <a:schemeClr val="bg1"/>
                </a:solidFill>
              </a:defRPr>
            </a:lvl1pPr>
          </a:lstStyle>
          <a:p>
            <a:r>
              <a:rPr lang="en-US"/>
              <a:t>Divider Page/ Title Page:</a:t>
            </a:r>
            <a:br>
              <a:rPr lang="en-US"/>
            </a:br>
            <a:r>
              <a:rPr lang="en-US"/>
              <a:t>Click to edit Master title style</a:t>
            </a:r>
            <a:endParaRPr lang="en-GB"/>
          </a:p>
        </p:txBody>
      </p:sp>
    </p:spTree>
    <p:extLst>
      <p:ext uri="{BB962C8B-B14F-4D97-AF65-F5344CB8AC3E}">
        <p14:creationId xmlns:p14="http://schemas.microsoft.com/office/powerpoint/2010/main" val="3433205631"/>
      </p:ext>
    </p:extLst>
  </p:cSld>
  <p:clrMapOvr>
    <a:masterClrMapping/>
  </p:clrMapOvr>
  <p:extLst>
    <p:ext uri="{DCECCB84-F9BA-43D5-87BE-67443E8EF086}">
      <p15:sldGuideLst xmlns:p15="http://schemas.microsoft.com/office/powerpoint/2012/main">
        <p15:guide id="1" pos="166">
          <p15:clr>
            <a:srgbClr val="FBAE40"/>
          </p15:clr>
        </p15:guide>
        <p15:guide id="3" orient="horz" pos="1117">
          <p15:clr>
            <a:srgbClr val="FBAE40"/>
          </p15:clr>
        </p15:guide>
        <p15:guide id="4" pos="7514">
          <p15:clr>
            <a:srgbClr val="FBAE40"/>
          </p15:clr>
        </p15:guide>
        <p15:guide id="6" orient="horz" pos="37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8" name="Picture 17" descr="Background pattern, circle&#10;&#10;Description automatically generated">
            <a:extLst>
              <a:ext uri="{FF2B5EF4-FFF2-40B4-BE49-F238E27FC236}">
                <a16:creationId xmlns:a16="http://schemas.microsoft.com/office/drawing/2014/main" id="{D7CAB403-947B-D087-950D-D9DF95BA67FB}"/>
              </a:ext>
            </a:extLst>
          </p:cNvPr>
          <p:cNvPicPr>
            <a:picLocks noChangeAspect="1"/>
          </p:cNvPicPr>
          <p:nvPr userDrawn="1"/>
        </p:nvPicPr>
        <p:blipFill>
          <a:blip r:embed="rId3">
            <a:alphaModFix amt="45000"/>
          </a:blip>
          <a:stretch>
            <a:fillRect/>
          </a:stretch>
        </p:blipFill>
        <p:spPr>
          <a:xfrm rot="10800000">
            <a:off x="16376" y="15050"/>
            <a:ext cx="10499631" cy="6842950"/>
          </a:xfrm>
          <a:prstGeom prst="rect">
            <a:avLst/>
          </a:prstGeom>
        </p:spPr>
      </p:pic>
      <p:pic>
        <p:nvPicPr>
          <p:cNvPr id="5" name="Picture 4">
            <a:extLst>
              <a:ext uri="{FF2B5EF4-FFF2-40B4-BE49-F238E27FC236}">
                <a16:creationId xmlns:a16="http://schemas.microsoft.com/office/drawing/2014/main" id="{BC372C90-D76D-5C6B-D575-912D8C6EBC70}"/>
              </a:ext>
            </a:extLst>
          </p:cNvPr>
          <p:cNvPicPr>
            <a:picLocks noChangeAspect="1"/>
          </p:cNvPicPr>
          <p:nvPr userDrawn="1"/>
        </p:nvPicPr>
        <p:blipFill>
          <a:blip r:embed="rId4"/>
          <a:stretch>
            <a:fillRect/>
          </a:stretch>
        </p:blipFill>
        <p:spPr>
          <a:xfrm>
            <a:off x="0" y="-2202"/>
            <a:ext cx="9727514" cy="6862403"/>
          </a:xfrm>
          <a:prstGeom prst="rect">
            <a:avLst/>
          </a:prstGeom>
        </p:spPr>
      </p:pic>
      <p:sp>
        <p:nvSpPr>
          <p:cNvPr id="13" name="Round Diagonal Corner Rectangle 5">
            <a:extLst>
              <a:ext uri="{FF2B5EF4-FFF2-40B4-BE49-F238E27FC236}">
                <a16:creationId xmlns:a16="http://schemas.microsoft.com/office/drawing/2014/main" id="{BED156BC-3560-81E7-A771-774BB6DEFFEE}"/>
              </a:ext>
            </a:extLst>
          </p:cNvPr>
          <p:cNvSpPr/>
          <p:nvPr userDrawn="1"/>
        </p:nvSpPr>
        <p:spPr>
          <a:xfrm>
            <a:off x="479380" y="2710881"/>
            <a:ext cx="6264691" cy="1870247"/>
          </a:xfrm>
          <a:prstGeom prst="round2DiagRect">
            <a:avLst>
              <a:gd name="adj1" fmla="val 0"/>
              <a:gd name="adj2" fmla="val 15173"/>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6">
            <a:extLst>
              <a:ext uri="{FF2B5EF4-FFF2-40B4-BE49-F238E27FC236}">
                <a16:creationId xmlns:a16="http://schemas.microsoft.com/office/drawing/2014/main" id="{73C485C5-9066-6C22-AF9D-484D6B88B536}"/>
              </a:ext>
            </a:extLst>
          </p:cNvPr>
          <p:cNvSpPr/>
          <p:nvPr userDrawn="1"/>
        </p:nvSpPr>
        <p:spPr>
          <a:xfrm>
            <a:off x="0" y="5733256"/>
            <a:ext cx="7896225" cy="1124743"/>
          </a:xfrm>
          <a:prstGeom prst="round1Rect">
            <a:avLst>
              <a:gd name="adj" fmla="val 39056"/>
            </a:avLst>
          </a:prstGeom>
          <a:solidFill>
            <a:srgbClr val="005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ate Placeholder 3"/>
          <p:cNvSpPr>
            <a:spLocks noGrp="1"/>
          </p:cNvSpPr>
          <p:nvPr>
            <p:ph type="dt" sz="half" idx="10"/>
          </p:nvPr>
        </p:nvSpPr>
        <p:spPr>
          <a:xfrm>
            <a:off x="367145" y="6070291"/>
            <a:ext cx="2743200" cy="365125"/>
          </a:xfrm>
          <a:prstGeom prst="rect">
            <a:avLst/>
          </a:prstGeom>
        </p:spPr>
        <p:txBody>
          <a:bodyPr/>
          <a:lstStyle>
            <a:lvl1pPr>
              <a:defRPr sz="1600" b="0" i="0">
                <a:solidFill>
                  <a:schemeClr val="bg1"/>
                </a:solidFill>
                <a:latin typeface="Arial" charset="0"/>
                <a:ea typeface="Arial" charset="0"/>
                <a:cs typeface="Arial" charset="0"/>
              </a:defRPr>
            </a:lvl1pPr>
          </a:lstStyle>
          <a:p>
            <a:endParaRPr lang="en-GB"/>
          </a:p>
        </p:txBody>
      </p:sp>
      <p:sp>
        <p:nvSpPr>
          <p:cNvPr id="14" name="Title 1">
            <a:extLst>
              <a:ext uri="{FF2B5EF4-FFF2-40B4-BE49-F238E27FC236}">
                <a16:creationId xmlns:a16="http://schemas.microsoft.com/office/drawing/2014/main" id="{F3901E41-F1AB-2BC3-B693-25B03952609D}"/>
              </a:ext>
            </a:extLst>
          </p:cNvPr>
          <p:cNvSpPr>
            <a:spLocks noGrp="1"/>
          </p:cNvSpPr>
          <p:nvPr>
            <p:ph type="title"/>
          </p:nvPr>
        </p:nvSpPr>
        <p:spPr>
          <a:xfrm>
            <a:off x="695401" y="2926906"/>
            <a:ext cx="5832648" cy="1870246"/>
          </a:xfrm>
          <a:prstGeom prst="rect">
            <a:avLst/>
          </a:prstGeom>
          <a:ln w="19050">
            <a:noFill/>
          </a:ln>
        </p:spPr>
        <p:txBody>
          <a:bodyPr>
            <a:noAutofit/>
          </a:bodyPr>
          <a:lstStyle>
            <a:lvl1pPr>
              <a:defRPr sz="5000" b="1" i="0" u="none">
                <a:solidFill>
                  <a:srgbClr val="005547"/>
                </a:solidFill>
                <a:latin typeface="Arial" charset="0"/>
                <a:ea typeface="Arial" charset="0"/>
                <a:cs typeface="Arial" charset="0"/>
              </a:defRPr>
            </a:lvl1pPr>
          </a:lstStyle>
          <a:p>
            <a:r>
              <a:rPr lang="en-US"/>
              <a:t>Click to edit Master title style</a:t>
            </a:r>
            <a:endParaRPr lang="en-GB"/>
          </a:p>
        </p:txBody>
      </p:sp>
      <p:pic>
        <p:nvPicPr>
          <p:cNvPr id="19" name="Picture 18">
            <a:extLst>
              <a:ext uri="{FF2B5EF4-FFF2-40B4-BE49-F238E27FC236}">
                <a16:creationId xmlns:a16="http://schemas.microsoft.com/office/drawing/2014/main" id="{625E7B59-1A36-7AE5-440C-94FD256C7ED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1384" y="320675"/>
            <a:ext cx="2138349" cy="981124"/>
          </a:xfrm>
          <a:prstGeom prst="rect">
            <a:avLst/>
          </a:prstGeom>
        </p:spPr>
      </p:pic>
      <p:cxnSp>
        <p:nvCxnSpPr>
          <p:cNvPr id="20" name="Straight Connector 19">
            <a:extLst>
              <a:ext uri="{FF2B5EF4-FFF2-40B4-BE49-F238E27FC236}">
                <a16:creationId xmlns:a16="http://schemas.microsoft.com/office/drawing/2014/main" id="{20395015-7811-443B-3141-3ED7DE1935B9}"/>
              </a:ext>
            </a:extLst>
          </p:cNvPr>
          <p:cNvCxnSpPr>
            <a:cxnSpLocks/>
          </p:cNvCxnSpPr>
          <p:nvPr userDrawn="1"/>
        </p:nvCxnSpPr>
        <p:spPr>
          <a:xfrm>
            <a:off x="555474" y="1340768"/>
            <a:ext cx="1368152"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611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trictive use - 4 columns green table">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4813F0E5-B502-2044-A0C5-C340BBB4FD8F}" type="slidenum">
              <a:rPr lang="en-GB" smtClean="0"/>
              <a:pPr/>
              <a:t>‹#›</a:t>
            </a:fld>
            <a:endParaRPr lang="en-GB"/>
          </a:p>
        </p:txBody>
      </p:sp>
      <p:pic>
        <p:nvPicPr>
          <p:cNvPr id="8" name="Picture 7" descr="A picture containing text&#10;&#10;Description automatically generated">
            <a:extLst>
              <a:ext uri="{FF2B5EF4-FFF2-40B4-BE49-F238E27FC236}">
                <a16:creationId xmlns:a16="http://schemas.microsoft.com/office/drawing/2014/main" id="{DBCDD032-EF64-E75D-B957-A37CA9E28210}"/>
              </a:ext>
            </a:extLst>
          </p:cNvPr>
          <p:cNvPicPr>
            <a:picLocks noChangeAspect="1"/>
          </p:cNvPicPr>
          <p:nvPr userDrawn="1"/>
        </p:nvPicPr>
        <p:blipFill>
          <a:blip r:embed="rId3"/>
          <a:stretch>
            <a:fillRect/>
          </a:stretch>
        </p:blipFill>
        <p:spPr>
          <a:xfrm>
            <a:off x="1055440" y="1412776"/>
            <a:ext cx="11130012" cy="5445224"/>
          </a:xfrm>
          <a:prstGeom prst="rect">
            <a:avLst/>
          </a:prstGeom>
        </p:spPr>
      </p:pic>
      <p:sp>
        <p:nvSpPr>
          <p:cNvPr id="9" name="Text Placeholder 2">
            <a:extLst>
              <a:ext uri="{FF2B5EF4-FFF2-40B4-BE49-F238E27FC236}">
                <a16:creationId xmlns:a16="http://schemas.microsoft.com/office/drawing/2014/main" id="{424C1D91-F2F2-8D2D-44B4-89AF828EFE77}"/>
              </a:ext>
            </a:extLst>
          </p:cNvPr>
          <p:cNvSpPr>
            <a:spLocks noGrp="1"/>
          </p:cNvSpPr>
          <p:nvPr>
            <p:ph idx="1"/>
          </p:nvPr>
        </p:nvSpPr>
        <p:spPr>
          <a:xfrm>
            <a:off x="1487488" y="1984437"/>
            <a:ext cx="10225136" cy="940507"/>
          </a:xfrm>
          <a:prstGeom prst="rect">
            <a:avLst/>
          </a:prstGeom>
        </p:spPr>
        <p:txBody>
          <a:bodyPr vert="horz" lIns="91440" tIns="45720" rIns="91440" bIns="45720" rtlCol="0">
            <a:normAutofit/>
          </a:bodyPr>
          <a:lstStyle/>
          <a:p>
            <a:pPr lvl="0"/>
            <a:r>
              <a:rPr lang="en-US"/>
              <a:t>Click to edit Master text styles</a:t>
            </a:r>
          </a:p>
        </p:txBody>
      </p:sp>
      <p:sp>
        <p:nvSpPr>
          <p:cNvPr id="10" name="Text Placeholder 2">
            <a:extLst>
              <a:ext uri="{FF2B5EF4-FFF2-40B4-BE49-F238E27FC236}">
                <a16:creationId xmlns:a16="http://schemas.microsoft.com/office/drawing/2014/main" id="{978E78D0-2A76-ADF6-9079-CE2BD46F4FB0}"/>
              </a:ext>
            </a:extLst>
          </p:cNvPr>
          <p:cNvSpPr>
            <a:spLocks noGrp="1"/>
          </p:cNvSpPr>
          <p:nvPr>
            <p:ph idx="12"/>
          </p:nvPr>
        </p:nvSpPr>
        <p:spPr>
          <a:xfrm>
            <a:off x="1487488" y="3284984"/>
            <a:ext cx="10225136" cy="866297"/>
          </a:xfrm>
          <a:prstGeom prst="rect">
            <a:avLst/>
          </a:prstGeom>
        </p:spPr>
        <p:txBody>
          <a:bodyPr vert="horz" lIns="91440" tIns="45720" rIns="91440" bIns="45720" rtlCol="0">
            <a:normAutofit/>
          </a:bodyPr>
          <a:lstStyle/>
          <a:p>
            <a:pPr lvl="0"/>
            <a:r>
              <a:rPr lang="en-US"/>
              <a:t>Click to edit Master text styles</a:t>
            </a:r>
          </a:p>
        </p:txBody>
      </p:sp>
      <p:sp>
        <p:nvSpPr>
          <p:cNvPr id="11" name="Text Placeholder 2">
            <a:extLst>
              <a:ext uri="{FF2B5EF4-FFF2-40B4-BE49-F238E27FC236}">
                <a16:creationId xmlns:a16="http://schemas.microsoft.com/office/drawing/2014/main" id="{4D5957A3-CEF6-C999-D36C-F445C33DACF5}"/>
              </a:ext>
            </a:extLst>
          </p:cNvPr>
          <p:cNvSpPr>
            <a:spLocks noGrp="1"/>
          </p:cNvSpPr>
          <p:nvPr>
            <p:ph idx="13"/>
          </p:nvPr>
        </p:nvSpPr>
        <p:spPr>
          <a:xfrm>
            <a:off x="1487488" y="4518167"/>
            <a:ext cx="10225136" cy="940507"/>
          </a:xfrm>
          <a:prstGeom prst="rect">
            <a:avLst/>
          </a:prstGeom>
        </p:spPr>
        <p:txBody>
          <a:bodyPr vert="horz" lIns="91440" tIns="45720" rIns="91440" bIns="45720" rtlCol="0">
            <a:normAutofit/>
          </a:bodyPr>
          <a:lstStyle/>
          <a:p>
            <a:pPr lvl="0"/>
            <a:r>
              <a:rPr lang="en-US"/>
              <a:t>Click to edit Master text styles</a:t>
            </a:r>
          </a:p>
        </p:txBody>
      </p:sp>
      <p:sp>
        <p:nvSpPr>
          <p:cNvPr id="12" name="Text Placeholder 2">
            <a:extLst>
              <a:ext uri="{FF2B5EF4-FFF2-40B4-BE49-F238E27FC236}">
                <a16:creationId xmlns:a16="http://schemas.microsoft.com/office/drawing/2014/main" id="{46C6B9C6-F9F7-BB0F-6C08-97B3EBCC8F5F}"/>
              </a:ext>
            </a:extLst>
          </p:cNvPr>
          <p:cNvSpPr>
            <a:spLocks noGrp="1"/>
          </p:cNvSpPr>
          <p:nvPr>
            <p:ph idx="14"/>
          </p:nvPr>
        </p:nvSpPr>
        <p:spPr>
          <a:xfrm>
            <a:off x="1487488" y="5818714"/>
            <a:ext cx="10225136" cy="866297"/>
          </a:xfrm>
          <a:prstGeom prst="rect">
            <a:avLst/>
          </a:prstGeom>
        </p:spPr>
        <p:txBody>
          <a:bodyPr vert="horz" lIns="91440" tIns="45720" rIns="91440" bIns="45720" rtlCol="0">
            <a:normAutofit/>
          </a:bodyPr>
          <a:lstStyle/>
          <a:p>
            <a:pPr lvl="0"/>
            <a:r>
              <a:rPr lang="en-US"/>
              <a:t>Click to edit Master text styles</a:t>
            </a:r>
          </a:p>
        </p:txBody>
      </p:sp>
      <p:sp>
        <p:nvSpPr>
          <p:cNvPr id="2" name="Title 2">
            <a:extLst>
              <a:ext uri="{FF2B5EF4-FFF2-40B4-BE49-F238E27FC236}">
                <a16:creationId xmlns:a16="http://schemas.microsoft.com/office/drawing/2014/main" id="{8FF79DDF-F37C-749B-4E84-353D3B307D4D}"/>
              </a:ext>
            </a:extLst>
          </p:cNvPr>
          <p:cNvSpPr>
            <a:spLocks noGrp="1"/>
          </p:cNvSpPr>
          <p:nvPr>
            <p:ph type="title" idx="4294967295"/>
          </p:nvPr>
        </p:nvSpPr>
        <p:spPr>
          <a:xfrm>
            <a:off x="429260" y="639017"/>
            <a:ext cx="6654186" cy="557735"/>
          </a:xfrm>
        </p:spPr>
        <p:txBody>
          <a:bodyPr/>
          <a:lstStyle/>
          <a:p>
            <a:endParaRPr lang="en-US"/>
          </a:p>
        </p:txBody>
      </p:sp>
    </p:spTree>
    <p:extLst>
      <p:ext uri="{BB962C8B-B14F-4D97-AF65-F5344CB8AC3E}">
        <p14:creationId xmlns:p14="http://schemas.microsoft.com/office/powerpoint/2010/main" val="2504747026"/>
      </p:ext>
    </p:extLst>
  </p:cSld>
  <p:clrMapOvr>
    <a:masterClrMapping/>
  </p:clrMapOvr>
  <p:extLst>
    <p:ext uri="{DCECCB84-F9BA-43D5-87BE-67443E8EF086}">
      <p15:sldGuideLst xmlns:p15="http://schemas.microsoft.com/office/powerpoint/2012/main">
        <p15:guide id="1" pos="166">
          <p15:clr>
            <a:srgbClr val="FBAE40"/>
          </p15:clr>
        </p15:guide>
        <p15:guide id="3" orient="horz" pos="1117">
          <p15:clr>
            <a:srgbClr val="FBAE40"/>
          </p15:clr>
        </p15:guide>
        <p15:guide id="4" pos="7514">
          <p15:clr>
            <a:srgbClr val="FBAE40"/>
          </p15:clr>
        </p15:guide>
        <p15:guide id="6" orient="horz" pos="37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strictive use - 3 columns green table">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4813F0E5-B502-2044-A0C5-C340BBB4FD8F}" type="slidenum">
              <a:rPr lang="en-GB" smtClean="0"/>
              <a:pPr/>
              <a:t>‹#›</a:t>
            </a:fld>
            <a:endParaRPr lang="en-GB"/>
          </a:p>
        </p:txBody>
      </p:sp>
      <p:pic>
        <p:nvPicPr>
          <p:cNvPr id="8" name="Picture 7" descr="A picture containing text&#10;&#10;Description automatically generated">
            <a:extLst>
              <a:ext uri="{FF2B5EF4-FFF2-40B4-BE49-F238E27FC236}">
                <a16:creationId xmlns:a16="http://schemas.microsoft.com/office/drawing/2014/main" id="{DBCDD032-EF64-E75D-B957-A37CA9E28210}"/>
              </a:ext>
            </a:extLst>
          </p:cNvPr>
          <p:cNvPicPr>
            <a:picLocks noChangeAspect="1"/>
          </p:cNvPicPr>
          <p:nvPr userDrawn="1"/>
        </p:nvPicPr>
        <p:blipFill rotWithShape="1">
          <a:blip r:embed="rId3"/>
          <a:srcRect r="11053" b="23482"/>
          <a:stretch/>
        </p:blipFill>
        <p:spPr>
          <a:xfrm>
            <a:off x="983432" y="1412776"/>
            <a:ext cx="11208568" cy="5445225"/>
          </a:xfrm>
          <a:prstGeom prst="rect">
            <a:avLst/>
          </a:prstGeom>
        </p:spPr>
      </p:pic>
      <p:sp>
        <p:nvSpPr>
          <p:cNvPr id="9" name="Text Placeholder 2">
            <a:extLst>
              <a:ext uri="{FF2B5EF4-FFF2-40B4-BE49-F238E27FC236}">
                <a16:creationId xmlns:a16="http://schemas.microsoft.com/office/drawing/2014/main" id="{424C1D91-F2F2-8D2D-44B4-89AF828EFE77}"/>
              </a:ext>
            </a:extLst>
          </p:cNvPr>
          <p:cNvSpPr>
            <a:spLocks noGrp="1"/>
          </p:cNvSpPr>
          <p:nvPr>
            <p:ph idx="1"/>
          </p:nvPr>
        </p:nvSpPr>
        <p:spPr>
          <a:xfrm>
            <a:off x="1487488" y="2200461"/>
            <a:ext cx="10225136" cy="940507"/>
          </a:xfrm>
          <a:prstGeom prst="rect">
            <a:avLst/>
          </a:prstGeom>
        </p:spPr>
        <p:txBody>
          <a:bodyPr vert="horz" lIns="91440" tIns="45720" rIns="91440" bIns="45720" rtlCol="0">
            <a:normAutofit/>
          </a:bodyPr>
          <a:lstStyle/>
          <a:p>
            <a:pPr lvl="0"/>
            <a:r>
              <a:rPr lang="en-US"/>
              <a:t>Click to edit Master text styles</a:t>
            </a:r>
          </a:p>
        </p:txBody>
      </p:sp>
      <p:sp>
        <p:nvSpPr>
          <p:cNvPr id="10" name="Text Placeholder 2">
            <a:extLst>
              <a:ext uri="{FF2B5EF4-FFF2-40B4-BE49-F238E27FC236}">
                <a16:creationId xmlns:a16="http://schemas.microsoft.com/office/drawing/2014/main" id="{978E78D0-2A76-ADF6-9079-CE2BD46F4FB0}"/>
              </a:ext>
            </a:extLst>
          </p:cNvPr>
          <p:cNvSpPr>
            <a:spLocks noGrp="1"/>
          </p:cNvSpPr>
          <p:nvPr>
            <p:ph idx="12"/>
          </p:nvPr>
        </p:nvSpPr>
        <p:spPr>
          <a:xfrm>
            <a:off x="1487488" y="3858847"/>
            <a:ext cx="10225136" cy="866297"/>
          </a:xfrm>
          <a:prstGeom prst="rect">
            <a:avLst/>
          </a:prstGeom>
        </p:spPr>
        <p:txBody>
          <a:bodyPr vert="horz" lIns="91440" tIns="45720" rIns="91440" bIns="45720" rtlCol="0">
            <a:normAutofit/>
          </a:bodyPr>
          <a:lstStyle/>
          <a:p>
            <a:pPr lvl="0"/>
            <a:r>
              <a:rPr lang="en-US"/>
              <a:t>Click to edit Master text styles</a:t>
            </a:r>
          </a:p>
        </p:txBody>
      </p:sp>
      <p:sp>
        <p:nvSpPr>
          <p:cNvPr id="11" name="Text Placeholder 2">
            <a:extLst>
              <a:ext uri="{FF2B5EF4-FFF2-40B4-BE49-F238E27FC236}">
                <a16:creationId xmlns:a16="http://schemas.microsoft.com/office/drawing/2014/main" id="{4D5957A3-CEF6-C999-D36C-F445C33DACF5}"/>
              </a:ext>
            </a:extLst>
          </p:cNvPr>
          <p:cNvSpPr>
            <a:spLocks noGrp="1"/>
          </p:cNvSpPr>
          <p:nvPr>
            <p:ph idx="13"/>
          </p:nvPr>
        </p:nvSpPr>
        <p:spPr>
          <a:xfrm>
            <a:off x="1487488" y="5589240"/>
            <a:ext cx="10225136" cy="940507"/>
          </a:xfrm>
          <a:prstGeom prst="rect">
            <a:avLst/>
          </a:prstGeom>
        </p:spPr>
        <p:txBody>
          <a:bodyPr vert="horz" lIns="91440" tIns="45720" rIns="91440" bIns="45720" rtlCol="0">
            <a:normAutofit/>
          </a:bodyPr>
          <a:lstStyle/>
          <a:p>
            <a:pPr lvl="0"/>
            <a:r>
              <a:rPr lang="en-US"/>
              <a:t>Click to edit Master text styles</a:t>
            </a:r>
          </a:p>
        </p:txBody>
      </p:sp>
      <p:sp>
        <p:nvSpPr>
          <p:cNvPr id="2" name="Title 2">
            <a:extLst>
              <a:ext uri="{FF2B5EF4-FFF2-40B4-BE49-F238E27FC236}">
                <a16:creationId xmlns:a16="http://schemas.microsoft.com/office/drawing/2014/main" id="{EE1F2E93-F3DA-A57A-A083-156FB7BF9998}"/>
              </a:ext>
            </a:extLst>
          </p:cNvPr>
          <p:cNvSpPr>
            <a:spLocks noGrp="1"/>
          </p:cNvSpPr>
          <p:nvPr>
            <p:ph type="title" idx="4294967295"/>
          </p:nvPr>
        </p:nvSpPr>
        <p:spPr>
          <a:xfrm>
            <a:off x="429260" y="639017"/>
            <a:ext cx="6654186" cy="557735"/>
          </a:xfrm>
        </p:spPr>
        <p:txBody>
          <a:bodyPr/>
          <a:lstStyle/>
          <a:p>
            <a:endParaRPr lang="en-US"/>
          </a:p>
        </p:txBody>
      </p:sp>
    </p:spTree>
    <p:extLst>
      <p:ext uri="{BB962C8B-B14F-4D97-AF65-F5344CB8AC3E}">
        <p14:creationId xmlns:p14="http://schemas.microsoft.com/office/powerpoint/2010/main" val="3164573634"/>
      </p:ext>
    </p:extLst>
  </p:cSld>
  <p:clrMapOvr>
    <a:masterClrMapping/>
  </p:clrMapOvr>
  <p:extLst>
    <p:ext uri="{DCECCB84-F9BA-43D5-87BE-67443E8EF086}">
      <p15:sldGuideLst xmlns:p15="http://schemas.microsoft.com/office/powerpoint/2012/main">
        <p15:guide id="1" pos="166">
          <p15:clr>
            <a:srgbClr val="FBAE40"/>
          </p15:clr>
        </p15:guide>
        <p15:guide id="3" orient="horz" pos="1117">
          <p15:clr>
            <a:srgbClr val="FBAE40"/>
          </p15:clr>
        </p15:guide>
        <p15:guide id="4" pos="7514">
          <p15:clr>
            <a:srgbClr val="FBAE40"/>
          </p15:clr>
        </p15:guide>
        <p15:guide id="6" orient="horz" pos="3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Exec summary slide">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25A3-09D2-9235-9D8B-7675FD8A02FC}"/>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032444EB-7EE4-077A-4BB3-AC206A931674}"/>
              </a:ext>
            </a:extLst>
          </p:cNvPr>
          <p:cNvSpPr>
            <a:spLocks noGrp="1"/>
          </p:cNvSpPr>
          <p:nvPr>
            <p:ph type="sldNum" sz="quarter" idx="10"/>
          </p:nvPr>
        </p:nvSpPr>
        <p:spPr/>
        <p:txBody>
          <a:bodyPr/>
          <a:lstStyle>
            <a:lvl1pPr>
              <a:defRPr sz="900"/>
            </a:lvl1pPr>
          </a:lstStyle>
          <a:p>
            <a:r>
              <a:rPr lang="en-US"/>
              <a:t>Question/base size text </a:t>
            </a:r>
            <a:endParaRPr lang="en-GB"/>
          </a:p>
          <a:p>
            <a:endParaRPr lang="en-GB" sz="800"/>
          </a:p>
        </p:txBody>
      </p:sp>
    </p:spTree>
    <p:extLst>
      <p:ext uri="{BB962C8B-B14F-4D97-AF65-F5344CB8AC3E}">
        <p14:creationId xmlns:p14="http://schemas.microsoft.com/office/powerpoint/2010/main" val="152400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slide ">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B748FD-E915-4DAA-A571-6A8FCDF8A6ED}"/>
              </a:ext>
            </a:extLst>
          </p:cNvPr>
          <p:cNvSpPr>
            <a:spLocks noGrp="1"/>
          </p:cNvSpPr>
          <p:nvPr>
            <p:ph type="sldNum" sz="quarter" idx="10"/>
          </p:nvPr>
        </p:nvSpPr>
        <p:spPr/>
        <p:txBody>
          <a:bodyPr/>
          <a:lstStyle>
            <a:lvl1pPr>
              <a:defRPr/>
            </a:lvl1pPr>
          </a:lstStyle>
          <a:p>
            <a:r>
              <a:rPr lang="en-US"/>
              <a:t>Question/base size text</a:t>
            </a:r>
            <a:endParaRPr lang="en-GB"/>
          </a:p>
        </p:txBody>
      </p:sp>
      <p:sp>
        <p:nvSpPr>
          <p:cNvPr id="4" name="Round Diagonal Corner Rectangle 5">
            <a:extLst>
              <a:ext uri="{FF2B5EF4-FFF2-40B4-BE49-F238E27FC236}">
                <a16:creationId xmlns:a16="http://schemas.microsoft.com/office/drawing/2014/main" id="{7AB306F5-590A-B394-48D9-7BE16B999EA3}"/>
              </a:ext>
            </a:extLst>
          </p:cNvPr>
          <p:cNvSpPr/>
          <p:nvPr userDrawn="1"/>
        </p:nvSpPr>
        <p:spPr>
          <a:xfrm flipH="1">
            <a:off x="2999656" y="1844824"/>
            <a:ext cx="5923884" cy="3600400"/>
          </a:xfrm>
          <a:prstGeom prst="round2DiagRect">
            <a:avLst>
              <a:gd name="adj1" fmla="val 0"/>
              <a:gd name="adj2" fmla="val 151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clipart&#10;&#10;Description automatically generated">
            <a:extLst>
              <a:ext uri="{FF2B5EF4-FFF2-40B4-BE49-F238E27FC236}">
                <a16:creationId xmlns:a16="http://schemas.microsoft.com/office/drawing/2014/main" id="{B3FC6B02-BF3A-CB51-ECB1-3CE2585A2B1F}"/>
              </a:ext>
            </a:extLst>
          </p:cNvPr>
          <p:cNvPicPr>
            <a:picLocks noChangeAspect="1"/>
          </p:cNvPicPr>
          <p:nvPr userDrawn="1"/>
        </p:nvPicPr>
        <p:blipFill>
          <a:blip r:embed="rId3"/>
          <a:stretch>
            <a:fillRect/>
          </a:stretch>
        </p:blipFill>
        <p:spPr>
          <a:xfrm>
            <a:off x="5591944" y="2132856"/>
            <a:ext cx="635000" cy="393700"/>
          </a:xfrm>
          <a:prstGeom prst="rect">
            <a:avLst/>
          </a:prstGeom>
        </p:spPr>
      </p:pic>
      <p:cxnSp>
        <p:nvCxnSpPr>
          <p:cNvPr id="6" name="Straight Connector 5">
            <a:extLst>
              <a:ext uri="{FF2B5EF4-FFF2-40B4-BE49-F238E27FC236}">
                <a16:creationId xmlns:a16="http://schemas.microsoft.com/office/drawing/2014/main" id="{E8449F85-15E7-0095-5E39-03135656F1E3}"/>
              </a:ext>
            </a:extLst>
          </p:cNvPr>
          <p:cNvCxnSpPr>
            <a:cxnSpLocks/>
          </p:cNvCxnSpPr>
          <p:nvPr userDrawn="1"/>
        </p:nvCxnSpPr>
        <p:spPr>
          <a:xfrm>
            <a:off x="4353871" y="4581128"/>
            <a:ext cx="3484259"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365B0AB-E643-926E-3E89-7984CB041E98}"/>
              </a:ext>
            </a:extLst>
          </p:cNvPr>
          <p:cNvSpPr>
            <a:spLocks noGrp="1"/>
          </p:cNvSpPr>
          <p:nvPr>
            <p:ph type="title" hasCustomPrompt="1"/>
          </p:nvPr>
        </p:nvSpPr>
        <p:spPr>
          <a:xfrm>
            <a:off x="3575720" y="2708920"/>
            <a:ext cx="4824536" cy="1592841"/>
          </a:xfrm>
        </p:spPr>
        <p:txBody>
          <a:bodyPr/>
          <a:lstStyle>
            <a:lvl1pPr algn="ctr">
              <a:defRPr>
                <a:solidFill>
                  <a:schemeClr val="bg1"/>
                </a:solidFill>
              </a:defRPr>
            </a:lvl1pPr>
          </a:lstStyle>
          <a:p>
            <a:r>
              <a:rPr lang="en-GB"/>
              <a:t>Quote slide</a:t>
            </a:r>
            <a:br>
              <a:rPr lang="en-GB"/>
            </a:br>
            <a:r>
              <a:rPr lang="en-GB"/>
              <a:t>Click to edit Master title style</a:t>
            </a:r>
            <a:endParaRPr lang="en-US"/>
          </a:p>
        </p:txBody>
      </p:sp>
      <p:sp>
        <p:nvSpPr>
          <p:cNvPr id="8" name="Title 1">
            <a:extLst>
              <a:ext uri="{FF2B5EF4-FFF2-40B4-BE49-F238E27FC236}">
                <a16:creationId xmlns:a16="http://schemas.microsoft.com/office/drawing/2014/main" id="{844555B0-48BF-E4D7-1E7B-719667EFEB63}"/>
              </a:ext>
            </a:extLst>
          </p:cNvPr>
          <p:cNvSpPr txBox="1">
            <a:spLocks/>
          </p:cNvSpPr>
          <p:nvPr userDrawn="1"/>
        </p:nvSpPr>
        <p:spPr>
          <a:xfrm>
            <a:off x="3575720" y="4725144"/>
            <a:ext cx="4824536" cy="576064"/>
          </a:xfrm>
          <a:prstGeom prst="rect">
            <a:avLst/>
          </a:prstGeom>
        </p:spPr>
        <p:txBody>
          <a:bodyPr/>
          <a:lstStyle>
            <a:lvl1pPr algn="ctr" defTabSz="914400" rtl="0" eaLnBrk="1" latinLnBrk="0" hangingPunct="1">
              <a:lnSpc>
                <a:spcPct val="90000"/>
              </a:lnSpc>
              <a:spcBef>
                <a:spcPct val="0"/>
              </a:spcBef>
              <a:buNone/>
              <a:defRPr sz="3600" b="1" i="0" u="none" kern="1200">
                <a:solidFill>
                  <a:schemeClr val="bg1"/>
                </a:solidFill>
                <a:latin typeface="+mj-lt"/>
                <a:ea typeface="Arial" charset="0"/>
                <a:cs typeface="Arial" charset="0"/>
              </a:defRPr>
            </a:lvl1pPr>
          </a:lstStyle>
          <a:p>
            <a:r>
              <a:rPr lang="en-GB" sz="2500"/>
              <a:t>Click to edit Master title style</a:t>
            </a:r>
            <a:endParaRPr lang="en-US" sz="2500"/>
          </a:p>
        </p:txBody>
      </p:sp>
    </p:spTree>
    <p:extLst>
      <p:ext uri="{BB962C8B-B14F-4D97-AF65-F5344CB8AC3E}">
        <p14:creationId xmlns:p14="http://schemas.microsoft.com/office/powerpoint/2010/main" val="3076006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lide with 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B748FD-E915-4DAA-A571-6A8FCDF8A6ED}"/>
              </a:ext>
            </a:extLst>
          </p:cNvPr>
          <p:cNvSpPr>
            <a:spLocks noGrp="1"/>
          </p:cNvSpPr>
          <p:nvPr>
            <p:ph type="sldNum" sz="quarter" idx="10"/>
          </p:nvPr>
        </p:nvSpPr>
        <p:spPr/>
        <p:txBody>
          <a:bodyPr/>
          <a:lstStyle>
            <a:lvl1pPr>
              <a:defRPr>
                <a:solidFill>
                  <a:schemeClr val="bg1"/>
                </a:solidFill>
              </a:defRPr>
            </a:lvl1pPr>
          </a:lstStyle>
          <a:p>
            <a:fld id="{4813F0E5-B502-2044-A0C5-C340BBB4FD8F}" type="slidenum">
              <a:rPr lang="en-GB" smtClean="0"/>
              <a:pPr/>
              <a:t>‹#›</a:t>
            </a:fld>
            <a:endParaRPr lang="en-GB"/>
          </a:p>
        </p:txBody>
      </p:sp>
      <p:sp>
        <p:nvSpPr>
          <p:cNvPr id="4" name="Round Diagonal Corner Rectangle 5">
            <a:extLst>
              <a:ext uri="{FF2B5EF4-FFF2-40B4-BE49-F238E27FC236}">
                <a16:creationId xmlns:a16="http://schemas.microsoft.com/office/drawing/2014/main" id="{7AB306F5-590A-B394-48D9-7BE16B999EA3}"/>
              </a:ext>
            </a:extLst>
          </p:cNvPr>
          <p:cNvSpPr/>
          <p:nvPr userDrawn="1"/>
        </p:nvSpPr>
        <p:spPr>
          <a:xfrm flipH="1">
            <a:off x="2999656" y="2564904"/>
            <a:ext cx="5923884" cy="3600400"/>
          </a:xfrm>
          <a:prstGeom prst="round2DiagRect">
            <a:avLst>
              <a:gd name="adj1" fmla="val 0"/>
              <a:gd name="adj2" fmla="val 15173"/>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E8449F85-15E7-0095-5E39-03135656F1E3}"/>
              </a:ext>
            </a:extLst>
          </p:cNvPr>
          <p:cNvCxnSpPr>
            <a:cxnSpLocks/>
          </p:cNvCxnSpPr>
          <p:nvPr userDrawn="1"/>
        </p:nvCxnSpPr>
        <p:spPr>
          <a:xfrm>
            <a:off x="4353871" y="5013176"/>
            <a:ext cx="3484259"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365B0AB-E643-926E-3E89-7984CB041E98}"/>
              </a:ext>
            </a:extLst>
          </p:cNvPr>
          <p:cNvSpPr>
            <a:spLocks noGrp="1"/>
          </p:cNvSpPr>
          <p:nvPr>
            <p:ph type="title" hasCustomPrompt="1"/>
          </p:nvPr>
        </p:nvSpPr>
        <p:spPr>
          <a:xfrm>
            <a:off x="3575720" y="3429000"/>
            <a:ext cx="4824536" cy="1592841"/>
          </a:xfrm>
        </p:spPr>
        <p:txBody>
          <a:bodyPr/>
          <a:lstStyle>
            <a:lvl1pPr algn="ctr">
              <a:defRPr>
                <a:solidFill>
                  <a:schemeClr val="accent1"/>
                </a:solidFill>
              </a:defRPr>
            </a:lvl1pPr>
          </a:lstStyle>
          <a:p>
            <a:r>
              <a:rPr lang="en-GB"/>
              <a:t>Quote Slide:</a:t>
            </a:r>
            <a:br>
              <a:rPr lang="en-GB"/>
            </a:br>
            <a:r>
              <a:rPr lang="en-GB"/>
              <a:t>Click to edit Master title style</a:t>
            </a:r>
            <a:endParaRPr lang="en-US"/>
          </a:p>
        </p:txBody>
      </p:sp>
      <p:pic>
        <p:nvPicPr>
          <p:cNvPr id="8" name="Picture 7" descr="Logo&#10;&#10;Description automatically generated">
            <a:extLst>
              <a:ext uri="{FF2B5EF4-FFF2-40B4-BE49-F238E27FC236}">
                <a16:creationId xmlns:a16="http://schemas.microsoft.com/office/drawing/2014/main" id="{D204BA65-5E8A-92BB-6EAB-258040BE6DA8}"/>
              </a:ext>
            </a:extLst>
          </p:cNvPr>
          <p:cNvPicPr>
            <a:picLocks noChangeAspect="1"/>
          </p:cNvPicPr>
          <p:nvPr userDrawn="1"/>
        </p:nvPicPr>
        <p:blipFill>
          <a:blip r:embed="rId3"/>
          <a:stretch>
            <a:fillRect/>
          </a:stretch>
        </p:blipFill>
        <p:spPr>
          <a:xfrm>
            <a:off x="5533008" y="2852936"/>
            <a:ext cx="635000" cy="393700"/>
          </a:xfrm>
          <a:prstGeom prst="rect">
            <a:avLst/>
          </a:prstGeom>
        </p:spPr>
      </p:pic>
      <p:sp>
        <p:nvSpPr>
          <p:cNvPr id="9" name="Title 1">
            <a:extLst>
              <a:ext uri="{FF2B5EF4-FFF2-40B4-BE49-F238E27FC236}">
                <a16:creationId xmlns:a16="http://schemas.microsoft.com/office/drawing/2014/main" id="{7A588C3B-6EFD-473C-3069-2CE313C4D855}"/>
              </a:ext>
            </a:extLst>
          </p:cNvPr>
          <p:cNvSpPr txBox="1">
            <a:spLocks/>
          </p:cNvSpPr>
          <p:nvPr userDrawn="1"/>
        </p:nvSpPr>
        <p:spPr>
          <a:xfrm>
            <a:off x="3575720" y="5373216"/>
            <a:ext cx="4824536" cy="576064"/>
          </a:xfrm>
          <a:prstGeom prst="rect">
            <a:avLst/>
          </a:prstGeom>
        </p:spPr>
        <p:txBody>
          <a:bodyPr/>
          <a:lstStyle>
            <a:lvl1pPr algn="ctr" defTabSz="914400" rtl="0" eaLnBrk="1" latinLnBrk="0" hangingPunct="1">
              <a:lnSpc>
                <a:spcPct val="90000"/>
              </a:lnSpc>
              <a:spcBef>
                <a:spcPct val="0"/>
              </a:spcBef>
              <a:buNone/>
              <a:defRPr sz="3600" b="1" i="0" u="none" kern="1200">
                <a:solidFill>
                  <a:schemeClr val="bg1"/>
                </a:solidFill>
                <a:latin typeface="+mj-lt"/>
                <a:ea typeface="Arial" charset="0"/>
                <a:cs typeface="Arial" charset="0"/>
              </a:defRPr>
            </a:lvl1pPr>
          </a:lstStyle>
          <a:p>
            <a:r>
              <a:rPr lang="en-GB" sz="2500">
                <a:solidFill>
                  <a:schemeClr val="accent1"/>
                </a:solidFill>
              </a:rPr>
              <a:t>Click to edit Master title style</a:t>
            </a:r>
            <a:endParaRPr lang="en-US" sz="2500">
              <a:solidFill>
                <a:schemeClr val="accent1"/>
              </a:solidFill>
            </a:endParaRPr>
          </a:p>
        </p:txBody>
      </p:sp>
    </p:spTree>
    <p:extLst>
      <p:ext uri="{BB962C8B-B14F-4D97-AF65-F5344CB8AC3E}">
        <p14:creationId xmlns:p14="http://schemas.microsoft.com/office/powerpoint/2010/main" val="2753469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th image backgroun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Picture 12" descr="Background pattern, circle&#10;&#10;Description automatically generated">
            <a:extLst>
              <a:ext uri="{FF2B5EF4-FFF2-40B4-BE49-F238E27FC236}">
                <a16:creationId xmlns:a16="http://schemas.microsoft.com/office/drawing/2014/main" id="{897CC09C-7420-62C9-4832-5DD0DDC5C734}"/>
              </a:ext>
            </a:extLst>
          </p:cNvPr>
          <p:cNvPicPr>
            <a:picLocks noChangeAspect="1"/>
          </p:cNvPicPr>
          <p:nvPr userDrawn="1"/>
        </p:nvPicPr>
        <p:blipFill>
          <a:blip r:embed="rId3">
            <a:alphaModFix amt="45000"/>
          </a:blip>
          <a:stretch>
            <a:fillRect/>
          </a:stretch>
        </p:blipFill>
        <p:spPr>
          <a:xfrm rot="10800000">
            <a:off x="16376" y="15050"/>
            <a:ext cx="10499631" cy="6842950"/>
          </a:xfrm>
          <a:prstGeom prst="rect">
            <a:avLst/>
          </a:prstGeom>
        </p:spPr>
      </p:pic>
      <p:sp>
        <p:nvSpPr>
          <p:cNvPr id="10" name="Round Diagonal Corner Rectangle 5">
            <a:extLst>
              <a:ext uri="{FF2B5EF4-FFF2-40B4-BE49-F238E27FC236}">
                <a16:creationId xmlns:a16="http://schemas.microsoft.com/office/drawing/2014/main" id="{1C7CFB05-ED00-7BF0-96EE-DC98D63A694B}"/>
              </a:ext>
            </a:extLst>
          </p:cNvPr>
          <p:cNvSpPr/>
          <p:nvPr userDrawn="1"/>
        </p:nvSpPr>
        <p:spPr>
          <a:xfrm flipH="1">
            <a:off x="551384" y="2852936"/>
            <a:ext cx="11161240" cy="3168353"/>
          </a:xfrm>
          <a:prstGeom prst="round2DiagRect">
            <a:avLst>
              <a:gd name="adj1" fmla="val 0"/>
              <a:gd name="adj2" fmla="val 11183"/>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8D8B7046-02A7-706E-F303-C2F9068BEEB1}"/>
              </a:ext>
            </a:extLst>
          </p:cNvPr>
          <p:cNvSpPr>
            <a:spLocks noGrp="1"/>
          </p:cNvSpPr>
          <p:nvPr>
            <p:ph type="title" hasCustomPrompt="1"/>
          </p:nvPr>
        </p:nvSpPr>
        <p:spPr>
          <a:xfrm>
            <a:off x="2110502" y="4077072"/>
            <a:ext cx="7970996" cy="633397"/>
          </a:xfrm>
          <a:prstGeom prst="rect">
            <a:avLst/>
          </a:prstGeom>
        </p:spPr>
        <p:txBody>
          <a:bodyPr/>
          <a:lstStyle>
            <a:lvl1pPr>
              <a:defRPr/>
            </a:lvl1pPr>
          </a:lstStyle>
          <a:p>
            <a:r>
              <a:rPr lang="en-GB"/>
              <a:t>Title Slide: Click to edit Master title style</a:t>
            </a:r>
            <a:endParaRPr lang="en-US"/>
          </a:p>
        </p:txBody>
      </p:sp>
      <p:sp>
        <p:nvSpPr>
          <p:cNvPr id="12" name="Slide Number Placeholder 2">
            <a:extLst>
              <a:ext uri="{FF2B5EF4-FFF2-40B4-BE49-F238E27FC236}">
                <a16:creationId xmlns:a16="http://schemas.microsoft.com/office/drawing/2014/main" id="{253D8399-645D-80B0-5AD5-F554A56891FF}"/>
              </a:ext>
            </a:extLst>
          </p:cNvPr>
          <p:cNvSpPr>
            <a:spLocks noGrp="1"/>
          </p:cNvSpPr>
          <p:nvPr>
            <p:ph type="sldNum" sz="quarter" idx="10"/>
          </p:nvPr>
        </p:nvSpPr>
        <p:spPr>
          <a:xfrm>
            <a:off x="284018" y="6353659"/>
            <a:ext cx="2743200" cy="365125"/>
          </a:xfrm>
        </p:spPr>
        <p:txBody>
          <a:bodyPr/>
          <a:lstStyle>
            <a:lvl1pPr>
              <a:defRPr>
                <a:solidFill>
                  <a:schemeClr val="bg1"/>
                </a:solidFill>
              </a:defRPr>
            </a:lvl1pPr>
          </a:lstStyle>
          <a:p>
            <a:fld id="{4813F0E5-B502-2044-A0C5-C340BBB4FD8F}" type="slidenum">
              <a:rPr lang="en-GB" smtClean="0"/>
              <a:pPr/>
              <a:t>‹#›</a:t>
            </a:fld>
            <a:endParaRPr lang="en-GB"/>
          </a:p>
        </p:txBody>
      </p:sp>
    </p:spTree>
    <p:extLst>
      <p:ext uri="{BB962C8B-B14F-4D97-AF65-F5344CB8AC3E}">
        <p14:creationId xmlns:p14="http://schemas.microsoft.com/office/powerpoint/2010/main" val="3344831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2 with image backgroun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Picture 5" descr="Background pattern, circle&#10;&#10;Description automatically generated">
            <a:extLst>
              <a:ext uri="{FF2B5EF4-FFF2-40B4-BE49-F238E27FC236}">
                <a16:creationId xmlns:a16="http://schemas.microsoft.com/office/drawing/2014/main" id="{3C887857-D77D-60B1-31CE-20D48B688C45}"/>
              </a:ext>
            </a:extLst>
          </p:cNvPr>
          <p:cNvPicPr>
            <a:picLocks noChangeAspect="1"/>
          </p:cNvPicPr>
          <p:nvPr userDrawn="1"/>
        </p:nvPicPr>
        <p:blipFill>
          <a:blip r:embed="rId3">
            <a:alphaModFix amt="45000"/>
          </a:blip>
          <a:stretch>
            <a:fillRect/>
          </a:stretch>
        </p:blipFill>
        <p:spPr>
          <a:xfrm rot="10800000">
            <a:off x="16376" y="15050"/>
            <a:ext cx="10499631" cy="6842950"/>
          </a:xfrm>
          <a:prstGeom prst="rect">
            <a:avLst/>
          </a:prstGeom>
        </p:spPr>
      </p:pic>
      <p:sp>
        <p:nvSpPr>
          <p:cNvPr id="10" name="Round Diagonal Corner Rectangle 5">
            <a:extLst>
              <a:ext uri="{FF2B5EF4-FFF2-40B4-BE49-F238E27FC236}">
                <a16:creationId xmlns:a16="http://schemas.microsoft.com/office/drawing/2014/main" id="{1C7CFB05-ED00-7BF0-96EE-DC98D63A694B}"/>
              </a:ext>
            </a:extLst>
          </p:cNvPr>
          <p:cNvSpPr/>
          <p:nvPr userDrawn="1"/>
        </p:nvSpPr>
        <p:spPr>
          <a:xfrm flipH="1">
            <a:off x="551384" y="2852936"/>
            <a:ext cx="11161240" cy="3168353"/>
          </a:xfrm>
          <a:prstGeom prst="round2DiagRect">
            <a:avLst>
              <a:gd name="adj1" fmla="val 0"/>
              <a:gd name="adj2" fmla="val 11183"/>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8D8B7046-02A7-706E-F303-C2F9068BEEB1}"/>
              </a:ext>
            </a:extLst>
          </p:cNvPr>
          <p:cNvSpPr>
            <a:spLocks noGrp="1"/>
          </p:cNvSpPr>
          <p:nvPr>
            <p:ph type="title"/>
          </p:nvPr>
        </p:nvSpPr>
        <p:spPr>
          <a:xfrm>
            <a:off x="2110502" y="4077072"/>
            <a:ext cx="7970996" cy="633397"/>
          </a:xfrm>
          <a:prstGeom prst="rect">
            <a:avLst/>
          </a:prstGeom>
        </p:spPr>
        <p:txBody>
          <a:bodyPr/>
          <a:lstStyle/>
          <a:p>
            <a:r>
              <a:rPr lang="en-GB"/>
              <a:t>Click to edit Master title style</a:t>
            </a:r>
            <a:endParaRPr lang="en-US"/>
          </a:p>
        </p:txBody>
      </p:sp>
      <p:sp>
        <p:nvSpPr>
          <p:cNvPr id="12" name="Slide Number Placeholder 2">
            <a:extLst>
              <a:ext uri="{FF2B5EF4-FFF2-40B4-BE49-F238E27FC236}">
                <a16:creationId xmlns:a16="http://schemas.microsoft.com/office/drawing/2014/main" id="{253D8399-645D-80B0-5AD5-F554A56891FF}"/>
              </a:ext>
            </a:extLst>
          </p:cNvPr>
          <p:cNvSpPr>
            <a:spLocks noGrp="1"/>
          </p:cNvSpPr>
          <p:nvPr>
            <p:ph type="sldNum" sz="quarter" idx="10"/>
          </p:nvPr>
        </p:nvSpPr>
        <p:spPr>
          <a:xfrm>
            <a:off x="284018" y="6353659"/>
            <a:ext cx="2743200" cy="365125"/>
          </a:xfrm>
        </p:spPr>
        <p:txBody>
          <a:bodyPr/>
          <a:lstStyle>
            <a:lvl1pPr>
              <a:defRPr>
                <a:solidFill>
                  <a:schemeClr val="bg1"/>
                </a:solidFill>
              </a:defRPr>
            </a:lvl1pPr>
          </a:lstStyle>
          <a:p>
            <a:fld id="{4813F0E5-B502-2044-A0C5-C340BBB4FD8F}" type="slidenum">
              <a:rPr lang="en-GB" smtClean="0"/>
              <a:pPr/>
              <a:t>‹#›</a:t>
            </a:fld>
            <a:endParaRPr lang="en-GB"/>
          </a:p>
        </p:txBody>
      </p:sp>
    </p:spTree>
    <p:extLst>
      <p:ext uri="{BB962C8B-B14F-4D97-AF65-F5344CB8AC3E}">
        <p14:creationId xmlns:p14="http://schemas.microsoft.com/office/powerpoint/2010/main" val="3033427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alf image right">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7381285-45D9-434E-8E44-18A1A17B8BD2}"/>
              </a:ext>
            </a:extLst>
          </p:cNvPr>
          <p:cNvSpPr>
            <a:spLocks noGrp="1"/>
          </p:cNvSpPr>
          <p:nvPr>
            <p:ph type="pic" sz="quarter" idx="16" hasCustomPrompt="1"/>
          </p:nvPr>
        </p:nvSpPr>
        <p:spPr>
          <a:xfrm>
            <a:off x="5207000" y="0"/>
            <a:ext cx="6984000" cy="6876000"/>
          </a:xfrm>
          <a:prstGeom prst="rect">
            <a:avLst/>
          </a:prstGeom>
          <a:blipFill dpi="0" rotWithShape="1">
            <a:blip r:embed="rId3"/>
            <a:srcRect/>
            <a:stretch>
              <a:fillRect l="-32042" t="131" r="-32042" b="131"/>
            </a:stretch>
          </a:blipFill>
        </p:spPr>
        <p:txBody>
          <a:bodyPr/>
          <a:lstStyle>
            <a:lvl1pPr>
              <a:defRPr/>
            </a:lvl1pPr>
          </a:lstStyle>
          <a:p>
            <a:r>
              <a:rPr lang="en-GB"/>
              <a:t>Click to change picture</a:t>
            </a:r>
          </a:p>
        </p:txBody>
      </p:sp>
      <p:sp>
        <p:nvSpPr>
          <p:cNvPr id="4" name="Slide Number Placeholder 3"/>
          <p:cNvSpPr>
            <a:spLocks noGrp="1"/>
          </p:cNvSpPr>
          <p:nvPr>
            <p:ph type="sldNum" sz="quarter" idx="11"/>
          </p:nvPr>
        </p:nvSpPr>
        <p:spPr/>
        <p:txBody>
          <a:bodyPr/>
          <a:lstStyle>
            <a:lvl1pPr>
              <a:defRPr>
                <a:solidFill>
                  <a:schemeClr val="tx1">
                    <a:lumMod val="50000"/>
                    <a:lumOff val="50000"/>
                  </a:schemeClr>
                </a:solidFill>
              </a:defRPr>
            </a:lvl1pPr>
          </a:lstStyle>
          <a:p>
            <a:r>
              <a:rPr lang="en-US"/>
              <a:t>Question/base size text</a:t>
            </a:r>
            <a:endParaRPr lang="en-GB"/>
          </a:p>
        </p:txBody>
      </p:sp>
      <p:pic>
        <p:nvPicPr>
          <p:cNvPr id="12" name="Picture 11">
            <a:extLst>
              <a:ext uri="{FF2B5EF4-FFF2-40B4-BE49-F238E27FC236}">
                <a16:creationId xmlns:a16="http://schemas.microsoft.com/office/drawing/2014/main" id="{480CFB11-E93D-F4F0-AA1B-34F822B9FF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52383" y="432000"/>
            <a:ext cx="2282353" cy="742209"/>
          </a:xfrm>
          <a:prstGeom prst="rect">
            <a:avLst/>
          </a:prstGeom>
        </p:spPr>
      </p:pic>
      <p:cxnSp>
        <p:nvCxnSpPr>
          <p:cNvPr id="7" name="Straight Connector 6">
            <a:extLst>
              <a:ext uri="{FF2B5EF4-FFF2-40B4-BE49-F238E27FC236}">
                <a16:creationId xmlns:a16="http://schemas.microsoft.com/office/drawing/2014/main" id="{FB233451-8C2E-85D0-B4B8-B5EA9A8BF35A}"/>
              </a:ext>
            </a:extLst>
          </p:cNvPr>
          <p:cNvCxnSpPr>
            <a:cxnSpLocks/>
          </p:cNvCxnSpPr>
          <p:nvPr userDrawn="1"/>
        </p:nvCxnSpPr>
        <p:spPr>
          <a:xfrm>
            <a:off x="9624392" y="1340768"/>
            <a:ext cx="1368152"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A72AF009-DD6C-D24B-3F41-762620B65303}"/>
              </a:ext>
            </a:extLst>
          </p:cNvPr>
          <p:cNvSpPr>
            <a:spLocks noGrp="1"/>
          </p:cNvSpPr>
          <p:nvPr>
            <p:ph type="title"/>
          </p:nvPr>
        </p:nvSpPr>
        <p:spPr>
          <a:xfrm>
            <a:off x="429260" y="320675"/>
            <a:ext cx="4154572" cy="1020093"/>
          </a:xfrm>
          <a:prstGeom prst="rect">
            <a:avLst/>
          </a:prstGeom>
        </p:spPr>
        <p:txBody>
          <a:bodyPr vert="horz" lIns="91440" tIns="45720" rIns="91440" bIns="45720" rtlCol="0" anchor="t">
            <a:normAutofit/>
          </a:bodyPr>
          <a:lstStyle>
            <a:lvl1pPr>
              <a:defRPr>
                <a:solidFill>
                  <a:schemeClr val="accent1"/>
                </a:solidFill>
              </a:defRPr>
            </a:lvl1pPr>
          </a:lstStyle>
          <a:p>
            <a:r>
              <a:rPr lang="en-US"/>
              <a:t>Click to edit Master title style</a:t>
            </a:r>
            <a:endParaRPr lang="en-GB"/>
          </a:p>
        </p:txBody>
      </p:sp>
      <p:sp>
        <p:nvSpPr>
          <p:cNvPr id="11" name="Text Placeholder 2">
            <a:extLst>
              <a:ext uri="{FF2B5EF4-FFF2-40B4-BE49-F238E27FC236}">
                <a16:creationId xmlns:a16="http://schemas.microsoft.com/office/drawing/2014/main" id="{0DDCFC79-6689-8827-513B-887ED0F2FECA}"/>
              </a:ext>
            </a:extLst>
          </p:cNvPr>
          <p:cNvSpPr>
            <a:spLocks noGrp="1"/>
          </p:cNvSpPr>
          <p:nvPr>
            <p:ph idx="1"/>
          </p:nvPr>
        </p:nvSpPr>
        <p:spPr>
          <a:xfrm>
            <a:off x="356026" y="1825625"/>
            <a:ext cx="458784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GB"/>
              <a:t>Bullet</a:t>
            </a:r>
          </a:p>
        </p:txBody>
      </p:sp>
    </p:spTree>
    <p:extLst>
      <p:ext uri="{BB962C8B-B14F-4D97-AF65-F5344CB8AC3E}">
        <p14:creationId xmlns:p14="http://schemas.microsoft.com/office/powerpoint/2010/main" val="2649160344"/>
      </p:ext>
    </p:extLst>
  </p:cSld>
  <p:clrMapOvr>
    <a:masterClrMapping/>
  </p:clrMapOvr>
  <p:extLst>
    <p:ext uri="{DCECCB84-F9BA-43D5-87BE-67443E8EF086}">
      <p15:sldGuideLst xmlns:p15="http://schemas.microsoft.com/office/powerpoint/2012/main">
        <p15:guide id="1" pos="7514">
          <p15:clr>
            <a:srgbClr val="FBAE40"/>
          </p15:clr>
        </p15:guide>
        <p15:guide id="2" orient="horz" pos="1117">
          <p15:clr>
            <a:srgbClr val="FBAE40"/>
          </p15:clr>
        </p15:guide>
        <p15:guide id="3" orient="horz" pos="3748">
          <p15:clr>
            <a:srgbClr val="FBAE40"/>
          </p15:clr>
        </p15:guide>
        <p15:guide id="4" pos="16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dings/ Exec summary slide green">
    <p:bg>
      <p:bgPr>
        <a:solidFill>
          <a:schemeClr val="accent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93D7F42-108A-DF46-DCF7-9F9D778270E8}"/>
              </a:ext>
            </a:extLst>
          </p:cNvPr>
          <p:cNvPicPr>
            <a:picLocks noChangeAspect="1"/>
          </p:cNvPicPr>
          <p:nvPr userDrawn="1"/>
        </p:nvPicPr>
        <p:blipFill>
          <a:blip r:embed="rId2"/>
          <a:stretch>
            <a:fillRect/>
          </a:stretch>
        </p:blipFill>
        <p:spPr>
          <a:xfrm>
            <a:off x="0" y="15700"/>
            <a:ext cx="12192000" cy="6858000"/>
          </a:xfrm>
          <a:prstGeom prst="rect">
            <a:avLst/>
          </a:prstGeom>
        </p:spPr>
      </p:pic>
      <p:sp>
        <p:nvSpPr>
          <p:cNvPr id="6" name="Round Diagonal Corner Rectangle 5">
            <a:extLst>
              <a:ext uri="{FF2B5EF4-FFF2-40B4-BE49-F238E27FC236}">
                <a16:creationId xmlns:a16="http://schemas.microsoft.com/office/drawing/2014/main" id="{9763E444-F90C-3FF1-6DCA-1465E352334F}"/>
              </a:ext>
            </a:extLst>
          </p:cNvPr>
          <p:cNvSpPr/>
          <p:nvPr userDrawn="1"/>
        </p:nvSpPr>
        <p:spPr>
          <a:xfrm flipH="1">
            <a:off x="551384" y="1700809"/>
            <a:ext cx="11161240" cy="4464496"/>
          </a:xfrm>
          <a:prstGeom prst="round2DiagRect">
            <a:avLst>
              <a:gd name="adj1" fmla="val 0"/>
              <a:gd name="adj2" fmla="val 111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9E6725E5-01CB-3E94-F24E-F9C1D01387C5}"/>
              </a:ext>
            </a:extLst>
          </p:cNvPr>
          <p:cNvSpPr>
            <a:spLocks noGrp="1"/>
          </p:cNvSpPr>
          <p:nvPr>
            <p:ph type="sldNum" sz="quarter" idx="10"/>
          </p:nvPr>
        </p:nvSpPr>
        <p:spPr/>
        <p:txBody>
          <a:bodyPr/>
          <a:lstStyle>
            <a:lvl1pPr>
              <a:defRPr>
                <a:solidFill>
                  <a:schemeClr val="bg1"/>
                </a:solidFill>
              </a:defRPr>
            </a:lvl1pPr>
          </a:lstStyle>
          <a:p>
            <a:fld id="{4813F0E5-B502-2044-A0C5-C340BBB4FD8F}" type="slidenum">
              <a:rPr lang="en-GB" smtClean="0"/>
              <a:pPr/>
              <a:t>‹#›</a:t>
            </a:fld>
            <a:endParaRPr lang="en-GB"/>
          </a:p>
        </p:txBody>
      </p:sp>
      <p:sp>
        <p:nvSpPr>
          <p:cNvPr id="5" name="Title 1">
            <a:extLst>
              <a:ext uri="{FF2B5EF4-FFF2-40B4-BE49-F238E27FC236}">
                <a16:creationId xmlns:a16="http://schemas.microsoft.com/office/drawing/2014/main" id="{C0319FB5-957E-AA2E-D7CB-2F8936AE5C40}"/>
              </a:ext>
            </a:extLst>
          </p:cNvPr>
          <p:cNvSpPr>
            <a:spLocks noGrp="1"/>
          </p:cNvSpPr>
          <p:nvPr>
            <p:ph type="title"/>
          </p:nvPr>
        </p:nvSpPr>
        <p:spPr>
          <a:xfrm>
            <a:off x="2110502" y="3155643"/>
            <a:ext cx="7970996" cy="633397"/>
          </a:xfrm>
        </p:spPr>
        <p:txBody>
          <a:bodyPr/>
          <a:lstStyle/>
          <a:p>
            <a:r>
              <a:rPr lang="en-GB"/>
              <a:t>Click to edit Master title style</a:t>
            </a:r>
            <a:endParaRPr lang="en-US"/>
          </a:p>
        </p:txBody>
      </p:sp>
    </p:spTree>
    <p:extLst>
      <p:ext uri="{BB962C8B-B14F-4D97-AF65-F5344CB8AC3E}">
        <p14:creationId xmlns:p14="http://schemas.microsoft.com/office/powerpoint/2010/main" val="2604809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xec summary slide pink">
    <p:bg>
      <p:bgPr>
        <a:solidFill>
          <a:schemeClr val="accent3"/>
        </a:solidFill>
        <a:effectLst/>
      </p:bgPr>
    </p:bg>
    <p:spTree>
      <p:nvGrpSpPr>
        <p:cNvPr id="1" name=""/>
        <p:cNvGrpSpPr/>
        <p:nvPr/>
      </p:nvGrpSpPr>
      <p:grpSpPr>
        <a:xfrm>
          <a:off x="0" y="0"/>
          <a:ext cx="0" cy="0"/>
          <a:chOff x="0" y="0"/>
          <a:chExt cx="0" cy="0"/>
        </a:xfrm>
      </p:grpSpPr>
      <p:pic>
        <p:nvPicPr>
          <p:cNvPr id="6" name="Picture 5" descr="Background pattern, circle&#10;&#10;Description automatically generated">
            <a:extLst>
              <a:ext uri="{FF2B5EF4-FFF2-40B4-BE49-F238E27FC236}">
                <a16:creationId xmlns:a16="http://schemas.microsoft.com/office/drawing/2014/main" id="{B20E31AD-2376-CBE4-C4F0-1768B637FA3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ound Diagonal Corner Rectangle 5">
            <a:extLst>
              <a:ext uri="{FF2B5EF4-FFF2-40B4-BE49-F238E27FC236}">
                <a16:creationId xmlns:a16="http://schemas.microsoft.com/office/drawing/2014/main" id="{47C07F78-457A-0207-F408-79744AB9653F}"/>
              </a:ext>
            </a:extLst>
          </p:cNvPr>
          <p:cNvSpPr/>
          <p:nvPr userDrawn="1"/>
        </p:nvSpPr>
        <p:spPr>
          <a:xfrm flipH="1">
            <a:off x="551384" y="1700808"/>
            <a:ext cx="11161240" cy="4464496"/>
          </a:xfrm>
          <a:prstGeom prst="round2DiagRect">
            <a:avLst>
              <a:gd name="adj1" fmla="val 0"/>
              <a:gd name="adj2" fmla="val 111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FADA265-1176-C824-4330-4B8C0CECCE81}"/>
              </a:ext>
            </a:extLst>
          </p:cNvPr>
          <p:cNvSpPr>
            <a:spLocks noGrp="1"/>
          </p:cNvSpPr>
          <p:nvPr>
            <p:ph type="title"/>
          </p:nvPr>
        </p:nvSpPr>
        <p:spPr>
          <a:xfrm>
            <a:off x="2110502" y="3227651"/>
            <a:ext cx="7970996" cy="633397"/>
          </a:xfrm>
          <a:prstGeom prst="rect">
            <a:avLst/>
          </a:prstGeom>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D480D3FF-573D-A86C-9443-9DD421EB4D12}"/>
              </a:ext>
            </a:extLst>
          </p:cNvPr>
          <p:cNvSpPr>
            <a:spLocks noGrp="1"/>
          </p:cNvSpPr>
          <p:nvPr>
            <p:ph type="sldNum" sz="quarter" idx="10"/>
          </p:nvPr>
        </p:nvSpPr>
        <p:spPr/>
        <p:txBody>
          <a:bodyPr/>
          <a:lstStyle/>
          <a:p>
            <a:fld id="{4813F0E5-B502-2044-A0C5-C340BBB4FD8F}" type="slidenum">
              <a:rPr lang="en-GB" smtClean="0"/>
              <a:pPr/>
              <a:t>‹#›</a:t>
            </a:fld>
            <a:endParaRPr lang="en-GB"/>
          </a:p>
        </p:txBody>
      </p:sp>
    </p:spTree>
    <p:extLst>
      <p:ext uri="{BB962C8B-B14F-4D97-AF65-F5344CB8AC3E}">
        <p14:creationId xmlns:p14="http://schemas.microsoft.com/office/powerpoint/2010/main" val="2806027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over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0E5C88D-3EF1-6D04-F114-0D1CCCCB57A2}"/>
              </a:ext>
            </a:extLst>
          </p:cNvPr>
          <p:cNvPicPr>
            <a:picLocks noChangeAspect="1"/>
          </p:cNvPicPr>
          <p:nvPr userDrawn="1"/>
        </p:nvPicPr>
        <p:blipFill>
          <a:blip r:embed="rId3"/>
          <a:stretch>
            <a:fillRect/>
          </a:stretch>
        </p:blipFill>
        <p:spPr>
          <a:xfrm>
            <a:off x="0" y="-2202"/>
            <a:ext cx="9727514" cy="6862403"/>
          </a:xfrm>
          <a:prstGeom prst="rect">
            <a:avLst/>
          </a:prstGeom>
        </p:spPr>
      </p:pic>
      <p:pic>
        <p:nvPicPr>
          <p:cNvPr id="18" name="Picture 17" descr="Background pattern, circle&#10;&#10;Description automatically generated">
            <a:extLst>
              <a:ext uri="{FF2B5EF4-FFF2-40B4-BE49-F238E27FC236}">
                <a16:creationId xmlns:a16="http://schemas.microsoft.com/office/drawing/2014/main" id="{D7CAB403-947B-D087-950D-D9DF95BA67FB}"/>
              </a:ext>
            </a:extLst>
          </p:cNvPr>
          <p:cNvPicPr>
            <a:picLocks noChangeAspect="1"/>
          </p:cNvPicPr>
          <p:nvPr userDrawn="1"/>
        </p:nvPicPr>
        <p:blipFill>
          <a:blip r:embed="rId4">
            <a:alphaModFix amt="45000"/>
          </a:blip>
          <a:stretch>
            <a:fillRect/>
          </a:stretch>
        </p:blipFill>
        <p:spPr>
          <a:xfrm rot="10800000">
            <a:off x="16376" y="15050"/>
            <a:ext cx="10499631" cy="6842950"/>
          </a:xfrm>
          <a:prstGeom prst="rect">
            <a:avLst/>
          </a:prstGeom>
        </p:spPr>
      </p:pic>
      <p:sp>
        <p:nvSpPr>
          <p:cNvPr id="13" name="Round Diagonal Corner Rectangle 5">
            <a:extLst>
              <a:ext uri="{FF2B5EF4-FFF2-40B4-BE49-F238E27FC236}">
                <a16:creationId xmlns:a16="http://schemas.microsoft.com/office/drawing/2014/main" id="{BED156BC-3560-81E7-A771-774BB6DEFFEE}"/>
              </a:ext>
            </a:extLst>
          </p:cNvPr>
          <p:cNvSpPr/>
          <p:nvPr userDrawn="1"/>
        </p:nvSpPr>
        <p:spPr>
          <a:xfrm>
            <a:off x="479381" y="2710880"/>
            <a:ext cx="4320475" cy="2599791"/>
          </a:xfrm>
          <a:prstGeom prst="round2DiagRect">
            <a:avLst>
              <a:gd name="adj1" fmla="val 0"/>
              <a:gd name="adj2" fmla="val 15173"/>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6">
            <a:extLst>
              <a:ext uri="{FF2B5EF4-FFF2-40B4-BE49-F238E27FC236}">
                <a16:creationId xmlns:a16="http://schemas.microsoft.com/office/drawing/2014/main" id="{73C485C5-9066-6C22-AF9D-484D6B88B536}"/>
              </a:ext>
            </a:extLst>
          </p:cNvPr>
          <p:cNvSpPr/>
          <p:nvPr userDrawn="1"/>
        </p:nvSpPr>
        <p:spPr>
          <a:xfrm>
            <a:off x="0" y="5733256"/>
            <a:ext cx="7896225" cy="1124743"/>
          </a:xfrm>
          <a:prstGeom prst="round1Rect">
            <a:avLst>
              <a:gd name="adj" fmla="val 39056"/>
            </a:avLst>
          </a:prstGeom>
          <a:solidFill>
            <a:srgbClr val="005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ate Placeholder 3"/>
          <p:cNvSpPr>
            <a:spLocks noGrp="1"/>
          </p:cNvSpPr>
          <p:nvPr>
            <p:ph type="dt" sz="half" idx="10"/>
          </p:nvPr>
        </p:nvSpPr>
        <p:spPr>
          <a:xfrm>
            <a:off x="367145" y="6070291"/>
            <a:ext cx="2743200" cy="365125"/>
          </a:xfrm>
          <a:prstGeom prst="rect">
            <a:avLst/>
          </a:prstGeom>
        </p:spPr>
        <p:txBody>
          <a:bodyPr/>
          <a:lstStyle>
            <a:lvl1pPr>
              <a:defRPr sz="1600" b="0" i="0">
                <a:solidFill>
                  <a:schemeClr val="bg1"/>
                </a:solidFill>
                <a:latin typeface="Arial" charset="0"/>
                <a:ea typeface="Arial" charset="0"/>
                <a:cs typeface="Arial" charset="0"/>
              </a:defRPr>
            </a:lvl1pPr>
          </a:lstStyle>
          <a:p>
            <a:endParaRPr lang="en-GB"/>
          </a:p>
        </p:txBody>
      </p:sp>
      <p:sp>
        <p:nvSpPr>
          <p:cNvPr id="14" name="Title 1">
            <a:extLst>
              <a:ext uri="{FF2B5EF4-FFF2-40B4-BE49-F238E27FC236}">
                <a16:creationId xmlns:a16="http://schemas.microsoft.com/office/drawing/2014/main" id="{F3901E41-F1AB-2BC3-B693-25B03952609D}"/>
              </a:ext>
            </a:extLst>
          </p:cNvPr>
          <p:cNvSpPr>
            <a:spLocks noGrp="1"/>
          </p:cNvSpPr>
          <p:nvPr>
            <p:ph type="title"/>
          </p:nvPr>
        </p:nvSpPr>
        <p:spPr>
          <a:xfrm>
            <a:off x="695401" y="2926906"/>
            <a:ext cx="4104455" cy="1870246"/>
          </a:xfrm>
          <a:prstGeom prst="rect">
            <a:avLst/>
          </a:prstGeom>
          <a:ln w="19050">
            <a:noFill/>
          </a:ln>
        </p:spPr>
        <p:txBody>
          <a:bodyPr>
            <a:noAutofit/>
          </a:bodyPr>
          <a:lstStyle>
            <a:lvl1pPr>
              <a:defRPr sz="5000" b="1" i="0" u="none">
                <a:solidFill>
                  <a:srgbClr val="005547"/>
                </a:solidFill>
                <a:latin typeface="Arial" charset="0"/>
                <a:ea typeface="Arial" charset="0"/>
                <a:cs typeface="Arial" charset="0"/>
              </a:defRPr>
            </a:lvl1pPr>
          </a:lstStyle>
          <a:p>
            <a:r>
              <a:rPr lang="en-US"/>
              <a:t>Click to edit Master title style</a:t>
            </a:r>
            <a:endParaRPr lang="en-GB"/>
          </a:p>
        </p:txBody>
      </p:sp>
      <p:pic>
        <p:nvPicPr>
          <p:cNvPr id="10" name="Picture 9">
            <a:extLst>
              <a:ext uri="{FF2B5EF4-FFF2-40B4-BE49-F238E27FC236}">
                <a16:creationId xmlns:a16="http://schemas.microsoft.com/office/drawing/2014/main" id="{113AFB6A-5D9F-543C-F5D5-5431DFA795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1384" y="320675"/>
            <a:ext cx="2138349" cy="981124"/>
          </a:xfrm>
          <a:prstGeom prst="rect">
            <a:avLst/>
          </a:prstGeom>
        </p:spPr>
      </p:pic>
      <p:cxnSp>
        <p:nvCxnSpPr>
          <p:cNvPr id="12" name="Straight Connector 11">
            <a:extLst>
              <a:ext uri="{FF2B5EF4-FFF2-40B4-BE49-F238E27FC236}">
                <a16:creationId xmlns:a16="http://schemas.microsoft.com/office/drawing/2014/main" id="{8F433FD2-E207-DB23-0FBC-C3E64765B001}"/>
              </a:ext>
            </a:extLst>
          </p:cNvPr>
          <p:cNvCxnSpPr>
            <a:cxnSpLocks/>
          </p:cNvCxnSpPr>
          <p:nvPr userDrawn="1"/>
        </p:nvCxnSpPr>
        <p:spPr>
          <a:xfrm>
            <a:off x="555474" y="1340768"/>
            <a:ext cx="1368152"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9107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Quote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Picture 5" descr="Background pattern, circle&#10;&#10;Description automatically generated">
            <a:extLst>
              <a:ext uri="{FF2B5EF4-FFF2-40B4-BE49-F238E27FC236}">
                <a16:creationId xmlns:a16="http://schemas.microsoft.com/office/drawing/2014/main" id="{E28824FD-1891-2036-CAC3-6C88E61CF362}"/>
              </a:ext>
            </a:extLst>
          </p:cNvPr>
          <p:cNvPicPr>
            <a:picLocks noChangeAspect="1"/>
          </p:cNvPicPr>
          <p:nvPr userDrawn="1"/>
        </p:nvPicPr>
        <p:blipFill>
          <a:blip r:embed="rId3">
            <a:alphaModFix amt="45000"/>
          </a:blip>
          <a:stretch>
            <a:fillRect/>
          </a:stretch>
        </p:blipFill>
        <p:spPr>
          <a:xfrm>
            <a:off x="1703512" y="15050"/>
            <a:ext cx="10499631" cy="6842950"/>
          </a:xfrm>
          <a:prstGeom prst="rect">
            <a:avLst/>
          </a:prstGeom>
        </p:spPr>
      </p:pic>
      <p:sp>
        <p:nvSpPr>
          <p:cNvPr id="4" name="Round Diagonal Corner Rectangle 5">
            <a:extLst>
              <a:ext uri="{FF2B5EF4-FFF2-40B4-BE49-F238E27FC236}">
                <a16:creationId xmlns:a16="http://schemas.microsoft.com/office/drawing/2014/main" id="{0B8497D7-8B28-2875-99B5-C529AAF7607F}"/>
              </a:ext>
            </a:extLst>
          </p:cNvPr>
          <p:cNvSpPr/>
          <p:nvPr userDrawn="1"/>
        </p:nvSpPr>
        <p:spPr>
          <a:xfrm flipH="1">
            <a:off x="551384" y="2852936"/>
            <a:ext cx="11161240" cy="3168353"/>
          </a:xfrm>
          <a:prstGeom prst="round2DiagRect">
            <a:avLst>
              <a:gd name="adj1" fmla="val 0"/>
              <a:gd name="adj2" fmla="val 11183"/>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FADA265-1176-C824-4330-4B8C0CECCE81}"/>
              </a:ext>
            </a:extLst>
          </p:cNvPr>
          <p:cNvSpPr>
            <a:spLocks noGrp="1"/>
          </p:cNvSpPr>
          <p:nvPr>
            <p:ph type="title"/>
          </p:nvPr>
        </p:nvSpPr>
        <p:spPr>
          <a:xfrm>
            <a:off x="2110502" y="4077072"/>
            <a:ext cx="7970996" cy="633397"/>
          </a:xfrm>
          <a:prstGeom prst="rect">
            <a:avLst/>
          </a:prstGeom>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D480D3FF-573D-A86C-9443-9DD421EB4D12}"/>
              </a:ext>
            </a:extLst>
          </p:cNvPr>
          <p:cNvSpPr>
            <a:spLocks noGrp="1"/>
          </p:cNvSpPr>
          <p:nvPr>
            <p:ph type="sldNum" sz="quarter" idx="10"/>
          </p:nvPr>
        </p:nvSpPr>
        <p:spPr/>
        <p:txBody>
          <a:bodyPr/>
          <a:lstStyle/>
          <a:p>
            <a:fld id="{4813F0E5-B502-2044-A0C5-C340BBB4FD8F}" type="slidenum">
              <a:rPr lang="en-GB" smtClean="0"/>
              <a:pPr/>
              <a:t>‹#›</a:t>
            </a:fld>
            <a:endParaRPr lang="en-GB"/>
          </a:p>
        </p:txBody>
      </p:sp>
    </p:spTree>
    <p:extLst>
      <p:ext uri="{BB962C8B-B14F-4D97-AF65-F5344CB8AC3E}">
        <p14:creationId xmlns:p14="http://schemas.microsoft.com/office/powerpoint/2010/main" val="34943892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Quote 3">
    <p:bg>
      <p:bgPr>
        <a:blipFill dpi="0" rotWithShape="1">
          <a:blip r:embed="rId2">
            <a:lum/>
          </a:blip>
          <a:srcRect/>
          <a:stretch>
            <a:fillRect t="-21000" b="-1000"/>
          </a:stretch>
        </a:blipFill>
        <a:effectLst/>
      </p:bgPr>
    </p:bg>
    <p:spTree>
      <p:nvGrpSpPr>
        <p:cNvPr id="1" name=""/>
        <p:cNvGrpSpPr/>
        <p:nvPr/>
      </p:nvGrpSpPr>
      <p:grpSpPr>
        <a:xfrm>
          <a:off x="0" y="0"/>
          <a:ext cx="0" cy="0"/>
          <a:chOff x="0" y="0"/>
          <a:chExt cx="0" cy="0"/>
        </a:xfrm>
      </p:grpSpPr>
      <p:pic>
        <p:nvPicPr>
          <p:cNvPr id="6" name="Picture 5" descr="Background pattern, circle&#10;&#10;Description automatically generated">
            <a:extLst>
              <a:ext uri="{FF2B5EF4-FFF2-40B4-BE49-F238E27FC236}">
                <a16:creationId xmlns:a16="http://schemas.microsoft.com/office/drawing/2014/main" id="{E28824FD-1891-2036-CAC3-6C88E61CF362}"/>
              </a:ext>
            </a:extLst>
          </p:cNvPr>
          <p:cNvPicPr>
            <a:picLocks noChangeAspect="1"/>
          </p:cNvPicPr>
          <p:nvPr userDrawn="1"/>
        </p:nvPicPr>
        <p:blipFill>
          <a:blip r:embed="rId3">
            <a:alphaModFix amt="45000"/>
          </a:blip>
          <a:stretch>
            <a:fillRect/>
          </a:stretch>
        </p:blipFill>
        <p:spPr>
          <a:xfrm>
            <a:off x="1703512" y="15050"/>
            <a:ext cx="10499631" cy="6842950"/>
          </a:xfrm>
          <a:prstGeom prst="rect">
            <a:avLst/>
          </a:prstGeom>
        </p:spPr>
      </p:pic>
      <p:sp>
        <p:nvSpPr>
          <p:cNvPr id="4" name="Round Diagonal Corner Rectangle 5">
            <a:extLst>
              <a:ext uri="{FF2B5EF4-FFF2-40B4-BE49-F238E27FC236}">
                <a16:creationId xmlns:a16="http://schemas.microsoft.com/office/drawing/2014/main" id="{0B8497D7-8B28-2875-99B5-C529AAF7607F}"/>
              </a:ext>
            </a:extLst>
          </p:cNvPr>
          <p:cNvSpPr/>
          <p:nvPr userDrawn="1"/>
        </p:nvSpPr>
        <p:spPr>
          <a:xfrm flipH="1">
            <a:off x="551384" y="2852936"/>
            <a:ext cx="11161240" cy="3168353"/>
          </a:xfrm>
          <a:prstGeom prst="round2DiagRect">
            <a:avLst>
              <a:gd name="adj1" fmla="val 0"/>
              <a:gd name="adj2" fmla="val 11183"/>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FADA265-1176-C824-4330-4B8C0CECCE81}"/>
              </a:ext>
            </a:extLst>
          </p:cNvPr>
          <p:cNvSpPr>
            <a:spLocks noGrp="1"/>
          </p:cNvSpPr>
          <p:nvPr>
            <p:ph type="title"/>
          </p:nvPr>
        </p:nvSpPr>
        <p:spPr>
          <a:xfrm>
            <a:off x="2110502" y="4077072"/>
            <a:ext cx="7970996" cy="633397"/>
          </a:xfrm>
          <a:prstGeom prst="rect">
            <a:avLst/>
          </a:prstGeom>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D480D3FF-573D-A86C-9443-9DD421EB4D12}"/>
              </a:ext>
            </a:extLst>
          </p:cNvPr>
          <p:cNvSpPr>
            <a:spLocks noGrp="1"/>
          </p:cNvSpPr>
          <p:nvPr>
            <p:ph type="sldNum" sz="quarter" idx="10"/>
          </p:nvPr>
        </p:nvSpPr>
        <p:spPr/>
        <p:txBody>
          <a:bodyPr/>
          <a:lstStyle/>
          <a:p>
            <a:fld id="{4813F0E5-B502-2044-A0C5-C340BBB4FD8F}" type="slidenum">
              <a:rPr lang="en-GB" smtClean="0"/>
              <a:pPr/>
              <a:t>‹#›</a:t>
            </a:fld>
            <a:endParaRPr lang="en-GB"/>
          </a:p>
        </p:txBody>
      </p:sp>
    </p:spTree>
    <p:extLst>
      <p:ext uri="{BB962C8B-B14F-4D97-AF65-F5344CB8AC3E}">
        <p14:creationId xmlns:p14="http://schemas.microsoft.com/office/powerpoint/2010/main" val="3170923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en table - 4 columns/ non customisable">
    <p:spTree>
      <p:nvGrpSpPr>
        <p:cNvPr id="1" name=""/>
        <p:cNvGrpSpPr/>
        <p:nvPr/>
      </p:nvGrpSpPr>
      <p:grpSpPr>
        <a:xfrm>
          <a:off x="0" y="0"/>
          <a:ext cx="0" cy="0"/>
          <a:chOff x="0" y="0"/>
          <a:chExt cx="0" cy="0"/>
        </a:xfrm>
      </p:grpSpPr>
      <p:pic>
        <p:nvPicPr>
          <p:cNvPr id="4" name="Picture 3" descr="Background pattern, circle&#10;&#10;Description automatically generated">
            <a:extLst>
              <a:ext uri="{FF2B5EF4-FFF2-40B4-BE49-F238E27FC236}">
                <a16:creationId xmlns:a16="http://schemas.microsoft.com/office/drawing/2014/main" id="{DAEC8E12-67BA-F428-3D66-1E6B2B5D08CF}"/>
              </a:ext>
            </a:extLst>
          </p:cNvPr>
          <p:cNvPicPr>
            <a:picLocks noChangeAspect="1"/>
          </p:cNvPicPr>
          <p:nvPr userDrawn="1"/>
        </p:nvPicPr>
        <p:blipFill>
          <a:blip r:embed="rId2"/>
          <a:stretch>
            <a:fillRect/>
          </a:stretch>
        </p:blipFill>
        <p:spPr>
          <a:xfrm rot="10800000">
            <a:off x="0" y="27383"/>
            <a:ext cx="9693408" cy="6858000"/>
          </a:xfrm>
          <a:prstGeom prst="rect">
            <a:avLst/>
          </a:prstGeom>
        </p:spPr>
      </p:pic>
      <p:pic>
        <p:nvPicPr>
          <p:cNvPr id="5" name="Picture 4" descr="Chart, rectangle&#10;&#10;Description automatically generated">
            <a:extLst>
              <a:ext uri="{FF2B5EF4-FFF2-40B4-BE49-F238E27FC236}">
                <a16:creationId xmlns:a16="http://schemas.microsoft.com/office/drawing/2014/main" id="{92A67EF8-087C-6082-1EB9-5817432E8969}"/>
              </a:ext>
            </a:extLst>
          </p:cNvPr>
          <p:cNvPicPr>
            <a:picLocks noChangeAspect="1"/>
          </p:cNvPicPr>
          <p:nvPr userDrawn="1"/>
        </p:nvPicPr>
        <p:blipFill>
          <a:blip r:embed="rId3"/>
          <a:stretch>
            <a:fillRect/>
          </a:stretch>
        </p:blipFill>
        <p:spPr>
          <a:xfrm>
            <a:off x="1273976" y="404664"/>
            <a:ext cx="10942704" cy="6453336"/>
          </a:xfrm>
          <a:prstGeom prst="rect">
            <a:avLst/>
          </a:prstGeom>
        </p:spPr>
      </p:pic>
      <p:sp>
        <p:nvSpPr>
          <p:cNvPr id="6" name="Text Placeholder 502">
            <a:extLst>
              <a:ext uri="{FF2B5EF4-FFF2-40B4-BE49-F238E27FC236}">
                <a16:creationId xmlns:a16="http://schemas.microsoft.com/office/drawing/2014/main" id="{57AE6B17-651E-84E8-944B-09CE8FF0A41B}"/>
              </a:ext>
            </a:extLst>
          </p:cNvPr>
          <p:cNvSpPr>
            <a:spLocks noGrp="1"/>
          </p:cNvSpPr>
          <p:nvPr>
            <p:ph type="body" sz="quarter" idx="10" hasCustomPrompt="1"/>
          </p:nvPr>
        </p:nvSpPr>
        <p:spPr>
          <a:xfrm>
            <a:off x="2013502" y="3527662"/>
            <a:ext cx="2068276" cy="3069690"/>
          </a:xfrm>
        </p:spPr>
        <p:txBody>
          <a:bodyPr>
            <a:noAutofit/>
          </a:bodyPr>
          <a:lstStyle>
            <a:lvl1pPr marL="0" indent="0">
              <a:buNone/>
              <a:defRPr sz="2000" spc="0" baseline="0">
                <a:solidFill>
                  <a:srgbClr val="005547"/>
                </a:solidFill>
              </a:defRPr>
            </a:lvl1pPr>
            <a:lvl2pPr>
              <a:defRPr sz="2000"/>
            </a:lvl2pPr>
            <a:lvl3pPr>
              <a:defRPr sz="1800"/>
            </a:lvl3pPr>
            <a:lvl4pPr>
              <a:defRPr sz="1600"/>
            </a:lvl4pPr>
            <a:lvl5pPr>
              <a:defRPr sz="1600"/>
            </a:lvl5pPr>
          </a:lstStyle>
          <a:p>
            <a:pPr lvl="0"/>
            <a:r>
              <a:rPr lang="en-GB"/>
              <a:t>Click to edit Master text styles </a:t>
            </a:r>
          </a:p>
        </p:txBody>
      </p:sp>
      <p:sp>
        <p:nvSpPr>
          <p:cNvPr id="7" name="Slide Number Placeholder 507">
            <a:extLst>
              <a:ext uri="{FF2B5EF4-FFF2-40B4-BE49-F238E27FC236}">
                <a16:creationId xmlns:a16="http://schemas.microsoft.com/office/drawing/2014/main" id="{2E8F76D8-C257-D517-6FF5-B33045BC4F5E}"/>
              </a:ext>
            </a:extLst>
          </p:cNvPr>
          <p:cNvSpPr>
            <a:spLocks noGrp="1"/>
          </p:cNvSpPr>
          <p:nvPr>
            <p:ph type="sldNum" sz="quarter" idx="14"/>
          </p:nvPr>
        </p:nvSpPr>
        <p:spPr>
          <a:xfrm>
            <a:off x="284018" y="6353659"/>
            <a:ext cx="2743200" cy="365125"/>
          </a:xfrm>
        </p:spPr>
        <p:txBody>
          <a:bodyPr/>
          <a:lstStyle>
            <a:lvl1pPr>
              <a:defRPr>
                <a:solidFill>
                  <a:schemeClr val="bg1"/>
                </a:solidFill>
              </a:defRPr>
            </a:lvl1pPr>
          </a:lstStyle>
          <a:p>
            <a:fld id="{4813F0E5-B502-2044-A0C5-C340BBB4FD8F}" type="slidenum">
              <a:rPr lang="en-GB" smtClean="0"/>
              <a:pPr/>
              <a:t>‹#›</a:t>
            </a:fld>
            <a:endParaRPr lang="en-GB"/>
          </a:p>
        </p:txBody>
      </p:sp>
      <p:sp>
        <p:nvSpPr>
          <p:cNvPr id="8" name="Text Placeholder 3">
            <a:extLst>
              <a:ext uri="{FF2B5EF4-FFF2-40B4-BE49-F238E27FC236}">
                <a16:creationId xmlns:a16="http://schemas.microsoft.com/office/drawing/2014/main" id="{54963B43-C65D-AAE6-3F66-883482A1FB2F}"/>
              </a:ext>
            </a:extLst>
          </p:cNvPr>
          <p:cNvSpPr>
            <a:spLocks noGrp="1"/>
          </p:cNvSpPr>
          <p:nvPr>
            <p:ph type="body" sz="quarter" idx="23" hasCustomPrompt="1"/>
          </p:nvPr>
        </p:nvSpPr>
        <p:spPr>
          <a:xfrm>
            <a:off x="2013502" y="2812213"/>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Heading</a:t>
            </a:r>
          </a:p>
        </p:txBody>
      </p:sp>
      <p:sp>
        <p:nvSpPr>
          <p:cNvPr id="9" name="Text Placeholder 3">
            <a:extLst>
              <a:ext uri="{FF2B5EF4-FFF2-40B4-BE49-F238E27FC236}">
                <a16:creationId xmlns:a16="http://schemas.microsoft.com/office/drawing/2014/main" id="{26FB679B-F8DC-C397-33C2-0017FC587B59}"/>
              </a:ext>
            </a:extLst>
          </p:cNvPr>
          <p:cNvSpPr>
            <a:spLocks noGrp="1"/>
          </p:cNvSpPr>
          <p:nvPr>
            <p:ph type="body" sz="quarter" idx="24" hasCustomPrompt="1"/>
          </p:nvPr>
        </p:nvSpPr>
        <p:spPr>
          <a:xfrm>
            <a:off x="4647902" y="2812213"/>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Heading</a:t>
            </a:r>
          </a:p>
        </p:txBody>
      </p:sp>
      <p:sp>
        <p:nvSpPr>
          <p:cNvPr id="10" name="Text Placeholder 3">
            <a:extLst>
              <a:ext uri="{FF2B5EF4-FFF2-40B4-BE49-F238E27FC236}">
                <a16:creationId xmlns:a16="http://schemas.microsoft.com/office/drawing/2014/main" id="{FD35F27C-4824-D3ED-FB71-09B004CFB451}"/>
              </a:ext>
            </a:extLst>
          </p:cNvPr>
          <p:cNvSpPr>
            <a:spLocks noGrp="1"/>
          </p:cNvSpPr>
          <p:nvPr>
            <p:ph type="body" sz="quarter" idx="25" hasCustomPrompt="1"/>
          </p:nvPr>
        </p:nvSpPr>
        <p:spPr>
          <a:xfrm>
            <a:off x="7229557" y="2812213"/>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Heading</a:t>
            </a:r>
          </a:p>
        </p:txBody>
      </p:sp>
      <p:sp>
        <p:nvSpPr>
          <p:cNvPr id="11" name="Text Placeholder 3">
            <a:extLst>
              <a:ext uri="{FF2B5EF4-FFF2-40B4-BE49-F238E27FC236}">
                <a16:creationId xmlns:a16="http://schemas.microsoft.com/office/drawing/2014/main" id="{F20858B1-B053-21CC-6170-439BDDFC7B94}"/>
              </a:ext>
            </a:extLst>
          </p:cNvPr>
          <p:cNvSpPr>
            <a:spLocks noGrp="1"/>
          </p:cNvSpPr>
          <p:nvPr>
            <p:ph type="body" sz="quarter" idx="26" hasCustomPrompt="1"/>
          </p:nvPr>
        </p:nvSpPr>
        <p:spPr>
          <a:xfrm>
            <a:off x="9768408" y="2812213"/>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Heading</a:t>
            </a:r>
          </a:p>
        </p:txBody>
      </p:sp>
      <p:sp>
        <p:nvSpPr>
          <p:cNvPr id="12" name="Text Placeholder 502">
            <a:extLst>
              <a:ext uri="{FF2B5EF4-FFF2-40B4-BE49-F238E27FC236}">
                <a16:creationId xmlns:a16="http://schemas.microsoft.com/office/drawing/2014/main" id="{4067ADC7-B796-DADE-4C53-55B386AB273C}"/>
              </a:ext>
            </a:extLst>
          </p:cNvPr>
          <p:cNvSpPr>
            <a:spLocks noGrp="1"/>
          </p:cNvSpPr>
          <p:nvPr>
            <p:ph type="body" sz="quarter" idx="27" hasCustomPrompt="1"/>
          </p:nvPr>
        </p:nvSpPr>
        <p:spPr>
          <a:xfrm>
            <a:off x="4584106" y="3527662"/>
            <a:ext cx="2068276" cy="3069690"/>
          </a:xfrm>
        </p:spPr>
        <p:txBody>
          <a:bodyPr>
            <a:noAutofit/>
          </a:bodyPr>
          <a:lstStyle>
            <a:lvl1pPr marL="0" indent="0">
              <a:buNone/>
              <a:defRPr sz="2000" spc="0" baseline="0">
                <a:solidFill>
                  <a:srgbClr val="005547"/>
                </a:solidFill>
              </a:defRPr>
            </a:lvl1pPr>
            <a:lvl2pPr>
              <a:defRPr sz="2000"/>
            </a:lvl2pPr>
            <a:lvl3pPr>
              <a:defRPr sz="1800"/>
            </a:lvl3pPr>
            <a:lvl4pPr>
              <a:defRPr sz="1600"/>
            </a:lvl4pPr>
            <a:lvl5pPr>
              <a:defRPr sz="1600"/>
            </a:lvl5pPr>
          </a:lstStyle>
          <a:p>
            <a:pPr lvl="0"/>
            <a:r>
              <a:rPr lang="en-GB"/>
              <a:t>Click to edit Master text styles </a:t>
            </a:r>
          </a:p>
        </p:txBody>
      </p:sp>
      <p:sp>
        <p:nvSpPr>
          <p:cNvPr id="13" name="Text Placeholder 502">
            <a:extLst>
              <a:ext uri="{FF2B5EF4-FFF2-40B4-BE49-F238E27FC236}">
                <a16:creationId xmlns:a16="http://schemas.microsoft.com/office/drawing/2014/main" id="{A5D8B292-5BCE-31BC-4EB8-345B86C5796B}"/>
              </a:ext>
            </a:extLst>
          </p:cNvPr>
          <p:cNvSpPr>
            <a:spLocks noGrp="1"/>
          </p:cNvSpPr>
          <p:nvPr>
            <p:ph type="body" sz="quarter" idx="28" hasCustomPrompt="1"/>
          </p:nvPr>
        </p:nvSpPr>
        <p:spPr>
          <a:xfrm>
            <a:off x="7205290" y="3527662"/>
            <a:ext cx="2068276" cy="3069690"/>
          </a:xfrm>
        </p:spPr>
        <p:txBody>
          <a:bodyPr>
            <a:noAutofit/>
          </a:bodyPr>
          <a:lstStyle>
            <a:lvl1pPr marL="0" indent="0">
              <a:buNone/>
              <a:defRPr sz="2000" spc="0" baseline="0">
                <a:solidFill>
                  <a:srgbClr val="005547"/>
                </a:solidFill>
              </a:defRPr>
            </a:lvl1pPr>
            <a:lvl2pPr>
              <a:defRPr sz="2000"/>
            </a:lvl2pPr>
            <a:lvl3pPr>
              <a:defRPr sz="1800"/>
            </a:lvl3pPr>
            <a:lvl4pPr>
              <a:defRPr sz="1600"/>
            </a:lvl4pPr>
            <a:lvl5pPr>
              <a:defRPr sz="1600"/>
            </a:lvl5pPr>
          </a:lstStyle>
          <a:p>
            <a:pPr lvl="0"/>
            <a:r>
              <a:rPr lang="en-GB"/>
              <a:t>Click to edit Master text styles </a:t>
            </a:r>
          </a:p>
        </p:txBody>
      </p:sp>
      <p:sp>
        <p:nvSpPr>
          <p:cNvPr id="14" name="Text Placeholder 502">
            <a:extLst>
              <a:ext uri="{FF2B5EF4-FFF2-40B4-BE49-F238E27FC236}">
                <a16:creationId xmlns:a16="http://schemas.microsoft.com/office/drawing/2014/main" id="{B903ED14-01D7-1FFC-CBF6-9BA6E4A038D7}"/>
              </a:ext>
            </a:extLst>
          </p:cNvPr>
          <p:cNvSpPr>
            <a:spLocks noGrp="1"/>
          </p:cNvSpPr>
          <p:nvPr>
            <p:ph type="body" sz="quarter" idx="29" hasCustomPrompt="1"/>
          </p:nvPr>
        </p:nvSpPr>
        <p:spPr>
          <a:xfrm>
            <a:off x="9768408" y="3527662"/>
            <a:ext cx="2068276" cy="3069690"/>
          </a:xfrm>
        </p:spPr>
        <p:txBody>
          <a:bodyPr>
            <a:noAutofit/>
          </a:bodyPr>
          <a:lstStyle>
            <a:lvl1pPr marL="0" indent="0">
              <a:buNone/>
              <a:defRPr sz="2000" spc="0" baseline="0">
                <a:solidFill>
                  <a:srgbClr val="005547"/>
                </a:solidFill>
              </a:defRPr>
            </a:lvl1pPr>
            <a:lvl2pPr>
              <a:defRPr sz="2000"/>
            </a:lvl2pPr>
            <a:lvl3pPr>
              <a:defRPr sz="1800"/>
            </a:lvl3pPr>
            <a:lvl4pPr>
              <a:defRPr sz="1600"/>
            </a:lvl4pPr>
            <a:lvl5pPr>
              <a:defRPr sz="1600"/>
            </a:lvl5pPr>
          </a:lstStyle>
          <a:p>
            <a:pPr lvl="0"/>
            <a:r>
              <a:rPr lang="en-GB"/>
              <a:t>Click to edit Master text styles </a:t>
            </a:r>
          </a:p>
        </p:txBody>
      </p:sp>
      <p:cxnSp>
        <p:nvCxnSpPr>
          <p:cNvPr id="15" name="Straight Connector 14">
            <a:extLst>
              <a:ext uri="{FF2B5EF4-FFF2-40B4-BE49-F238E27FC236}">
                <a16:creationId xmlns:a16="http://schemas.microsoft.com/office/drawing/2014/main" id="{ECEA24A4-3C35-1D94-BA5C-9BC869446C39}"/>
              </a:ext>
            </a:extLst>
          </p:cNvPr>
          <p:cNvCxnSpPr>
            <a:cxnSpLocks/>
          </p:cNvCxnSpPr>
          <p:nvPr userDrawn="1"/>
        </p:nvCxnSpPr>
        <p:spPr>
          <a:xfrm>
            <a:off x="2083508" y="3356992"/>
            <a:ext cx="1298146"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F264EE-5FA4-856C-2B3E-6AD6319DB290}"/>
              </a:ext>
            </a:extLst>
          </p:cNvPr>
          <p:cNvCxnSpPr>
            <a:cxnSpLocks/>
          </p:cNvCxnSpPr>
          <p:nvPr userDrawn="1"/>
        </p:nvCxnSpPr>
        <p:spPr>
          <a:xfrm>
            <a:off x="4749806" y="3356992"/>
            <a:ext cx="1298146"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E4C72E1-8AB8-8350-95A3-03BB90554AC9}"/>
              </a:ext>
            </a:extLst>
          </p:cNvPr>
          <p:cNvCxnSpPr>
            <a:cxnSpLocks/>
          </p:cNvCxnSpPr>
          <p:nvPr userDrawn="1"/>
        </p:nvCxnSpPr>
        <p:spPr>
          <a:xfrm>
            <a:off x="7342094" y="3356992"/>
            <a:ext cx="1298146"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C0767D3-B978-8712-9FB4-37D77E6DD7AC}"/>
              </a:ext>
            </a:extLst>
          </p:cNvPr>
          <p:cNvCxnSpPr>
            <a:cxnSpLocks/>
          </p:cNvCxnSpPr>
          <p:nvPr userDrawn="1"/>
        </p:nvCxnSpPr>
        <p:spPr>
          <a:xfrm>
            <a:off x="9842164" y="3356992"/>
            <a:ext cx="1298146"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
        <p:nvSpPr>
          <p:cNvPr id="20" name="Title Placeholder 1">
            <a:extLst>
              <a:ext uri="{FF2B5EF4-FFF2-40B4-BE49-F238E27FC236}">
                <a16:creationId xmlns:a16="http://schemas.microsoft.com/office/drawing/2014/main" id="{394F5C3C-5789-DA4A-EE21-97B4686014D8}"/>
              </a:ext>
            </a:extLst>
          </p:cNvPr>
          <p:cNvSpPr>
            <a:spLocks noGrp="1"/>
          </p:cNvSpPr>
          <p:nvPr>
            <p:ph type="title"/>
          </p:nvPr>
        </p:nvSpPr>
        <p:spPr>
          <a:xfrm>
            <a:off x="429260" y="620688"/>
            <a:ext cx="6818868" cy="606922"/>
          </a:xfrm>
          <a:prstGeom prst="rect">
            <a:avLst/>
          </a:prstGeom>
        </p:spPr>
        <p:txBody>
          <a:bodyPr vert="horz" lIns="91440" tIns="45720" rIns="91440" bIns="45720" rtlCol="0" anchor="t">
            <a:noAutofit/>
          </a:bodyPr>
          <a:lstStyle/>
          <a:p>
            <a:r>
              <a:rPr lang="en-US"/>
              <a:t>Click to edit Master title style</a:t>
            </a:r>
            <a:endParaRPr lang="en-GB"/>
          </a:p>
        </p:txBody>
      </p:sp>
      <p:sp>
        <p:nvSpPr>
          <p:cNvPr id="23" name="Text Placeholder 3">
            <a:extLst>
              <a:ext uri="{FF2B5EF4-FFF2-40B4-BE49-F238E27FC236}">
                <a16:creationId xmlns:a16="http://schemas.microsoft.com/office/drawing/2014/main" id="{0341B053-7AFC-1BE2-E7A3-0E561F2E8099}"/>
              </a:ext>
            </a:extLst>
          </p:cNvPr>
          <p:cNvSpPr>
            <a:spLocks noGrp="1"/>
          </p:cNvSpPr>
          <p:nvPr>
            <p:ph type="body" sz="quarter" idx="30" hasCustomPrompt="1"/>
          </p:nvPr>
        </p:nvSpPr>
        <p:spPr>
          <a:xfrm>
            <a:off x="1991544" y="2060848"/>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 Icon here- </a:t>
            </a:r>
          </a:p>
        </p:txBody>
      </p:sp>
      <p:sp>
        <p:nvSpPr>
          <p:cNvPr id="24" name="Text Placeholder 3">
            <a:extLst>
              <a:ext uri="{FF2B5EF4-FFF2-40B4-BE49-F238E27FC236}">
                <a16:creationId xmlns:a16="http://schemas.microsoft.com/office/drawing/2014/main" id="{AA41DEC7-939B-1EA4-A5D9-8EA292456D7B}"/>
              </a:ext>
            </a:extLst>
          </p:cNvPr>
          <p:cNvSpPr>
            <a:spLocks noGrp="1"/>
          </p:cNvSpPr>
          <p:nvPr>
            <p:ph type="body" sz="quarter" idx="31" hasCustomPrompt="1"/>
          </p:nvPr>
        </p:nvSpPr>
        <p:spPr>
          <a:xfrm>
            <a:off x="4655840" y="2058089"/>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 Icon here- </a:t>
            </a:r>
          </a:p>
        </p:txBody>
      </p:sp>
      <p:sp>
        <p:nvSpPr>
          <p:cNvPr id="25" name="Text Placeholder 3">
            <a:extLst>
              <a:ext uri="{FF2B5EF4-FFF2-40B4-BE49-F238E27FC236}">
                <a16:creationId xmlns:a16="http://schemas.microsoft.com/office/drawing/2014/main" id="{347619A0-FBAF-93BC-0C29-D46056BC729B}"/>
              </a:ext>
            </a:extLst>
          </p:cNvPr>
          <p:cNvSpPr>
            <a:spLocks noGrp="1"/>
          </p:cNvSpPr>
          <p:nvPr>
            <p:ph type="body" sz="quarter" idx="32" hasCustomPrompt="1"/>
          </p:nvPr>
        </p:nvSpPr>
        <p:spPr>
          <a:xfrm>
            <a:off x="7248128" y="2058088"/>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 Icon here- </a:t>
            </a:r>
          </a:p>
        </p:txBody>
      </p:sp>
      <p:sp>
        <p:nvSpPr>
          <p:cNvPr id="26" name="Text Placeholder 3">
            <a:extLst>
              <a:ext uri="{FF2B5EF4-FFF2-40B4-BE49-F238E27FC236}">
                <a16:creationId xmlns:a16="http://schemas.microsoft.com/office/drawing/2014/main" id="{F0DA9748-5AC3-23C1-9C7B-B9A0C5123B90}"/>
              </a:ext>
            </a:extLst>
          </p:cNvPr>
          <p:cNvSpPr>
            <a:spLocks noGrp="1"/>
          </p:cNvSpPr>
          <p:nvPr>
            <p:ph type="body" sz="quarter" idx="33" hasCustomPrompt="1"/>
          </p:nvPr>
        </p:nvSpPr>
        <p:spPr>
          <a:xfrm>
            <a:off x="9790366" y="1993094"/>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 Icon here- </a:t>
            </a:r>
          </a:p>
        </p:txBody>
      </p:sp>
    </p:spTree>
    <p:extLst>
      <p:ext uri="{BB962C8B-B14F-4D97-AF65-F5344CB8AC3E}">
        <p14:creationId xmlns:p14="http://schemas.microsoft.com/office/powerpoint/2010/main" val="3381225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en table - 3 columns/ non customisable ">
    <p:spTree>
      <p:nvGrpSpPr>
        <p:cNvPr id="1" name=""/>
        <p:cNvGrpSpPr/>
        <p:nvPr/>
      </p:nvGrpSpPr>
      <p:grpSpPr>
        <a:xfrm>
          <a:off x="0" y="0"/>
          <a:ext cx="0" cy="0"/>
          <a:chOff x="0" y="0"/>
          <a:chExt cx="0" cy="0"/>
        </a:xfrm>
      </p:grpSpPr>
      <p:pic>
        <p:nvPicPr>
          <p:cNvPr id="4" name="Picture 3" descr="Background pattern, circle&#10;&#10;Description automatically generated">
            <a:extLst>
              <a:ext uri="{FF2B5EF4-FFF2-40B4-BE49-F238E27FC236}">
                <a16:creationId xmlns:a16="http://schemas.microsoft.com/office/drawing/2014/main" id="{DAEC8E12-67BA-F428-3D66-1E6B2B5D08CF}"/>
              </a:ext>
            </a:extLst>
          </p:cNvPr>
          <p:cNvPicPr>
            <a:picLocks noChangeAspect="1"/>
          </p:cNvPicPr>
          <p:nvPr userDrawn="1"/>
        </p:nvPicPr>
        <p:blipFill>
          <a:blip r:embed="rId2"/>
          <a:stretch>
            <a:fillRect/>
          </a:stretch>
        </p:blipFill>
        <p:spPr>
          <a:xfrm rot="10800000">
            <a:off x="0" y="0"/>
            <a:ext cx="9693408" cy="6858000"/>
          </a:xfrm>
          <a:prstGeom prst="rect">
            <a:avLst/>
          </a:prstGeom>
        </p:spPr>
      </p:pic>
      <p:pic>
        <p:nvPicPr>
          <p:cNvPr id="5" name="Picture 4" descr="Chart, rectangle&#10;&#10;Description automatically generated">
            <a:extLst>
              <a:ext uri="{FF2B5EF4-FFF2-40B4-BE49-F238E27FC236}">
                <a16:creationId xmlns:a16="http://schemas.microsoft.com/office/drawing/2014/main" id="{92A67EF8-087C-6082-1EB9-5817432E8969}"/>
              </a:ext>
            </a:extLst>
          </p:cNvPr>
          <p:cNvPicPr>
            <a:picLocks noChangeAspect="1"/>
          </p:cNvPicPr>
          <p:nvPr userDrawn="1"/>
        </p:nvPicPr>
        <p:blipFill rotWithShape="1">
          <a:blip r:embed="rId3"/>
          <a:srcRect r="25058" b="22888"/>
          <a:stretch/>
        </p:blipFill>
        <p:spPr>
          <a:xfrm>
            <a:off x="974218" y="-27384"/>
            <a:ext cx="11217782" cy="6885384"/>
          </a:xfrm>
          <a:prstGeom prst="rect">
            <a:avLst/>
          </a:prstGeom>
        </p:spPr>
      </p:pic>
      <p:sp>
        <p:nvSpPr>
          <p:cNvPr id="6" name="Text Placeholder 502">
            <a:extLst>
              <a:ext uri="{FF2B5EF4-FFF2-40B4-BE49-F238E27FC236}">
                <a16:creationId xmlns:a16="http://schemas.microsoft.com/office/drawing/2014/main" id="{57AE6B17-651E-84E8-944B-09CE8FF0A41B}"/>
              </a:ext>
            </a:extLst>
          </p:cNvPr>
          <p:cNvSpPr>
            <a:spLocks noGrp="1"/>
          </p:cNvSpPr>
          <p:nvPr>
            <p:ph type="body" sz="quarter" idx="10" hasCustomPrompt="1"/>
          </p:nvPr>
        </p:nvSpPr>
        <p:spPr>
          <a:xfrm>
            <a:off x="2279576" y="3527662"/>
            <a:ext cx="2068276" cy="3069690"/>
          </a:xfrm>
        </p:spPr>
        <p:txBody>
          <a:bodyPr>
            <a:noAutofit/>
          </a:bodyPr>
          <a:lstStyle>
            <a:lvl1pPr marL="0" indent="0">
              <a:buNone/>
              <a:defRPr sz="2000" spc="0" baseline="0">
                <a:solidFill>
                  <a:srgbClr val="005547"/>
                </a:solidFill>
              </a:defRPr>
            </a:lvl1pPr>
            <a:lvl2pPr>
              <a:defRPr sz="2000"/>
            </a:lvl2pPr>
            <a:lvl3pPr>
              <a:defRPr sz="1800"/>
            </a:lvl3pPr>
            <a:lvl4pPr>
              <a:defRPr sz="1600"/>
            </a:lvl4pPr>
            <a:lvl5pPr>
              <a:defRPr sz="1600"/>
            </a:lvl5pPr>
          </a:lstStyle>
          <a:p>
            <a:pPr lvl="0"/>
            <a:r>
              <a:rPr lang="en-GB"/>
              <a:t>Click to edit Master text styles </a:t>
            </a:r>
          </a:p>
        </p:txBody>
      </p:sp>
      <p:sp>
        <p:nvSpPr>
          <p:cNvPr id="7" name="Slide Number Placeholder 507">
            <a:extLst>
              <a:ext uri="{FF2B5EF4-FFF2-40B4-BE49-F238E27FC236}">
                <a16:creationId xmlns:a16="http://schemas.microsoft.com/office/drawing/2014/main" id="{2E8F76D8-C257-D517-6FF5-B33045BC4F5E}"/>
              </a:ext>
            </a:extLst>
          </p:cNvPr>
          <p:cNvSpPr>
            <a:spLocks noGrp="1"/>
          </p:cNvSpPr>
          <p:nvPr>
            <p:ph type="sldNum" sz="quarter" idx="14"/>
          </p:nvPr>
        </p:nvSpPr>
        <p:spPr>
          <a:xfrm>
            <a:off x="284018" y="6353659"/>
            <a:ext cx="2743200" cy="365125"/>
          </a:xfrm>
        </p:spPr>
        <p:txBody>
          <a:bodyPr/>
          <a:lstStyle>
            <a:lvl1pPr>
              <a:defRPr>
                <a:solidFill>
                  <a:schemeClr val="bg1"/>
                </a:solidFill>
              </a:defRPr>
            </a:lvl1pPr>
          </a:lstStyle>
          <a:p>
            <a:fld id="{4813F0E5-B502-2044-A0C5-C340BBB4FD8F}" type="slidenum">
              <a:rPr lang="en-GB" smtClean="0"/>
              <a:pPr/>
              <a:t>‹#›</a:t>
            </a:fld>
            <a:endParaRPr lang="en-GB"/>
          </a:p>
        </p:txBody>
      </p:sp>
      <p:sp>
        <p:nvSpPr>
          <p:cNvPr id="8" name="Text Placeholder 3">
            <a:extLst>
              <a:ext uri="{FF2B5EF4-FFF2-40B4-BE49-F238E27FC236}">
                <a16:creationId xmlns:a16="http://schemas.microsoft.com/office/drawing/2014/main" id="{54963B43-C65D-AAE6-3F66-883482A1FB2F}"/>
              </a:ext>
            </a:extLst>
          </p:cNvPr>
          <p:cNvSpPr>
            <a:spLocks noGrp="1"/>
          </p:cNvSpPr>
          <p:nvPr>
            <p:ph type="body" sz="quarter" idx="23" hasCustomPrompt="1"/>
          </p:nvPr>
        </p:nvSpPr>
        <p:spPr>
          <a:xfrm>
            <a:off x="2279576" y="2812213"/>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Heading</a:t>
            </a:r>
          </a:p>
        </p:txBody>
      </p:sp>
      <p:sp>
        <p:nvSpPr>
          <p:cNvPr id="9" name="Text Placeholder 3">
            <a:extLst>
              <a:ext uri="{FF2B5EF4-FFF2-40B4-BE49-F238E27FC236}">
                <a16:creationId xmlns:a16="http://schemas.microsoft.com/office/drawing/2014/main" id="{26FB679B-F8DC-C397-33C2-0017FC587B59}"/>
              </a:ext>
            </a:extLst>
          </p:cNvPr>
          <p:cNvSpPr>
            <a:spLocks noGrp="1"/>
          </p:cNvSpPr>
          <p:nvPr>
            <p:ph type="body" sz="quarter" idx="24" hasCustomPrompt="1"/>
          </p:nvPr>
        </p:nvSpPr>
        <p:spPr>
          <a:xfrm>
            <a:off x="5757918" y="2812213"/>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Heading</a:t>
            </a:r>
          </a:p>
        </p:txBody>
      </p:sp>
      <p:sp>
        <p:nvSpPr>
          <p:cNvPr id="10" name="Text Placeholder 3">
            <a:extLst>
              <a:ext uri="{FF2B5EF4-FFF2-40B4-BE49-F238E27FC236}">
                <a16:creationId xmlns:a16="http://schemas.microsoft.com/office/drawing/2014/main" id="{FD35F27C-4824-D3ED-FB71-09B004CFB451}"/>
              </a:ext>
            </a:extLst>
          </p:cNvPr>
          <p:cNvSpPr>
            <a:spLocks noGrp="1"/>
          </p:cNvSpPr>
          <p:nvPr>
            <p:ph type="body" sz="quarter" idx="25" hasCustomPrompt="1"/>
          </p:nvPr>
        </p:nvSpPr>
        <p:spPr>
          <a:xfrm>
            <a:off x="9317789" y="2812213"/>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Heading</a:t>
            </a:r>
          </a:p>
        </p:txBody>
      </p:sp>
      <p:sp>
        <p:nvSpPr>
          <p:cNvPr id="12" name="Text Placeholder 502">
            <a:extLst>
              <a:ext uri="{FF2B5EF4-FFF2-40B4-BE49-F238E27FC236}">
                <a16:creationId xmlns:a16="http://schemas.microsoft.com/office/drawing/2014/main" id="{4067ADC7-B796-DADE-4C53-55B386AB273C}"/>
              </a:ext>
            </a:extLst>
          </p:cNvPr>
          <p:cNvSpPr>
            <a:spLocks noGrp="1"/>
          </p:cNvSpPr>
          <p:nvPr>
            <p:ph type="body" sz="quarter" idx="27" hasCustomPrompt="1"/>
          </p:nvPr>
        </p:nvSpPr>
        <p:spPr>
          <a:xfrm>
            <a:off x="5714078" y="3527662"/>
            <a:ext cx="2068276" cy="3069690"/>
          </a:xfrm>
        </p:spPr>
        <p:txBody>
          <a:bodyPr>
            <a:noAutofit/>
          </a:bodyPr>
          <a:lstStyle>
            <a:lvl1pPr marL="0" indent="0">
              <a:buNone/>
              <a:defRPr sz="2000" spc="0" baseline="0">
                <a:solidFill>
                  <a:srgbClr val="005547"/>
                </a:solidFill>
              </a:defRPr>
            </a:lvl1pPr>
            <a:lvl2pPr>
              <a:defRPr sz="2000"/>
            </a:lvl2pPr>
            <a:lvl3pPr>
              <a:defRPr sz="1800"/>
            </a:lvl3pPr>
            <a:lvl4pPr>
              <a:defRPr sz="1600"/>
            </a:lvl4pPr>
            <a:lvl5pPr>
              <a:defRPr sz="1600"/>
            </a:lvl5pPr>
          </a:lstStyle>
          <a:p>
            <a:pPr lvl="0"/>
            <a:r>
              <a:rPr lang="en-GB"/>
              <a:t>Click to edit Master text styles </a:t>
            </a:r>
          </a:p>
        </p:txBody>
      </p:sp>
      <p:sp>
        <p:nvSpPr>
          <p:cNvPr id="13" name="Text Placeholder 502">
            <a:extLst>
              <a:ext uri="{FF2B5EF4-FFF2-40B4-BE49-F238E27FC236}">
                <a16:creationId xmlns:a16="http://schemas.microsoft.com/office/drawing/2014/main" id="{A5D8B292-5BCE-31BC-4EB8-345B86C5796B}"/>
              </a:ext>
            </a:extLst>
          </p:cNvPr>
          <p:cNvSpPr>
            <a:spLocks noGrp="1"/>
          </p:cNvSpPr>
          <p:nvPr>
            <p:ph type="body" sz="quarter" idx="28" hasCustomPrompt="1"/>
          </p:nvPr>
        </p:nvSpPr>
        <p:spPr>
          <a:xfrm>
            <a:off x="9293522" y="3527662"/>
            <a:ext cx="2068276" cy="3069690"/>
          </a:xfrm>
        </p:spPr>
        <p:txBody>
          <a:bodyPr>
            <a:noAutofit/>
          </a:bodyPr>
          <a:lstStyle>
            <a:lvl1pPr marL="0" indent="0">
              <a:buNone/>
              <a:defRPr sz="2000" spc="0" baseline="0">
                <a:solidFill>
                  <a:srgbClr val="005547"/>
                </a:solidFill>
              </a:defRPr>
            </a:lvl1pPr>
            <a:lvl2pPr>
              <a:defRPr sz="2000"/>
            </a:lvl2pPr>
            <a:lvl3pPr>
              <a:defRPr sz="1800"/>
            </a:lvl3pPr>
            <a:lvl4pPr>
              <a:defRPr sz="1600"/>
            </a:lvl4pPr>
            <a:lvl5pPr>
              <a:defRPr sz="1600"/>
            </a:lvl5pPr>
          </a:lstStyle>
          <a:p>
            <a:pPr lvl="0"/>
            <a:r>
              <a:rPr lang="en-GB"/>
              <a:t>Click to edit Master text styles </a:t>
            </a:r>
          </a:p>
        </p:txBody>
      </p:sp>
      <p:cxnSp>
        <p:nvCxnSpPr>
          <p:cNvPr id="15" name="Straight Connector 14">
            <a:extLst>
              <a:ext uri="{FF2B5EF4-FFF2-40B4-BE49-F238E27FC236}">
                <a16:creationId xmlns:a16="http://schemas.microsoft.com/office/drawing/2014/main" id="{ECEA24A4-3C35-1D94-BA5C-9BC869446C39}"/>
              </a:ext>
            </a:extLst>
          </p:cNvPr>
          <p:cNvCxnSpPr>
            <a:cxnSpLocks/>
          </p:cNvCxnSpPr>
          <p:nvPr userDrawn="1"/>
        </p:nvCxnSpPr>
        <p:spPr>
          <a:xfrm>
            <a:off x="2399632" y="3356992"/>
            <a:ext cx="1298146"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F264EE-5FA4-856C-2B3E-6AD6319DB290}"/>
              </a:ext>
            </a:extLst>
          </p:cNvPr>
          <p:cNvCxnSpPr>
            <a:cxnSpLocks/>
          </p:cNvCxnSpPr>
          <p:nvPr userDrawn="1"/>
        </p:nvCxnSpPr>
        <p:spPr>
          <a:xfrm>
            <a:off x="5838138" y="3356992"/>
            <a:ext cx="1298146"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E4C72E1-8AB8-8350-95A3-03BB90554AC9}"/>
              </a:ext>
            </a:extLst>
          </p:cNvPr>
          <p:cNvCxnSpPr>
            <a:cxnSpLocks/>
          </p:cNvCxnSpPr>
          <p:nvPr userDrawn="1"/>
        </p:nvCxnSpPr>
        <p:spPr>
          <a:xfrm>
            <a:off x="9406366" y="3356992"/>
            <a:ext cx="1298146"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
        <p:nvSpPr>
          <p:cNvPr id="20" name="Title Placeholder 1">
            <a:extLst>
              <a:ext uri="{FF2B5EF4-FFF2-40B4-BE49-F238E27FC236}">
                <a16:creationId xmlns:a16="http://schemas.microsoft.com/office/drawing/2014/main" id="{394F5C3C-5789-DA4A-EE21-97B4686014D8}"/>
              </a:ext>
            </a:extLst>
          </p:cNvPr>
          <p:cNvSpPr>
            <a:spLocks noGrp="1"/>
          </p:cNvSpPr>
          <p:nvPr>
            <p:ph type="title"/>
          </p:nvPr>
        </p:nvSpPr>
        <p:spPr>
          <a:xfrm>
            <a:off x="429260" y="620688"/>
            <a:ext cx="6818868" cy="606922"/>
          </a:xfrm>
          <a:prstGeom prst="rect">
            <a:avLst/>
          </a:prstGeom>
        </p:spPr>
        <p:txBody>
          <a:bodyPr vert="horz" lIns="91440" tIns="45720" rIns="91440" bIns="45720" rtlCol="0" anchor="t">
            <a:noAutofit/>
          </a:bodyPr>
          <a:lstStyle/>
          <a:p>
            <a:r>
              <a:rPr lang="en-US"/>
              <a:t>Click to edit Master title style</a:t>
            </a:r>
            <a:endParaRPr lang="en-GB"/>
          </a:p>
        </p:txBody>
      </p:sp>
      <p:sp>
        <p:nvSpPr>
          <p:cNvPr id="23" name="Text Placeholder 3">
            <a:extLst>
              <a:ext uri="{FF2B5EF4-FFF2-40B4-BE49-F238E27FC236}">
                <a16:creationId xmlns:a16="http://schemas.microsoft.com/office/drawing/2014/main" id="{0341B053-7AFC-1BE2-E7A3-0E561F2E8099}"/>
              </a:ext>
            </a:extLst>
          </p:cNvPr>
          <p:cNvSpPr>
            <a:spLocks noGrp="1"/>
          </p:cNvSpPr>
          <p:nvPr>
            <p:ph type="body" sz="quarter" idx="30" hasCustomPrompt="1"/>
          </p:nvPr>
        </p:nvSpPr>
        <p:spPr>
          <a:xfrm>
            <a:off x="2279576" y="2060848"/>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 Icon here- </a:t>
            </a:r>
          </a:p>
        </p:txBody>
      </p:sp>
      <p:sp>
        <p:nvSpPr>
          <p:cNvPr id="24" name="Text Placeholder 3">
            <a:extLst>
              <a:ext uri="{FF2B5EF4-FFF2-40B4-BE49-F238E27FC236}">
                <a16:creationId xmlns:a16="http://schemas.microsoft.com/office/drawing/2014/main" id="{AA41DEC7-939B-1EA4-A5D9-8EA292456D7B}"/>
              </a:ext>
            </a:extLst>
          </p:cNvPr>
          <p:cNvSpPr>
            <a:spLocks noGrp="1"/>
          </p:cNvSpPr>
          <p:nvPr>
            <p:ph type="body" sz="quarter" idx="31" hasCustomPrompt="1"/>
          </p:nvPr>
        </p:nvSpPr>
        <p:spPr>
          <a:xfrm>
            <a:off x="5716080" y="2058089"/>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 Icon here- </a:t>
            </a:r>
          </a:p>
        </p:txBody>
      </p:sp>
      <p:sp>
        <p:nvSpPr>
          <p:cNvPr id="25" name="Text Placeholder 3">
            <a:extLst>
              <a:ext uri="{FF2B5EF4-FFF2-40B4-BE49-F238E27FC236}">
                <a16:creationId xmlns:a16="http://schemas.microsoft.com/office/drawing/2014/main" id="{347619A0-FBAF-93BC-0C29-D46056BC729B}"/>
              </a:ext>
            </a:extLst>
          </p:cNvPr>
          <p:cNvSpPr>
            <a:spLocks noGrp="1"/>
          </p:cNvSpPr>
          <p:nvPr>
            <p:ph type="body" sz="quarter" idx="32" hasCustomPrompt="1"/>
          </p:nvPr>
        </p:nvSpPr>
        <p:spPr>
          <a:xfrm>
            <a:off x="9264352" y="2058088"/>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 Icon here- </a:t>
            </a:r>
          </a:p>
        </p:txBody>
      </p:sp>
    </p:spTree>
    <p:extLst>
      <p:ext uri="{BB962C8B-B14F-4D97-AF65-F5344CB8AC3E}">
        <p14:creationId xmlns:p14="http://schemas.microsoft.com/office/powerpoint/2010/main" val="602140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20FA7F-3397-D1E5-90D2-DF52EA141F8F}"/>
              </a:ext>
            </a:extLst>
          </p:cNvPr>
          <p:cNvSpPr/>
          <p:nvPr userDrawn="1"/>
        </p:nvSpPr>
        <p:spPr>
          <a:xfrm>
            <a:off x="0" y="0"/>
            <a:ext cx="12192000" cy="6858000"/>
          </a:xfrm>
          <a:prstGeom prst="rect">
            <a:avLst/>
          </a:prstGeom>
          <a:solidFill>
            <a:schemeClr val="tx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068FCED-153C-2A0A-3393-CEF1099AC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2383" y="432000"/>
            <a:ext cx="2282353" cy="742209"/>
          </a:xfrm>
          <a:prstGeom prst="rect">
            <a:avLst/>
          </a:prstGeom>
        </p:spPr>
      </p:pic>
      <p:cxnSp>
        <p:nvCxnSpPr>
          <p:cNvPr id="5" name="Straight Connector 4">
            <a:extLst>
              <a:ext uri="{FF2B5EF4-FFF2-40B4-BE49-F238E27FC236}">
                <a16:creationId xmlns:a16="http://schemas.microsoft.com/office/drawing/2014/main" id="{D577E0BB-ECA1-B964-3EC4-DF91A071E0D2}"/>
              </a:ext>
            </a:extLst>
          </p:cNvPr>
          <p:cNvCxnSpPr>
            <a:cxnSpLocks/>
          </p:cNvCxnSpPr>
          <p:nvPr userDrawn="1"/>
        </p:nvCxnSpPr>
        <p:spPr>
          <a:xfrm>
            <a:off x="9624392" y="1340768"/>
            <a:ext cx="136815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A392B07-7BAC-B52E-FB5F-A511C78BFD5D}"/>
              </a:ext>
            </a:extLst>
          </p:cNvPr>
          <p:cNvCxnSpPr>
            <a:cxnSpLocks/>
          </p:cNvCxnSpPr>
          <p:nvPr userDrawn="1"/>
        </p:nvCxnSpPr>
        <p:spPr>
          <a:xfrm>
            <a:off x="4353871" y="4509120"/>
            <a:ext cx="3484259"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clipart&#10;&#10;Description automatically generated">
            <a:extLst>
              <a:ext uri="{FF2B5EF4-FFF2-40B4-BE49-F238E27FC236}">
                <a16:creationId xmlns:a16="http://schemas.microsoft.com/office/drawing/2014/main" id="{E4E679DA-0F4F-EB8C-7876-3F2EE57B6BEA}"/>
              </a:ext>
            </a:extLst>
          </p:cNvPr>
          <p:cNvPicPr>
            <a:picLocks noChangeAspect="1"/>
          </p:cNvPicPr>
          <p:nvPr userDrawn="1"/>
        </p:nvPicPr>
        <p:blipFill>
          <a:blip r:embed="rId4"/>
          <a:stretch>
            <a:fillRect/>
          </a:stretch>
        </p:blipFill>
        <p:spPr>
          <a:xfrm>
            <a:off x="5591944" y="2276872"/>
            <a:ext cx="635000" cy="393700"/>
          </a:xfrm>
          <a:prstGeom prst="rect">
            <a:avLst/>
          </a:prstGeom>
        </p:spPr>
      </p:pic>
      <p:sp>
        <p:nvSpPr>
          <p:cNvPr id="10" name="Title 1">
            <a:extLst>
              <a:ext uri="{FF2B5EF4-FFF2-40B4-BE49-F238E27FC236}">
                <a16:creationId xmlns:a16="http://schemas.microsoft.com/office/drawing/2014/main" id="{221B73B9-2E9B-D555-C39C-322421B2F273}"/>
              </a:ext>
            </a:extLst>
          </p:cNvPr>
          <p:cNvSpPr>
            <a:spLocks noGrp="1"/>
          </p:cNvSpPr>
          <p:nvPr>
            <p:ph type="title"/>
          </p:nvPr>
        </p:nvSpPr>
        <p:spPr>
          <a:xfrm>
            <a:off x="3575720" y="2852937"/>
            <a:ext cx="4824536" cy="1296144"/>
          </a:xfrm>
          <a:prstGeom prst="rect">
            <a:avLst/>
          </a:prstGeom>
        </p:spPr>
        <p:txBody>
          <a:bodyPr/>
          <a:lstStyle>
            <a:lvl1pPr algn="ctr">
              <a:defRPr>
                <a:solidFill>
                  <a:schemeClr val="bg1"/>
                </a:solidFill>
              </a:defRPr>
            </a:lvl1pPr>
          </a:lstStyle>
          <a:p>
            <a:r>
              <a:rPr lang="en-GB"/>
              <a:t>Click to edit Master title style</a:t>
            </a:r>
            <a:endParaRPr lang="en-US"/>
          </a:p>
        </p:txBody>
      </p:sp>
      <p:sp>
        <p:nvSpPr>
          <p:cNvPr id="13" name="Title 1">
            <a:extLst>
              <a:ext uri="{FF2B5EF4-FFF2-40B4-BE49-F238E27FC236}">
                <a16:creationId xmlns:a16="http://schemas.microsoft.com/office/drawing/2014/main" id="{ECF8C5F7-B365-FCDB-FACE-3D0A83B88C1B}"/>
              </a:ext>
            </a:extLst>
          </p:cNvPr>
          <p:cNvSpPr txBox="1">
            <a:spLocks/>
          </p:cNvSpPr>
          <p:nvPr userDrawn="1"/>
        </p:nvSpPr>
        <p:spPr>
          <a:xfrm>
            <a:off x="3575720" y="4725144"/>
            <a:ext cx="4824536" cy="576064"/>
          </a:xfrm>
          <a:prstGeom prst="rect">
            <a:avLst/>
          </a:prstGeom>
        </p:spPr>
        <p:txBody>
          <a:bodyPr/>
          <a:lstStyle>
            <a:lvl1pPr algn="ctr" defTabSz="914400" rtl="0" eaLnBrk="1" latinLnBrk="0" hangingPunct="1">
              <a:lnSpc>
                <a:spcPct val="90000"/>
              </a:lnSpc>
              <a:spcBef>
                <a:spcPct val="0"/>
              </a:spcBef>
              <a:buNone/>
              <a:defRPr sz="3600" b="1" i="0" u="none" kern="1200">
                <a:solidFill>
                  <a:schemeClr val="bg1"/>
                </a:solidFill>
                <a:latin typeface="+mj-lt"/>
                <a:ea typeface="Arial" charset="0"/>
                <a:cs typeface="Arial" charset="0"/>
              </a:defRPr>
            </a:lvl1pPr>
          </a:lstStyle>
          <a:p>
            <a:r>
              <a:rPr lang="en-GB" sz="2500"/>
              <a:t>Click to edit Master title style</a:t>
            </a:r>
            <a:endParaRPr lang="en-US" sz="2500"/>
          </a:p>
        </p:txBody>
      </p:sp>
      <p:pic>
        <p:nvPicPr>
          <p:cNvPr id="14" name="Picture 13" descr="Background pattern, circle&#10;&#10;Description automatically generated">
            <a:extLst>
              <a:ext uri="{FF2B5EF4-FFF2-40B4-BE49-F238E27FC236}">
                <a16:creationId xmlns:a16="http://schemas.microsoft.com/office/drawing/2014/main" id="{DDB1E54D-9421-2517-C480-67C506C8B8BB}"/>
              </a:ext>
            </a:extLst>
          </p:cNvPr>
          <p:cNvPicPr>
            <a:picLocks noChangeAspect="1"/>
          </p:cNvPicPr>
          <p:nvPr userDrawn="1"/>
        </p:nvPicPr>
        <p:blipFill>
          <a:blip r:embed="rId5">
            <a:alphaModFix amt="45000"/>
          </a:blip>
          <a:stretch>
            <a:fillRect/>
          </a:stretch>
        </p:blipFill>
        <p:spPr>
          <a:xfrm>
            <a:off x="3575720" y="15050"/>
            <a:ext cx="8627423" cy="6842950"/>
          </a:xfrm>
          <a:prstGeom prst="rect">
            <a:avLst/>
          </a:prstGeom>
        </p:spPr>
      </p:pic>
    </p:spTree>
    <p:extLst>
      <p:ext uri="{BB962C8B-B14F-4D97-AF65-F5344CB8AC3E}">
        <p14:creationId xmlns:p14="http://schemas.microsoft.com/office/powerpoint/2010/main" val="2364897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l="-11000" t="-7000" r="-14000" b="-31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A381E-0902-648C-3683-927A68B971CB}"/>
              </a:ext>
            </a:extLst>
          </p:cNvPr>
          <p:cNvSpPr/>
          <p:nvPr userDrawn="1"/>
        </p:nvSpPr>
        <p:spPr>
          <a:xfrm>
            <a:off x="0" y="0"/>
            <a:ext cx="12192000" cy="6858000"/>
          </a:xfrm>
          <a:prstGeom prst="rect">
            <a:avLst/>
          </a:prstGeom>
          <a:solidFill>
            <a:schemeClr val="tx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Background pattern, circle&#10;&#10;Description automatically generated">
            <a:extLst>
              <a:ext uri="{FF2B5EF4-FFF2-40B4-BE49-F238E27FC236}">
                <a16:creationId xmlns:a16="http://schemas.microsoft.com/office/drawing/2014/main" id="{DDB1E54D-9421-2517-C480-67C506C8B8BB}"/>
              </a:ext>
            </a:extLst>
          </p:cNvPr>
          <p:cNvPicPr>
            <a:picLocks noChangeAspect="1"/>
          </p:cNvPicPr>
          <p:nvPr userDrawn="1"/>
        </p:nvPicPr>
        <p:blipFill>
          <a:blip r:embed="rId3">
            <a:alphaModFix amt="45000"/>
          </a:blip>
          <a:stretch>
            <a:fillRect/>
          </a:stretch>
        </p:blipFill>
        <p:spPr>
          <a:xfrm>
            <a:off x="3575720" y="15050"/>
            <a:ext cx="8627423" cy="6842950"/>
          </a:xfrm>
          <a:prstGeom prst="rect">
            <a:avLst/>
          </a:prstGeom>
        </p:spPr>
      </p:pic>
      <p:pic>
        <p:nvPicPr>
          <p:cNvPr id="4" name="Picture 3">
            <a:extLst>
              <a:ext uri="{FF2B5EF4-FFF2-40B4-BE49-F238E27FC236}">
                <a16:creationId xmlns:a16="http://schemas.microsoft.com/office/drawing/2014/main" id="{2068FCED-153C-2A0A-3393-CEF1099AC9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52383" y="432000"/>
            <a:ext cx="2282353" cy="742209"/>
          </a:xfrm>
          <a:prstGeom prst="rect">
            <a:avLst/>
          </a:prstGeom>
        </p:spPr>
      </p:pic>
      <p:cxnSp>
        <p:nvCxnSpPr>
          <p:cNvPr id="5" name="Straight Connector 4">
            <a:extLst>
              <a:ext uri="{FF2B5EF4-FFF2-40B4-BE49-F238E27FC236}">
                <a16:creationId xmlns:a16="http://schemas.microsoft.com/office/drawing/2014/main" id="{D577E0BB-ECA1-B964-3EC4-DF91A071E0D2}"/>
              </a:ext>
            </a:extLst>
          </p:cNvPr>
          <p:cNvCxnSpPr>
            <a:cxnSpLocks/>
          </p:cNvCxnSpPr>
          <p:nvPr userDrawn="1"/>
        </p:nvCxnSpPr>
        <p:spPr>
          <a:xfrm>
            <a:off x="9624392" y="1340768"/>
            <a:ext cx="136815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A392B07-7BAC-B52E-FB5F-A511C78BFD5D}"/>
              </a:ext>
            </a:extLst>
          </p:cNvPr>
          <p:cNvCxnSpPr>
            <a:cxnSpLocks/>
          </p:cNvCxnSpPr>
          <p:nvPr userDrawn="1"/>
        </p:nvCxnSpPr>
        <p:spPr>
          <a:xfrm>
            <a:off x="4353871" y="4193704"/>
            <a:ext cx="3484259"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clipart&#10;&#10;Description automatically generated">
            <a:extLst>
              <a:ext uri="{FF2B5EF4-FFF2-40B4-BE49-F238E27FC236}">
                <a16:creationId xmlns:a16="http://schemas.microsoft.com/office/drawing/2014/main" id="{E4E679DA-0F4F-EB8C-7876-3F2EE57B6BEA}"/>
              </a:ext>
            </a:extLst>
          </p:cNvPr>
          <p:cNvPicPr>
            <a:picLocks noChangeAspect="1"/>
          </p:cNvPicPr>
          <p:nvPr userDrawn="1"/>
        </p:nvPicPr>
        <p:blipFill>
          <a:blip r:embed="rId5"/>
          <a:stretch>
            <a:fillRect/>
          </a:stretch>
        </p:blipFill>
        <p:spPr>
          <a:xfrm>
            <a:off x="5591944" y="1961456"/>
            <a:ext cx="635000" cy="393700"/>
          </a:xfrm>
          <a:prstGeom prst="rect">
            <a:avLst/>
          </a:prstGeom>
        </p:spPr>
      </p:pic>
      <p:sp>
        <p:nvSpPr>
          <p:cNvPr id="10" name="Title 1">
            <a:extLst>
              <a:ext uri="{FF2B5EF4-FFF2-40B4-BE49-F238E27FC236}">
                <a16:creationId xmlns:a16="http://schemas.microsoft.com/office/drawing/2014/main" id="{221B73B9-2E9B-D555-C39C-322421B2F273}"/>
              </a:ext>
            </a:extLst>
          </p:cNvPr>
          <p:cNvSpPr>
            <a:spLocks noGrp="1"/>
          </p:cNvSpPr>
          <p:nvPr>
            <p:ph type="title"/>
          </p:nvPr>
        </p:nvSpPr>
        <p:spPr>
          <a:xfrm>
            <a:off x="3575720" y="2537521"/>
            <a:ext cx="4824536" cy="1296144"/>
          </a:xfrm>
          <a:prstGeom prst="rect">
            <a:avLst/>
          </a:prstGeom>
        </p:spPr>
        <p:txBody>
          <a:bodyPr/>
          <a:lstStyle>
            <a:lvl1pPr algn="ctr">
              <a:defRPr>
                <a:solidFill>
                  <a:schemeClr val="bg1"/>
                </a:solidFill>
              </a:defRPr>
            </a:lvl1pPr>
          </a:lstStyle>
          <a:p>
            <a:r>
              <a:rPr lang="en-GB"/>
              <a:t>Click to edit Master title style</a:t>
            </a:r>
            <a:endParaRPr lang="en-US"/>
          </a:p>
        </p:txBody>
      </p:sp>
      <p:sp>
        <p:nvSpPr>
          <p:cNvPr id="13" name="Title 1">
            <a:extLst>
              <a:ext uri="{FF2B5EF4-FFF2-40B4-BE49-F238E27FC236}">
                <a16:creationId xmlns:a16="http://schemas.microsoft.com/office/drawing/2014/main" id="{ECF8C5F7-B365-FCDB-FACE-3D0A83B88C1B}"/>
              </a:ext>
            </a:extLst>
          </p:cNvPr>
          <p:cNvSpPr txBox="1">
            <a:spLocks/>
          </p:cNvSpPr>
          <p:nvPr userDrawn="1"/>
        </p:nvSpPr>
        <p:spPr>
          <a:xfrm>
            <a:off x="3575720" y="4409728"/>
            <a:ext cx="4824536" cy="576064"/>
          </a:xfrm>
          <a:prstGeom prst="rect">
            <a:avLst/>
          </a:prstGeom>
        </p:spPr>
        <p:txBody>
          <a:bodyPr/>
          <a:lstStyle>
            <a:lvl1pPr algn="ctr" defTabSz="914400" rtl="0" eaLnBrk="1" latinLnBrk="0" hangingPunct="1">
              <a:lnSpc>
                <a:spcPct val="90000"/>
              </a:lnSpc>
              <a:spcBef>
                <a:spcPct val="0"/>
              </a:spcBef>
              <a:buNone/>
              <a:defRPr sz="3600" b="1" i="0" u="none" kern="1200">
                <a:solidFill>
                  <a:schemeClr val="bg1"/>
                </a:solidFill>
                <a:latin typeface="+mj-lt"/>
                <a:ea typeface="Arial" charset="0"/>
                <a:cs typeface="Arial" charset="0"/>
              </a:defRPr>
            </a:lvl1pPr>
          </a:lstStyle>
          <a:p>
            <a:r>
              <a:rPr lang="en-GB" sz="2500"/>
              <a:t>Click to edit Master title style</a:t>
            </a:r>
            <a:endParaRPr lang="en-US" sz="2500"/>
          </a:p>
        </p:txBody>
      </p:sp>
    </p:spTree>
    <p:extLst>
      <p:ext uri="{BB962C8B-B14F-4D97-AF65-F5344CB8AC3E}">
        <p14:creationId xmlns:p14="http://schemas.microsoft.com/office/powerpoint/2010/main" val="1493997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A258749-52C5-4BF4-9A94-12E869F12023}"/>
              </a:ext>
            </a:extLst>
          </p:cNvPr>
          <p:cNvSpPr/>
          <p:nvPr userDrawn="1"/>
        </p:nvSpPr>
        <p:spPr>
          <a:xfrm>
            <a:off x="0" y="0"/>
            <a:ext cx="12192000" cy="6858000"/>
          </a:xfrm>
          <a:prstGeom prst="rect">
            <a:avLst/>
          </a:prstGeom>
          <a:solidFill>
            <a:schemeClr val="tx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068FCED-153C-2A0A-3393-CEF1099AC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2383" y="432000"/>
            <a:ext cx="2282353" cy="742209"/>
          </a:xfrm>
          <a:prstGeom prst="rect">
            <a:avLst/>
          </a:prstGeom>
        </p:spPr>
      </p:pic>
      <p:cxnSp>
        <p:nvCxnSpPr>
          <p:cNvPr id="5" name="Straight Connector 4">
            <a:extLst>
              <a:ext uri="{FF2B5EF4-FFF2-40B4-BE49-F238E27FC236}">
                <a16:creationId xmlns:a16="http://schemas.microsoft.com/office/drawing/2014/main" id="{D577E0BB-ECA1-B964-3EC4-DF91A071E0D2}"/>
              </a:ext>
            </a:extLst>
          </p:cNvPr>
          <p:cNvCxnSpPr>
            <a:cxnSpLocks/>
          </p:cNvCxnSpPr>
          <p:nvPr userDrawn="1"/>
        </p:nvCxnSpPr>
        <p:spPr>
          <a:xfrm>
            <a:off x="9624392" y="1340768"/>
            <a:ext cx="136815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1742F8-0076-877A-CB73-BE5FB5A3FAD4}"/>
              </a:ext>
            </a:extLst>
          </p:cNvPr>
          <p:cNvCxnSpPr>
            <a:cxnSpLocks/>
          </p:cNvCxnSpPr>
          <p:nvPr userDrawn="1"/>
        </p:nvCxnSpPr>
        <p:spPr>
          <a:xfrm>
            <a:off x="4353871" y="5157192"/>
            <a:ext cx="3484259"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clipart&#10;&#10;Description automatically generated">
            <a:extLst>
              <a:ext uri="{FF2B5EF4-FFF2-40B4-BE49-F238E27FC236}">
                <a16:creationId xmlns:a16="http://schemas.microsoft.com/office/drawing/2014/main" id="{4C0E9BC4-A0D0-EC1E-10CE-A4A434B4AA33}"/>
              </a:ext>
            </a:extLst>
          </p:cNvPr>
          <p:cNvPicPr>
            <a:picLocks noChangeAspect="1"/>
          </p:cNvPicPr>
          <p:nvPr userDrawn="1"/>
        </p:nvPicPr>
        <p:blipFill>
          <a:blip r:embed="rId4"/>
          <a:stretch>
            <a:fillRect/>
          </a:stretch>
        </p:blipFill>
        <p:spPr>
          <a:xfrm>
            <a:off x="5591944" y="2924944"/>
            <a:ext cx="635000" cy="393700"/>
          </a:xfrm>
          <a:prstGeom prst="rect">
            <a:avLst/>
          </a:prstGeom>
        </p:spPr>
      </p:pic>
      <p:sp>
        <p:nvSpPr>
          <p:cNvPr id="13" name="Title 1">
            <a:extLst>
              <a:ext uri="{FF2B5EF4-FFF2-40B4-BE49-F238E27FC236}">
                <a16:creationId xmlns:a16="http://schemas.microsoft.com/office/drawing/2014/main" id="{C35C5434-5722-1C6D-3661-560C34BD3B6C}"/>
              </a:ext>
            </a:extLst>
          </p:cNvPr>
          <p:cNvSpPr>
            <a:spLocks noGrp="1"/>
          </p:cNvSpPr>
          <p:nvPr>
            <p:ph type="title"/>
          </p:nvPr>
        </p:nvSpPr>
        <p:spPr>
          <a:xfrm>
            <a:off x="3575720" y="3501009"/>
            <a:ext cx="4824536" cy="1296144"/>
          </a:xfrm>
          <a:prstGeom prst="rect">
            <a:avLst/>
          </a:prstGeom>
        </p:spPr>
        <p:txBody>
          <a:bodyPr/>
          <a:lstStyle>
            <a:lvl1pPr algn="ctr">
              <a:defRPr>
                <a:solidFill>
                  <a:schemeClr val="bg1"/>
                </a:solidFill>
              </a:defRPr>
            </a:lvl1pPr>
          </a:lstStyle>
          <a:p>
            <a:r>
              <a:rPr lang="en-GB"/>
              <a:t>Click to edit Master title style</a:t>
            </a:r>
            <a:endParaRPr lang="en-US"/>
          </a:p>
        </p:txBody>
      </p:sp>
      <p:sp>
        <p:nvSpPr>
          <p:cNvPr id="14" name="Title 1">
            <a:extLst>
              <a:ext uri="{FF2B5EF4-FFF2-40B4-BE49-F238E27FC236}">
                <a16:creationId xmlns:a16="http://schemas.microsoft.com/office/drawing/2014/main" id="{2F20DA7B-C63B-76C4-79B8-FE29E5308122}"/>
              </a:ext>
            </a:extLst>
          </p:cNvPr>
          <p:cNvSpPr txBox="1">
            <a:spLocks/>
          </p:cNvSpPr>
          <p:nvPr userDrawn="1"/>
        </p:nvSpPr>
        <p:spPr>
          <a:xfrm>
            <a:off x="3575720" y="5373216"/>
            <a:ext cx="4824536" cy="576064"/>
          </a:xfrm>
          <a:prstGeom prst="rect">
            <a:avLst/>
          </a:prstGeom>
        </p:spPr>
        <p:txBody>
          <a:bodyPr/>
          <a:lstStyle>
            <a:lvl1pPr algn="ctr" defTabSz="914400" rtl="0" eaLnBrk="1" latinLnBrk="0" hangingPunct="1">
              <a:lnSpc>
                <a:spcPct val="90000"/>
              </a:lnSpc>
              <a:spcBef>
                <a:spcPct val="0"/>
              </a:spcBef>
              <a:buNone/>
              <a:defRPr sz="3600" b="1" i="0" u="none" kern="1200">
                <a:solidFill>
                  <a:schemeClr val="bg1"/>
                </a:solidFill>
                <a:latin typeface="+mj-lt"/>
                <a:ea typeface="Arial" charset="0"/>
                <a:cs typeface="Arial" charset="0"/>
              </a:defRPr>
            </a:lvl1pPr>
          </a:lstStyle>
          <a:p>
            <a:r>
              <a:rPr lang="en-GB" sz="2500"/>
              <a:t>Click to edit Master title style</a:t>
            </a:r>
            <a:endParaRPr lang="en-US" sz="2500"/>
          </a:p>
        </p:txBody>
      </p:sp>
      <p:pic>
        <p:nvPicPr>
          <p:cNvPr id="16" name="Picture 15" descr="Background pattern, circle&#10;&#10;Description automatically generated">
            <a:extLst>
              <a:ext uri="{FF2B5EF4-FFF2-40B4-BE49-F238E27FC236}">
                <a16:creationId xmlns:a16="http://schemas.microsoft.com/office/drawing/2014/main" id="{4F9DC93A-58B2-5AB8-4C97-796EF5DBF4BF}"/>
              </a:ext>
            </a:extLst>
          </p:cNvPr>
          <p:cNvPicPr>
            <a:picLocks noChangeAspect="1"/>
          </p:cNvPicPr>
          <p:nvPr userDrawn="1"/>
        </p:nvPicPr>
        <p:blipFill>
          <a:blip r:embed="rId5">
            <a:alphaModFix amt="45000"/>
          </a:blip>
          <a:stretch>
            <a:fillRect/>
          </a:stretch>
        </p:blipFill>
        <p:spPr>
          <a:xfrm>
            <a:off x="2999656" y="15050"/>
            <a:ext cx="9203487" cy="6842950"/>
          </a:xfrm>
          <a:prstGeom prst="rect">
            <a:avLst/>
          </a:prstGeom>
        </p:spPr>
      </p:pic>
    </p:spTree>
    <p:extLst>
      <p:ext uri="{BB962C8B-B14F-4D97-AF65-F5344CB8AC3E}">
        <p14:creationId xmlns:p14="http://schemas.microsoft.com/office/powerpoint/2010/main" val="3654902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t="-20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A258749-52C5-4BF4-9A94-12E869F12023}"/>
              </a:ext>
            </a:extLst>
          </p:cNvPr>
          <p:cNvSpPr/>
          <p:nvPr userDrawn="1"/>
        </p:nvSpPr>
        <p:spPr>
          <a:xfrm>
            <a:off x="0" y="0"/>
            <a:ext cx="12192000" cy="6858000"/>
          </a:xfrm>
          <a:prstGeom prst="rect">
            <a:avLst/>
          </a:prstGeom>
          <a:solidFill>
            <a:schemeClr val="tx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068FCED-153C-2A0A-3393-CEF1099AC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2383" y="432000"/>
            <a:ext cx="2282353" cy="742209"/>
          </a:xfrm>
          <a:prstGeom prst="rect">
            <a:avLst/>
          </a:prstGeom>
        </p:spPr>
      </p:pic>
      <p:cxnSp>
        <p:nvCxnSpPr>
          <p:cNvPr id="5" name="Straight Connector 4">
            <a:extLst>
              <a:ext uri="{FF2B5EF4-FFF2-40B4-BE49-F238E27FC236}">
                <a16:creationId xmlns:a16="http://schemas.microsoft.com/office/drawing/2014/main" id="{D577E0BB-ECA1-B964-3EC4-DF91A071E0D2}"/>
              </a:ext>
            </a:extLst>
          </p:cNvPr>
          <p:cNvCxnSpPr>
            <a:cxnSpLocks/>
          </p:cNvCxnSpPr>
          <p:nvPr userDrawn="1"/>
        </p:nvCxnSpPr>
        <p:spPr>
          <a:xfrm>
            <a:off x="9624392" y="1340768"/>
            <a:ext cx="136815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1742F8-0076-877A-CB73-BE5FB5A3FAD4}"/>
              </a:ext>
            </a:extLst>
          </p:cNvPr>
          <p:cNvCxnSpPr>
            <a:cxnSpLocks/>
          </p:cNvCxnSpPr>
          <p:nvPr userDrawn="1"/>
        </p:nvCxnSpPr>
        <p:spPr>
          <a:xfrm>
            <a:off x="4353871" y="5157192"/>
            <a:ext cx="3484259"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clipart&#10;&#10;Description automatically generated">
            <a:extLst>
              <a:ext uri="{FF2B5EF4-FFF2-40B4-BE49-F238E27FC236}">
                <a16:creationId xmlns:a16="http://schemas.microsoft.com/office/drawing/2014/main" id="{4C0E9BC4-A0D0-EC1E-10CE-A4A434B4AA33}"/>
              </a:ext>
            </a:extLst>
          </p:cNvPr>
          <p:cNvPicPr>
            <a:picLocks noChangeAspect="1"/>
          </p:cNvPicPr>
          <p:nvPr userDrawn="1"/>
        </p:nvPicPr>
        <p:blipFill>
          <a:blip r:embed="rId4"/>
          <a:stretch>
            <a:fillRect/>
          </a:stretch>
        </p:blipFill>
        <p:spPr>
          <a:xfrm>
            <a:off x="5591944" y="2924944"/>
            <a:ext cx="635000" cy="393700"/>
          </a:xfrm>
          <a:prstGeom prst="rect">
            <a:avLst/>
          </a:prstGeom>
        </p:spPr>
      </p:pic>
      <p:sp>
        <p:nvSpPr>
          <p:cNvPr id="13" name="Title 1">
            <a:extLst>
              <a:ext uri="{FF2B5EF4-FFF2-40B4-BE49-F238E27FC236}">
                <a16:creationId xmlns:a16="http://schemas.microsoft.com/office/drawing/2014/main" id="{C35C5434-5722-1C6D-3661-560C34BD3B6C}"/>
              </a:ext>
            </a:extLst>
          </p:cNvPr>
          <p:cNvSpPr>
            <a:spLocks noGrp="1"/>
          </p:cNvSpPr>
          <p:nvPr>
            <p:ph type="title"/>
          </p:nvPr>
        </p:nvSpPr>
        <p:spPr>
          <a:xfrm>
            <a:off x="3575720" y="3501009"/>
            <a:ext cx="4824536" cy="1296144"/>
          </a:xfrm>
          <a:prstGeom prst="rect">
            <a:avLst/>
          </a:prstGeom>
        </p:spPr>
        <p:txBody>
          <a:bodyPr/>
          <a:lstStyle>
            <a:lvl1pPr algn="ctr">
              <a:defRPr>
                <a:solidFill>
                  <a:schemeClr val="bg1"/>
                </a:solidFill>
              </a:defRPr>
            </a:lvl1pPr>
          </a:lstStyle>
          <a:p>
            <a:r>
              <a:rPr lang="en-GB"/>
              <a:t>Click to edit Master title style</a:t>
            </a:r>
            <a:endParaRPr lang="en-US"/>
          </a:p>
        </p:txBody>
      </p:sp>
      <p:sp>
        <p:nvSpPr>
          <p:cNvPr id="14" name="Title 1">
            <a:extLst>
              <a:ext uri="{FF2B5EF4-FFF2-40B4-BE49-F238E27FC236}">
                <a16:creationId xmlns:a16="http://schemas.microsoft.com/office/drawing/2014/main" id="{2F20DA7B-C63B-76C4-79B8-FE29E5308122}"/>
              </a:ext>
            </a:extLst>
          </p:cNvPr>
          <p:cNvSpPr txBox="1">
            <a:spLocks/>
          </p:cNvSpPr>
          <p:nvPr userDrawn="1"/>
        </p:nvSpPr>
        <p:spPr>
          <a:xfrm>
            <a:off x="3575720" y="5373216"/>
            <a:ext cx="4824536" cy="576064"/>
          </a:xfrm>
          <a:prstGeom prst="rect">
            <a:avLst/>
          </a:prstGeom>
        </p:spPr>
        <p:txBody>
          <a:bodyPr/>
          <a:lstStyle>
            <a:lvl1pPr algn="ctr" defTabSz="914400" rtl="0" eaLnBrk="1" latinLnBrk="0" hangingPunct="1">
              <a:lnSpc>
                <a:spcPct val="90000"/>
              </a:lnSpc>
              <a:spcBef>
                <a:spcPct val="0"/>
              </a:spcBef>
              <a:buNone/>
              <a:defRPr sz="3600" b="1" i="0" u="none" kern="1200">
                <a:solidFill>
                  <a:schemeClr val="bg1"/>
                </a:solidFill>
                <a:latin typeface="+mj-lt"/>
                <a:ea typeface="Arial" charset="0"/>
                <a:cs typeface="Arial" charset="0"/>
              </a:defRPr>
            </a:lvl1pPr>
          </a:lstStyle>
          <a:p>
            <a:r>
              <a:rPr lang="en-GB" sz="2500"/>
              <a:t>Click to edit Master title style</a:t>
            </a:r>
            <a:endParaRPr lang="en-US" sz="2500"/>
          </a:p>
        </p:txBody>
      </p:sp>
      <p:pic>
        <p:nvPicPr>
          <p:cNvPr id="16" name="Picture 15" descr="Background pattern, circle&#10;&#10;Description automatically generated">
            <a:extLst>
              <a:ext uri="{FF2B5EF4-FFF2-40B4-BE49-F238E27FC236}">
                <a16:creationId xmlns:a16="http://schemas.microsoft.com/office/drawing/2014/main" id="{4F9DC93A-58B2-5AB8-4C97-796EF5DBF4BF}"/>
              </a:ext>
            </a:extLst>
          </p:cNvPr>
          <p:cNvPicPr>
            <a:picLocks noChangeAspect="1"/>
          </p:cNvPicPr>
          <p:nvPr userDrawn="1"/>
        </p:nvPicPr>
        <p:blipFill>
          <a:blip r:embed="rId5">
            <a:alphaModFix amt="45000"/>
          </a:blip>
          <a:stretch>
            <a:fillRect/>
          </a:stretch>
        </p:blipFill>
        <p:spPr>
          <a:xfrm>
            <a:off x="2999656" y="15050"/>
            <a:ext cx="9203487" cy="6842950"/>
          </a:xfrm>
          <a:prstGeom prst="rect">
            <a:avLst/>
          </a:prstGeom>
        </p:spPr>
      </p:pic>
    </p:spTree>
    <p:extLst>
      <p:ext uri="{BB962C8B-B14F-4D97-AF65-F5344CB8AC3E}">
        <p14:creationId xmlns:p14="http://schemas.microsoft.com/office/powerpoint/2010/main" val="2189938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inal slide - contact details">
    <p:bg>
      <p:bgPr>
        <a:solidFill>
          <a:srgbClr val="005547"/>
        </a:solidFill>
        <a:effectLst/>
      </p:bgPr>
    </p:bg>
    <p:spTree>
      <p:nvGrpSpPr>
        <p:cNvPr id="1" name=""/>
        <p:cNvGrpSpPr/>
        <p:nvPr/>
      </p:nvGrpSpPr>
      <p:grpSpPr>
        <a:xfrm>
          <a:off x="0" y="0"/>
          <a:ext cx="0" cy="0"/>
          <a:chOff x="0" y="0"/>
          <a:chExt cx="0" cy="0"/>
        </a:xfrm>
      </p:grpSpPr>
      <p:pic>
        <p:nvPicPr>
          <p:cNvPr id="22" name="Picture 21" descr="Background pattern&#10;&#10;Description automatically generated">
            <a:extLst>
              <a:ext uri="{FF2B5EF4-FFF2-40B4-BE49-F238E27FC236}">
                <a16:creationId xmlns:a16="http://schemas.microsoft.com/office/drawing/2014/main" id="{9E2A4143-A6BD-D41A-B13A-6E06798908D4}"/>
              </a:ext>
            </a:extLst>
          </p:cNvPr>
          <p:cNvPicPr>
            <a:picLocks noChangeAspect="1"/>
          </p:cNvPicPr>
          <p:nvPr userDrawn="1"/>
        </p:nvPicPr>
        <p:blipFill>
          <a:blip r:embed="rId2"/>
          <a:stretch>
            <a:fillRect/>
          </a:stretch>
        </p:blipFill>
        <p:spPr>
          <a:xfrm>
            <a:off x="2992" y="0"/>
            <a:ext cx="9693408" cy="6858000"/>
          </a:xfrm>
          <a:prstGeom prst="rect">
            <a:avLst/>
          </a:prstGeom>
        </p:spPr>
      </p:pic>
      <p:sp>
        <p:nvSpPr>
          <p:cNvPr id="3" name="TextBox 2"/>
          <p:cNvSpPr txBox="1"/>
          <p:nvPr userDrawn="1"/>
        </p:nvSpPr>
        <p:spPr>
          <a:xfrm>
            <a:off x="5022273" y="2473151"/>
            <a:ext cx="2147455"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latin typeface="+mn-lt"/>
                <a:ea typeface="+mn-ea"/>
              </a:rPr>
              <a:t>Tel: 020 7250 3035</a:t>
            </a:r>
          </a:p>
        </p:txBody>
      </p:sp>
      <p:sp>
        <p:nvSpPr>
          <p:cNvPr id="9" name="TextBox 8"/>
          <p:cNvSpPr txBox="1"/>
          <p:nvPr userDrawn="1"/>
        </p:nvSpPr>
        <p:spPr>
          <a:xfrm>
            <a:off x="4324530" y="3699354"/>
            <a:ext cx="2338543"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spc="0" baseline="0">
                <a:solidFill>
                  <a:schemeClr val="bg1"/>
                </a:solidFill>
                <a:latin typeface="+mn-lt"/>
                <a:ea typeface="+mn-ea"/>
              </a:rPr>
              <a:t>info@iffresearch.com</a:t>
            </a:r>
          </a:p>
        </p:txBody>
      </p:sp>
      <p:sp>
        <p:nvSpPr>
          <p:cNvPr id="12" name="TextBox 11"/>
          <p:cNvSpPr txBox="1"/>
          <p:nvPr userDrawn="1"/>
        </p:nvSpPr>
        <p:spPr>
          <a:xfrm>
            <a:off x="7002968" y="3697287"/>
            <a:ext cx="2909456"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spc="0" baseline="0">
                <a:solidFill>
                  <a:schemeClr val="bg1"/>
                </a:solidFill>
                <a:latin typeface="+mn-lt"/>
                <a:ea typeface="+mn-ea"/>
              </a:rPr>
              <a:t>IFF Research</a:t>
            </a:r>
          </a:p>
        </p:txBody>
      </p:sp>
      <p:sp>
        <p:nvSpPr>
          <p:cNvPr id="13" name="TextBox 12"/>
          <p:cNvSpPr txBox="1"/>
          <p:nvPr userDrawn="1"/>
        </p:nvSpPr>
        <p:spPr>
          <a:xfrm>
            <a:off x="7002968" y="4143042"/>
            <a:ext cx="2909456"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spc="0" baseline="0">
                <a:solidFill>
                  <a:schemeClr val="bg1"/>
                </a:solidFill>
                <a:latin typeface="+mn-lt"/>
                <a:ea typeface="+mn-ea"/>
              </a:rPr>
              <a:t>@IFFResearch</a:t>
            </a:r>
          </a:p>
        </p:txBody>
      </p:sp>
      <p:sp>
        <p:nvSpPr>
          <p:cNvPr id="14" name="TextBox 13"/>
          <p:cNvSpPr txBox="1"/>
          <p:nvPr userDrawn="1"/>
        </p:nvSpPr>
        <p:spPr>
          <a:xfrm>
            <a:off x="4324530" y="4149080"/>
            <a:ext cx="2372186"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spc="0" baseline="0">
                <a:solidFill>
                  <a:schemeClr val="bg1"/>
                </a:solidFill>
                <a:latin typeface="+mn-lt"/>
                <a:ea typeface="+mn-ea"/>
              </a:rPr>
              <a:t>www.iffresearch.com</a:t>
            </a:r>
          </a:p>
        </p:txBody>
      </p:sp>
      <p:pic>
        <p:nvPicPr>
          <p:cNvPr id="7" name="Picture 6" descr="A picture containing text, clipart&#10;&#10;Description automatically generated">
            <a:extLst>
              <a:ext uri="{FF2B5EF4-FFF2-40B4-BE49-F238E27FC236}">
                <a16:creationId xmlns:a16="http://schemas.microsoft.com/office/drawing/2014/main" id="{86F16D07-2518-81F3-3653-5572EB0E4900}"/>
              </a:ext>
            </a:extLst>
          </p:cNvPr>
          <p:cNvPicPr>
            <a:picLocks noChangeAspect="1"/>
          </p:cNvPicPr>
          <p:nvPr userDrawn="1"/>
        </p:nvPicPr>
        <p:blipFill>
          <a:blip r:embed="rId3"/>
          <a:stretch>
            <a:fillRect/>
          </a:stretch>
        </p:blipFill>
        <p:spPr>
          <a:xfrm>
            <a:off x="6602650" y="3632470"/>
            <a:ext cx="382098" cy="3820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EAA083F5-2605-A554-10D2-3DBBE2B798A0}"/>
              </a:ext>
            </a:extLst>
          </p:cNvPr>
          <p:cNvPicPr>
            <a:picLocks noChangeAspect="1"/>
          </p:cNvPicPr>
          <p:nvPr userDrawn="1"/>
        </p:nvPicPr>
        <p:blipFill>
          <a:blip r:embed="rId4"/>
          <a:stretch>
            <a:fillRect/>
          </a:stretch>
        </p:blipFill>
        <p:spPr>
          <a:xfrm>
            <a:off x="6602650" y="4090779"/>
            <a:ext cx="382098" cy="382098"/>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3FA5850B-B195-C7F2-A0BB-95ACECE4B1BF}"/>
              </a:ext>
            </a:extLst>
          </p:cNvPr>
          <p:cNvPicPr>
            <a:picLocks noChangeAspect="1"/>
          </p:cNvPicPr>
          <p:nvPr userDrawn="1"/>
        </p:nvPicPr>
        <p:blipFill>
          <a:blip r:embed="rId5"/>
          <a:stretch>
            <a:fillRect/>
          </a:stretch>
        </p:blipFill>
        <p:spPr>
          <a:xfrm>
            <a:off x="3934896" y="3636673"/>
            <a:ext cx="382098" cy="382098"/>
          </a:xfrm>
          <a:prstGeom prst="rect">
            <a:avLst/>
          </a:prstGeom>
        </p:spPr>
      </p:pic>
      <p:pic>
        <p:nvPicPr>
          <p:cNvPr id="20" name="Picture 19" descr="A black letter on a green background&#10;&#10;Description automatically generated with low confidence">
            <a:extLst>
              <a:ext uri="{FF2B5EF4-FFF2-40B4-BE49-F238E27FC236}">
                <a16:creationId xmlns:a16="http://schemas.microsoft.com/office/drawing/2014/main" id="{F4DCCAFD-AB4A-EFF0-06CA-7F6C2CA0DEB2}"/>
              </a:ext>
            </a:extLst>
          </p:cNvPr>
          <p:cNvPicPr>
            <a:picLocks noChangeAspect="1"/>
          </p:cNvPicPr>
          <p:nvPr userDrawn="1"/>
        </p:nvPicPr>
        <p:blipFill>
          <a:blip r:embed="rId6"/>
          <a:stretch>
            <a:fillRect/>
          </a:stretch>
        </p:blipFill>
        <p:spPr>
          <a:xfrm>
            <a:off x="3934896" y="4113520"/>
            <a:ext cx="382098" cy="382098"/>
          </a:xfrm>
          <a:prstGeom prst="rect">
            <a:avLst/>
          </a:prstGeom>
        </p:spPr>
      </p:pic>
      <p:pic>
        <p:nvPicPr>
          <p:cNvPr id="23" name="Picture 22">
            <a:extLst>
              <a:ext uri="{FF2B5EF4-FFF2-40B4-BE49-F238E27FC236}">
                <a16:creationId xmlns:a16="http://schemas.microsoft.com/office/drawing/2014/main" id="{B577D964-1FFE-C0E8-0854-C6ED4CC650A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54824" y="1428061"/>
            <a:ext cx="2282353" cy="742209"/>
          </a:xfrm>
          <a:prstGeom prst="rect">
            <a:avLst/>
          </a:prstGeom>
        </p:spPr>
      </p:pic>
      <p:cxnSp>
        <p:nvCxnSpPr>
          <p:cNvPr id="24" name="Straight Connector 23">
            <a:extLst>
              <a:ext uri="{FF2B5EF4-FFF2-40B4-BE49-F238E27FC236}">
                <a16:creationId xmlns:a16="http://schemas.microsoft.com/office/drawing/2014/main" id="{DBC2CE58-DCEC-960D-BBAC-E63B1A8A61EC}"/>
              </a:ext>
            </a:extLst>
          </p:cNvPr>
          <p:cNvCxnSpPr>
            <a:cxnSpLocks/>
          </p:cNvCxnSpPr>
          <p:nvPr userDrawn="1"/>
        </p:nvCxnSpPr>
        <p:spPr>
          <a:xfrm>
            <a:off x="4353871" y="2276872"/>
            <a:ext cx="3484259"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9289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cons/ quote box slide">
    <p:spTree>
      <p:nvGrpSpPr>
        <p:cNvPr id="1" name=""/>
        <p:cNvGrpSpPr/>
        <p:nvPr/>
      </p:nvGrpSpPr>
      <p:grpSpPr>
        <a:xfrm>
          <a:off x="0" y="0"/>
          <a:ext cx="0" cy="0"/>
          <a:chOff x="0" y="0"/>
          <a:chExt cx="0" cy="0"/>
        </a:xfrm>
      </p:grpSpPr>
      <p:sp>
        <p:nvSpPr>
          <p:cNvPr id="82" name="Round Diagonal Corner Rectangle 5">
            <a:extLst>
              <a:ext uri="{FF2B5EF4-FFF2-40B4-BE49-F238E27FC236}">
                <a16:creationId xmlns:a16="http://schemas.microsoft.com/office/drawing/2014/main" id="{8355294E-03CA-20FF-671D-8A36A669704A}"/>
              </a:ext>
            </a:extLst>
          </p:cNvPr>
          <p:cNvSpPr/>
          <p:nvPr userDrawn="1"/>
        </p:nvSpPr>
        <p:spPr>
          <a:xfrm flipH="1">
            <a:off x="5362738" y="404664"/>
            <a:ext cx="3181534" cy="2876033"/>
          </a:xfrm>
          <a:prstGeom prst="round2DiagRect">
            <a:avLst>
              <a:gd name="adj1" fmla="val 0"/>
              <a:gd name="adj2" fmla="val 151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ock, clipart&#10;&#10;Description automatically generated">
            <a:extLst>
              <a:ext uri="{FF2B5EF4-FFF2-40B4-BE49-F238E27FC236}">
                <a16:creationId xmlns:a16="http://schemas.microsoft.com/office/drawing/2014/main" id="{60059690-6FC1-B6F1-2391-CE68E892755D}"/>
              </a:ext>
            </a:extLst>
          </p:cNvPr>
          <p:cNvPicPr>
            <a:picLocks noChangeAspect="1"/>
          </p:cNvPicPr>
          <p:nvPr userDrawn="1"/>
        </p:nvPicPr>
        <p:blipFill>
          <a:blip r:embed="rId2"/>
          <a:stretch>
            <a:fillRect/>
          </a:stretch>
        </p:blipFill>
        <p:spPr>
          <a:xfrm>
            <a:off x="3088158" y="632662"/>
            <a:ext cx="678592" cy="494973"/>
          </a:xfrm>
          <a:prstGeom prst="rect">
            <a:avLst/>
          </a:prstGeom>
        </p:spPr>
      </p:pic>
      <p:pic>
        <p:nvPicPr>
          <p:cNvPr id="7" name="Picture 6" descr="Icon&#10;&#10;Description automatically generated">
            <a:extLst>
              <a:ext uri="{FF2B5EF4-FFF2-40B4-BE49-F238E27FC236}">
                <a16:creationId xmlns:a16="http://schemas.microsoft.com/office/drawing/2014/main" id="{BA8CFC6B-26D6-E893-9774-9A00B1ACE117}"/>
              </a:ext>
            </a:extLst>
          </p:cNvPr>
          <p:cNvPicPr>
            <a:picLocks noChangeAspect="1"/>
          </p:cNvPicPr>
          <p:nvPr userDrawn="1"/>
        </p:nvPicPr>
        <p:blipFill>
          <a:blip r:embed="rId3"/>
          <a:stretch>
            <a:fillRect/>
          </a:stretch>
        </p:blipFill>
        <p:spPr>
          <a:xfrm>
            <a:off x="3091126" y="1975305"/>
            <a:ext cx="678592" cy="494973"/>
          </a:xfrm>
          <a:prstGeom prst="rect">
            <a:avLst/>
          </a:prstGeom>
        </p:spPr>
      </p:pic>
      <p:pic>
        <p:nvPicPr>
          <p:cNvPr id="9" name="Picture 8">
            <a:extLst>
              <a:ext uri="{FF2B5EF4-FFF2-40B4-BE49-F238E27FC236}">
                <a16:creationId xmlns:a16="http://schemas.microsoft.com/office/drawing/2014/main" id="{F37B138C-A7B0-34DE-07CA-43468BF48F64}"/>
              </a:ext>
            </a:extLst>
          </p:cNvPr>
          <p:cNvPicPr>
            <a:picLocks noChangeAspect="1"/>
          </p:cNvPicPr>
          <p:nvPr userDrawn="1"/>
        </p:nvPicPr>
        <p:blipFill>
          <a:blip r:embed="rId4"/>
          <a:stretch>
            <a:fillRect/>
          </a:stretch>
        </p:blipFill>
        <p:spPr>
          <a:xfrm>
            <a:off x="3107675" y="1312229"/>
            <a:ext cx="678592" cy="494973"/>
          </a:xfrm>
          <a:prstGeom prst="rect">
            <a:avLst/>
          </a:prstGeom>
        </p:spPr>
      </p:pic>
      <p:pic>
        <p:nvPicPr>
          <p:cNvPr id="11" name="Picture 10" descr="Icon&#10;&#10;Description automatically generated">
            <a:extLst>
              <a:ext uri="{FF2B5EF4-FFF2-40B4-BE49-F238E27FC236}">
                <a16:creationId xmlns:a16="http://schemas.microsoft.com/office/drawing/2014/main" id="{D0009469-ABE9-EB71-7075-5F7310766547}"/>
              </a:ext>
            </a:extLst>
          </p:cNvPr>
          <p:cNvPicPr>
            <a:picLocks noChangeAspect="1"/>
          </p:cNvPicPr>
          <p:nvPr userDrawn="1"/>
        </p:nvPicPr>
        <p:blipFill>
          <a:blip r:embed="rId5"/>
          <a:stretch>
            <a:fillRect/>
          </a:stretch>
        </p:blipFill>
        <p:spPr>
          <a:xfrm>
            <a:off x="4066587" y="620688"/>
            <a:ext cx="678592" cy="479006"/>
          </a:xfrm>
          <a:prstGeom prst="rect">
            <a:avLst/>
          </a:prstGeom>
        </p:spPr>
      </p:pic>
      <p:pic>
        <p:nvPicPr>
          <p:cNvPr id="13" name="Picture 12" descr="Icon&#10;&#10;Description automatically generated">
            <a:extLst>
              <a:ext uri="{FF2B5EF4-FFF2-40B4-BE49-F238E27FC236}">
                <a16:creationId xmlns:a16="http://schemas.microsoft.com/office/drawing/2014/main" id="{C1CA09C3-7FD0-FF0C-E4C9-F74A782F923E}"/>
              </a:ext>
            </a:extLst>
          </p:cNvPr>
          <p:cNvPicPr>
            <a:picLocks noChangeAspect="1"/>
          </p:cNvPicPr>
          <p:nvPr userDrawn="1"/>
        </p:nvPicPr>
        <p:blipFill>
          <a:blip r:embed="rId6"/>
          <a:stretch>
            <a:fillRect/>
          </a:stretch>
        </p:blipFill>
        <p:spPr>
          <a:xfrm>
            <a:off x="2209330" y="1283005"/>
            <a:ext cx="678592" cy="514932"/>
          </a:xfrm>
          <a:prstGeom prst="rect">
            <a:avLst/>
          </a:prstGeom>
        </p:spPr>
      </p:pic>
      <p:pic>
        <p:nvPicPr>
          <p:cNvPr id="15" name="Picture 14" descr="Icon&#10;&#10;Description automatically generated">
            <a:extLst>
              <a:ext uri="{FF2B5EF4-FFF2-40B4-BE49-F238E27FC236}">
                <a16:creationId xmlns:a16="http://schemas.microsoft.com/office/drawing/2014/main" id="{72BB3DEA-55B9-EF06-6618-C44074FFD8D7}"/>
              </a:ext>
            </a:extLst>
          </p:cNvPr>
          <p:cNvPicPr>
            <a:picLocks noChangeAspect="1"/>
          </p:cNvPicPr>
          <p:nvPr userDrawn="1"/>
        </p:nvPicPr>
        <p:blipFill>
          <a:blip r:embed="rId7"/>
          <a:stretch>
            <a:fillRect/>
          </a:stretch>
        </p:blipFill>
        <p:spPr>
          <a:xfrm>
            <a:off x="411805" y="1950387"/>
            <a:ext cx="678592" cy="530898"/>
          </a:xfrm>
          <a:prstGeom prst="rect">
            <a:avLst/>
          </a:prstGeom>
        </p:spPr>
      </p:pic>
      <p:pic>
        <p:nvPicPr>
          <p:cNvPr id="17" name="Picture 16" descr="Icon&#10;&#10;Description automatically generated">
            <a:extLst>
              <a:ext uri="{FF2B5EF4-FFF2-40B4-BE49-F238E27FC236}">
                <a16:creationId xmlns:a16="http://schemas.microsoft.com/office/drawing/2014/main" id="{7C3A4C8D-7F6E-C635-CAA1-21492127096C}"/>
              </a:ext>
            </a:extLst>
          </p:cNvPr>
          <p:cNvPicPr>
            <a:picLocks noChangeAspect="1"/>
          </p:cNvPicPr>
          <p:nvPr userDrawn="1"/>
        </p:nvPicPr>
        <p:blipFill>
          <a:blip r:embed="rId8"/>
          <a:stretch>
            <a:fillRect/>
          </a:stretch>
        </p:blipFill>
        <p:spPr>
          <a:xfrm>
            <a:off x="2217815" y="641937"/>
            <a:ext cx="678592" cy="490981"/>
          </a:xfrm>
          <a:prstGeom prst="rect">
            <a:avLst/>
          </a:prstGeom>
        </p:spPr>
      </p:pic>
      <p:pic>
        <p:nvPicPr>
          <p:cNvPr id="19" name="Picture 18" descr="Logo, icon&#10;&#10;Description automatically generated with medium confidence">
            <a:extLst>
              <a:ext uri="{FF2B5EF4-FFF2-40B4-BE49-F238E27FC236}">
                <a16:creationId xmlns:a16="http://schemas.microsoft.com/office/drawing/2014/main" id="{F89A4A69-E958-FAB6-6202-9A5718EDD968}"/>
              </a:ext>
            </a:extLst>
          </p:cNvPr>
          <p:cNvPicPr>
            <a:picLocks noChangeAspect="1"/>
          </p:cNvPicPr>
          <p:nvPr userDrawn="1"/>
        </p:nvPicPr>
        <p:blipFill>
          <a:blip r:embed="rId9"/>
          <a:stretch>
            <a:fillRect/>
          </a:stretch>
        </p:blipFill>
        <p:spPr>
          <a:xfrm>
            <a:off x="2171852" y="1954071"/>
            <a:ext cx="678592" cy="490981"/>
          </a:xfrm>
          <a:prstGeom prst="rect">
            <a:avLst/>
          </a:prstGeom>
        </p:spPr>
      </p:pic>
      <p:pic>
        <p:nvPicPr>
          <p:cNvPr id="21" name="Picture 20" descr="A picture containing text, clock, gauge&#10;&#10;Description automatically generated">
            <a:extLst>
              <a:ext uri="{FF2B5EF4-FFF2-40B4-BE49-F238E27FC236}">
                <a16:creationId xmlns:a16="http://schemas.microsoft.com/office/drawing/2014/main" id="{3FA85217-7A99-9BB4-13E4-6BC2F4DD6342}"/>
              </a:ext>
            </a:extLst>
          </p:cNvPr>
          <p:cNvPicPr>
            <a:picLocks noChangeAspect="1"/>
          </p:cNvPicPr>
          <p:nvPr userDrawn="1"/>
        </p:nvPicPr>
        <p:blipFill>
          <a:blip r:embed="rId10"/>
          <a:stretch>
            <a:fillRect/>
          </a:stretch>
        </p:blipFill>
        <p:spPr>
          <a:xfrm>
            <a:off x="394179" y="1269581"/>
            <a:ext cx="678592" cy="498965"/>
          </a:xfrm>
          <a:prstGeom prst="rect">
            <a:avLst/>
          </a:prstGeom>
        </p:spPr>
      </p:pic>
      <p:pic>
        <p:nvPicPr>
          <p:cNvPr id="23" name="Picture 22" descr="Logo&#10;&#10;Description automatically generated">
            <a:extLst>
              <a:ext uri="{FF2B5EF4-FFF2-40B4-BE49-F238E27FC236}">
                <a16:creationId xmlns:a16="http://schemas.microsoft.com/office/drawing/2014/main" id="{71AE4FBD-E7BA-BED7-99BC-8D8C61DA1B11}"/>
              </a:ext>
            </a:extLst>
          </p:cNvPr>
          <p:cNvPicPr>
            <a:picLocks noChangeAspect="1"/>
          </p:cNvPicPr>
          <p:nvPr userDrawn="1"/>
        </p:nvPicPr>
        <p:blipFill>
          <a:blip r:embed="rId11"/>
          <a:stretch>
            <a:fillRect/>
          </a:stretch>
        </p:blipFill>
        <p:spPr>
          <a:xfrm>
            <a:off x="384404" y="3390097"/>
            <a:ext cx="678592" cy="534890"/>
          </a:xfrm>
          <a:prstGeom prst="rect">
            <a:avLst/>
          </a:prstGeom>
        </p:spPr>
      </p:pic>
      <p:pic>
        <p:nvPicPr>
          <p:cNvPr id="25" name="Picture 24" descr="Icon&#10;&#10;Description automatically generated">
            <a:extLst>
              <a:ext uri="{FF2B5EF4-FFF2-40B4-BE49-F238E27FC236}">
                <a16:creationId xmlns:a16="http://schemas.microsoft.com/office/drawing/2014/main" id="{5F5CEADD-DD90-5244-097E-9C6276776DE1}"/>
              </a:ext>
            </a:extLst>
          </p:cNvPr>
          <p:cNvPicPr>
            <a:picLocks noChangeAspect="1"/>
          </p:cNvPicPr>
          <p:nvPr userDrawn="1"/>
        </p:nvPicPr>
        <p:blipFill>
          <a:blip r:embed="rId12"/>
          <a:stretch>
            <a:fillRect/>
          </a:stretch>
        </p:blipFill>
        <p:spPr>
          <a:xfrm>
            <a:off x="2175341" y="2682377"/>
            <a:ext cx="678592" cy="518923"/>
          </a:xfrm>
          <a:prstGeom prst="rect">
            <a:avLst/>
          </a:prstGeom>
        </p:spPr>
      </p:pic>
      <p:pic>
        <p:nvPicPr>
          <p:cNvPr id="27" name="Picture 26">
            <a:extLst>
              <a:ext uri="{FF2B5EF4-FFF2-40B4-BE49-F238E27FC236}">
                <a16:creationId xmlns:a16="http://schemas.microsoft.com/office/drawing/2014/main" id="{62B9D22A-6695-B484-5301-97BA565839C4}"/>
              </a:ext>
            </a:extLst>
          </p:cNvPr>
          <p:cNvPicPr>
            <a:picLocks noChangeAspect="1"/>
          </p:cNvPicPr>
          <p:nvPr userDrawn="1"/>
        </p:nvPicPr>
        <p:blipFill>
          <a:blip r:embed="rId13"/>
          <a:stretch>
            <a:fillRect/>
          </a:stretch>
        </p:blipFill>
        <p:spPr>
          <a:xfrm>
            <a:off x="1263759" y="1908377"/>
            <a:ext cx="678592" cy="546865"/>
          </a:xfrm>
          <a:prstGeom prst="rect">
            <a:avLst/>
          </a:prstGeom>
        </p:spPr>
      </p:pic>
      <p:pic>
        <p:nvPicPr>
          <p:cNvPr id="29" name="Picture 28" descr="Icon&#10;&#10;Description automatically generated">
            <a:extLst>
              <a:ext uri="{FF2B5EF4-FFF2-40B4-BE49-F238E27FC236}">
                <a16:creationId xmlns:a16="http://schemas.microsoft.com/office/drawing/2014/main" id="{5704C12E-4FE9-9479-C183-E52E4ADCA63A}"/>
              </a:ext>
            </a:extLst>
          </p:cNvPr>
          <p:cNvPicPr>
            <a:picLocks noChangeAspect="1"/>
          </p:cNvPicPr>
          <p:nvPr userDrawn="1"/>
        </p:nvPicPr>
        <p:blipFill>
          <a:blip r:embed="rId14"/>
          <a:stretch>
            <a:fillRect/>
          </a:stretch>
        </p:blipFill>
        <p:spPr>
          <a:xfrm>
            <a:off x="386877" y="4760768"/>
            <a:ext cx="678592" cy="514932"/>
          </a:xfrm>
          <a:prstGeom prst="rect">
            <a:avLst/>
          </a:prstGeom>
        </p:spPr>
      </p:pic>
      <p:pic>
        <p:nvPicPr>
          <p:cNvPr id="31" name="Picture 30" descr="Icon&#10;&#10;Description automatically generated">
            <a:extLst>
              <a:ext uri="{FF2B5EF4-FFF2-40B4-BE49-F238E27FC236}">
                <a16:creationId xmlns:a16="http://schemas.microsoft.com/office/drawing/2014/main" id="{1E88ACFD-7EC6-EFB9-3140-FCA6B5D01F97}"/>
              </a:ext>
            </a:extLst>
          </p:cNvPr>
          <p:cNvPicPr>
            <a:picLocks noChangeAspect="1"/>
          </p:cNvPicPr>
          <p:nvPr userDrawn="1"/>
        </p:nvPicPr>
        <p:blipFill>
          <a:blip r:embed="rId15"/>
          <a:stretch>
            <a:fillRect/>
          </a:stretch>
        </p:blipFill>
        <p:spPr>
          <a:xfrm>
            <a:off x="3096931" y="5483677"/>
            <a:ext cx="678592" cy="494973"/>
          </a:xfrm>
          <a:prstGeom prst="rect">
            <a:avLst/>
          </a:prstGeom>
        </p:spPr>
      </p:pic>
      <p:pic>
        <p:nvPicPr>
          <p:cNvPr id="33" name="Picture 32">
            <a:extLst>
              <a:ext uri="{FF2B5EF4-FFF2-40B4-BE49-F238E27FC236}">
                <a16:creationId xmlns:a16="http://schemas.microsoft.com/office/drawing/2014/main" id="{D5031926-4F12-D82E-577F-22029B1DE2BE}"/>
              </a:ext>
            </a:extLst>
          </p:cNvPr>
          <p:cNvPicPr>
            <a:picLocks noChangeAspect="1"/>
          </p:cNvPicPr>
          <p:nvPr userDrawn="1"/>
        </p:nvPicPr>
        <p:blipFill>
          <a:blip r:embed="rId16"/>
          <a:stretch>
            <a:fillRect/>
          </a:stretch>
        </p:blipFill>
        <p:spPr>
          <a:xfrm>
            <a:off x="1263759" y="641937"/>
            <a:ext cx="678592" cy="562832"/>
          </a:xfrm>
          <a:prstGeom prst="rect">
            <a:avLst/>
          </a:prstGeom>
        </p:spPr>
      </p:pic>
      <p:pic>
        <p:nvPicPr>
          <p:cNvPr id="35" name="Picture 34" descr="Icon&#10;&#10;Description automatically generated">
            <a:extLst>
              <a:ext uri="{FF2B5EF4-FFF2-40B4-BE49-F238E27FC236}">
                <a16:creationId xmlns:a16="http://schemas.microsoft.com/office/drawing/2014/main" id="{5CB10830-E230-5984-8BFB-048407B26BF6}"/>
              </a:ext>
            </a:extLst>
          </p:cNvPr>
          <p:cNvPicPr>
            <a:picLocks noChangeAspect="1"/>
          </p:cNvPicPr>
          <p:nvPr userDrawn="1"/>
        </p:nvPicPr>
        <p:blipFill>
          <a:blip r:embed="rId17"/>
          <a:stretch>
            <a:fillRect/>
          </a:stretch>
        </p:blipFill>
        <p:spPr>
          <a:xfrm>
            <a:off x="1263759" y="1263669"/>
            <a:ext cx="678592" cy="526907"/>
          </a:xfrm>
          <a:prstGeom prst="rect">
            <a:avLst/>
          </a:prstGeom>
        </p:spPr>
      </p:pic>
      <p:pic>
        <p:nvPicPr>
          <p:cNvPr id="37" name="Picture 36" descr="Icon&#10;&#10;Description automatically generated">
            <a:extLst>
              <a:ext uri="{FF2B5EF4-FFF2-40B4-BE49-F238E27FC236}">
                <a16:creationId xmlns:a16="http://schemas.microsoft.com/office/drawing/2014/main" id="{FC8B75F4-2FB6-6E18-C8F0-F5B74319208E}"/>
              </a:ext>
            </a:extLst>
          </p:cNvPr>
          <p:cNvPicPr>
            <a:picLocks noChangeAspect="1"/>
          </p:cNvPicPr>
          <p:nvPr userDrawn="1"/>
        </p:nvPicPr>
        <p:blipFill>
          <a:blip r:embed="rId18"/>
          <a:stretch>
            <a:fillRect/>
          </a:stretch>
        </p:blipFill>
        <p:spPr>
          <a:xfrm>
            <a:off x="4085875" y="3358440"/>
            <a:ext cx="678592" cy="490981"/>
          </a:xfrm>
          <a:prstGeom prst="rect">
            <a:avLst/>
          </a:prstGeom>
        </p:spPr>
      </p:pic>
      <p:pic>
        <p:nvPicPr>
          <p:cNvPr id="39" name="Picture 38" descr="Icon&#10;&#10;Description automatically generated with medium confidence">
            <a:extLst>
              <a:ext uri="{FF2B5EF4-FFF2-40B4-BE49-F238E27FC236}">
                <a16:creationId xmlns:a16="http://schemas.microsoft.com/office/drawing/2014/main" id="{CA61360B-AD1D-D34D-BB89-EE034B154A32}"/>
              </a:ext>
            </a:extLst>
          </p:cNvPr>
          <p:cNvPicPr>
            <a:picLocks noChangeAspect="1"/>
          </p:cNvPicPr>
          <p:nvPr userDrawn="1"/>
        </p:nvPicPr>
        <p:blipFill>
          <a:blip r:embed="rId19"/>
          <a:stretch>
            <a:fillRect/>
          </a:stretch>
        </p:blipFill>
        <p:spPr>
          <a:xfrm>
            <a:off x="1306736" y="2627299"/>
            <a:ext cx="678592" cy="514932"/>
          </a:xfrm>
          <a:prstGeom prst="rect">
            <a:avLst/>
          </a:prstGeom>
        </p:spPr>
      </p:pic>
      <p:pic>
        <p:nvPicPr>
          <p:cNvPr id="41" name="Picture 40" descr="Icon&#10;&#10;Description automatically generated">
            <a:extLst>
              <a:ext uri="{FF2B5EF4-FFF2-40B4-BE49-F238E27FC236}">
                <a16:creationId xmlns:a16="http://schemas.microsoft.com/office/drawing/2014/main" id="{B5CB09A7-2C19-F251-5761-096CE1AFB100}"/>
              </a:ext>
            </a:extLst>
          </p:cNvPr>
          <p:cNvPicPr>
            <a:picLocks noChangeAspect="1"/>
          </p:cNvPicPr>
          <p:nvPr userDrawn="1"/>
        </p:nvPicPr>
        <p:blipFill>
          <a:blip r:embed="rId20"/>
          <a:stretch>
            <a:fillRect/>
          </a:stretch>
        </p:blipFill>
        <p:spPr>
          <a:xfrm>
            <a:off x="3102763" y="2682377"/>
            <a:ext cx="678592" cy="490981"/>
          </a:xfrm>
          <a:prstGeom prst="rect">
            <a:avLst/>
          </a:prstGeom>
        </p:spPr>
      </p:pic>
      <p:pic>
        <p:nvPicPr>
          <p:cNvPr id="43" name="Picture 42">
            <a:extLst>
              <a:ext uri="{FF2B5EF4-FFF2-40B4-BE49-F238E27FC236}">
                <a16:creationId xmlns:a16="http://schemas.microsoft.com/office/drawing/2014/main" id="{8007A980-D5E6-6C7F-33A5-B0705AC67611}"/>
              </a:ext>
            </a:extLst>
          </p:cNvPr>
          <p:cNvPicPr>
            <a:picLocks noChangeAspect="1"/>
          </p:cNvPicPr>
          <p:nvPr userDrawn="1"/>
        </p:nvPicPr>
        <p:blipFill>
          <a:blip r:embed="rId21"/>
          <a:stretch>
            <a:fillRect/>
          </a:stretch>
        </p:blipFill>
        <p:spPr>
          <a:xfrm>
            <a:off x="2161593" y="3369694"/>
            <a:ext cx="678592" cy="526907"/>
          </a:xfrm>
          <a:prstGeom prst="rect">
            <a:avLst/>
          </a:prstGeom>
        </p:spPr>
      </p:pic>
      <p:pic>
        <p:nvPicPr>
          <p:cNvPr id="45" name="Picture 44" descr="Icon&#10;&#10;Description automatically generated">
            <a:extLst>
              <a:ext uri="{FF2B5EF4-FFF2-40B4-BE49-F238E27FC236}">
                <a16:creationId xmlns:a16="http://schemas.microsoft.com/office/drawing/2014/main" id="{27A0F21C-F2A8-DE58-E385-64D099B51265}"/>
              </a:ext>
            </a:extLst>
          </p:cNvPr>
          <p:cNvPicPr>
            <a:picLocks noChangeAspect="1"/>
          </p:cNvPicPr>
          <p:nvPr userDrawn="1"/>
        </p:nvPicPr>
        <p:blipFill>
          <a:blip r:embed="rId22"/>
          <a:stretch>
            <a:fillRect/>
          </a:stretch>
        </p:blipFill>
        <p:spPr>
          <a:xfrm>
            <a:off x="394179" y="4108646"/>
            <a:ext cx="678592" cy="490981"/>
          </a:xfrm>
          <a:prstGeom prst="rect">
            <a:avLst/>
          </a:prstGeom>
        </p:spPr>
      </p:pic>
      <p:pic>
        <p:nvPicPr>
          <p:cNvPr id="47" name="Picture 46">
            <a:extLst>
              <a:ext uri="{FF2B5EF4-FFF2-40B4-BE49-F238E27FC236}">
                <a16:creationId xmlns:a16="http://schemas.microsoft.com/office/drawing/2014/main" id="{C65D924B-917C-92FB-14ED-D214D74B05D7}"/>
              </a:ext>
            </a:extLst>
          </p:cNvPr>
          <p:cNvPicPr>
            <a:picLocks noChangeAspect="1"/>
          </p:cNvPicPr>
          <p:nvPr userDrawn="1"/>
        </p:nvPicPr>
        <p:blipFill>
          <a:blip r:embed="rId23"/>
          <a:stretch>
            <a:fillRect/>
          </a:stretch>
        </p:blipFill>
        <p:spPr>
          <a:xfrm>
            <a:off x="2143586" y="4079466"/>
            <a:ext cx="678592" cy="522915"/>
          </a:xfrm>
          <a:prstGeom prst="rect">
            <a:avLst/>
          </a:prstGeom>
        </p:spPr>
      </p:pic>
      <p:pic>
        <p:nvPicPr>
          <p:cNvPr id="49" name="Picture 48">
            <a:extLst>
              <a:ext uri="{FF2B5EF4-FFF2-40B4-BE49-F238E27FC236}">
                <a16:creationId xmlns:a16="http://schemas.microsoft.com/office/drawing/2014/main" id="{7A71D7D4-28EE-96BF-9B3C-B7DC69F24222}"/>
              </a:ext>
            </a:extLst>
          </p:cNvPr>
          <p:cNvPicPr>
            <a:picLocks noChangeAspect="1"/>
          </p:cNvPicPr>
          <p:nvPr userDrawn="1"/>
        </p:nvPicPr>
        <p:blipFill>
          <a:blip r:embed="rId24"/>
          <a:stretch>
            <a:fillRect/>
          </a:stretch>
        </p:blipFill>
        <p:spPr>
          <a:xfrm>
            <a:off x="394179" y="2653104"/>
            <a:ext cx="678592" cy="562832"/>
          </a:xfrm>
          <a:prstGeom prst="rect">
            <a:avLst/>
          </a:prstGeom>
        </p:spPr>
      </p:pic>
      <p:pic>
        <p:nvPicPr>
          <p:cNvPr id="51" name="Picture 50" descr="Icon&#10;&#10;Description automatically generated">
            <a:extLst>
              <a:ext uri="{FF2B5EF4-FFF2-40B4-BE49-F238E27FC236}">
                <a16:creationId xmlns:a16="http://schemas.microsoft.com/office/drawing/2014/main" id="{19C77CD4-22DC-BB70-C26A-9CD410F9488D}"/>
              </a:ext>
            </a:extLst>
          </p:cNvPr>
          <p:cNvPicPr>
            <a:picLocks noChangeAspect="1"/>
          </p:cNvPicPr>
          <p:nvPr userDrawn="1"/>
        </p:nvPicPr>
        <p:blipFill>
          <a:blip r:embed="rId25"/>
          <a:stretch>
            <a:fillRect/>
          </a:stretch>
        </p:blipFill>
        <p:spPr>
          <a:xfrm>
            <a:off x="3096931" y="3396268"/>
            <a:ext cx="678592" cy="490981"/>
          </a:xfrm>
          <a:prstGeom prst="rect">
            <a:avLst/>
          </a:prstGeom>
        </p:spPr>
      </p:pic>
      <p:pic>
        <p:nvPicPr>
          <p:cNvPr id="53" name="Picture 52" descr="Icon&#10;&#10;Description automatically generated">
            <a:extLst>
              <a:ext uri="{FF2B5EF4-FFF2-40B4-BE49-F238E27FC236}">
                <a16:creationId xmlns:a16="http://schemas.microsoft.com/office/drawing/2014/main" id="{FC6DBA3C-3CA9-DAE2-E0F3-8336DF194D6A}"/>
              </a:ext>
            </a:extLst>
          </p:cNvPr>
          <p:cNvPicPr>
            <a:picLocks noChangeAspect="1"/>
          </p:cNvPicPr>
          <p:nvPr userDrawn="1"/>
        </p:nvPicPr>
        <p:blipFill>
          <a:blip r:embed="rId26"/>
          <a:stretch>
            <a:fillRect/>
          </a:stretch>
        </p:blipFill>
        <p:spPr>
          <a:xfrm>
            <a:off x="2116913" y="4792702"/>
            <a:ext cx="678592" cy="490981"/>
          </a:xfrm>
          <a:prstGeom prst="rect">
            <a:avLst/>
          </a:prstGeom>
        </p:spPr>
      </p:pic>
      <p:pic>
        <p:nvPicPr>
          <p:cNvPr id="55" name="Picture 54" descr="Icon&#10;&#10;Description automatically generated">
            <a:extLst>
              <a:ext uri="{FF2B5EF4-FFF2-40B4-BE49-F238E27FC236}">
                <a16:creationId xmlns:a16="http://schemas.microsoft.com/office/drawing/2014/main" id="{33C96256-D888-8A18-42CC-E122A7E65634}"/>
              </a:ext>
            </a:extLst>
          </p:cNvPr>
          <p:cNvPicPr>
            <a:picLocks noChangeAspect="1"/>
          </p:cNvPicPr>
          <p:nvPr userDrawn="1"/>
        </p:nvPicPr>
        <p:blipFill>
          <a:blip r:embed="rId27"/>
          <a:stretch>
            <a:fillRect/>
          </a:stretch>
        </p:blipFill>
        <p:spPr>
          <a:xfrm>
            <a:off x="1263759" y="3359140"/>
            <a:ext cx="678592" cy="558840"/>
          </a:xfrm>
          <a:prstGeom prst="rect">
            <a:avLst/>
          </a:prstGeom>
        </p:spPr>
      </p:pic>
      <p:pic>
        <p:nvPicPr>
          <p:cNvPr id="57" name="Picture 56">
            <a:extLst>
              <a:ext uri="{FF2B5EF4-FFF2-40B4-BE49-F238E27FC236}">
                <a16:creationId xmlns:a16="http://schemas.microsoft.com/office/drawing/2014/main" id="{F8BD5895-3328-CCD5-32BB-690C80D11EE5}"/>
              </a:ext>
            </a:extLst>
          </p:cNvPr>
          <p:cNvPicPr>
            <a:picLocks noChangeAspect="1"/>
          </p:cNvPicPr>
          <p:nvPr userDrawn="1"/>
        </p:nvPicPr>
        <p:blipFill>
          <a:blip r:embed="rId28"/>
          <a:stretch>
            <a:fillRect/>
          </a:stretch>
        </p:blipFill>
        <p:spPr>
          <a:xfrm>
            <a:off x="3107675" y="4048862"/>
            <a:ext cx="678592" cy="526907"/>
          </a:xfrm>
          <a:prstGeom prst="rect">
            <a:avLst/>
          </a:prstGeom>
        </p:spPr>
      </p:pic>
      <p:pic>
        <p:nvPicPr>
          <p:cNvPr id="59" name="Picture 58">
            <a:extLst>
              <a:ext uri="{FF2B5EF4-FFF2-40B4-BE49-F238E27FC236}">
                <a16:creationId xmlns:a16="http://schemas.microsoft.com/office/drawing/2014/main" id="{B1E1AC4C-5D1B-D28B-EF8D-ECD8976305FA}"/>
              </a:ext>
            </a:extLst>
          </p:cNvPr>
          <p:cNvPicPr>
            <a:picLocks noChangeAspect="1"/>
          </p:cNvPicPr>
          <p:nvPr userDrawn="1"/>
        </p:nvPicPr>
        <p:blipFill>
          <a:blip r:embed="rId29"/>
          <a:stretch>
            <a:fillRect/>
          </a:stretch>
        </p:blipFill>
        <p:spPr>
          <a:xfrm>
            <a:off x="4066587" y="1950387"/>
            <a:ext cx="678592" cy="526907"/>
          </a:xfrm>
          <a:prstGeom prst="rect">
            <a:avLst/>
          </a:prstGeom>
        </p:spPr>
      </p:pic>
      <p:pic>
        <p:nvPicPr>
          <p:cNvPr id="61" name="Picture 60" descr="Icon&#10;&#10;Description automatically generated">
            <a:extLst>
              <a:ext uri="{FF2B5EF4-FFF2-40B4-BE49-F238E27FC236}">
                <a16:creationId xmlns:a16="http://schemas.microsoft.com/office/drawing/2014/main" id="{6135F6ED-2C34-CE4A-C1D9-FE6986C52C1C}"/>
              </a:ext>
            </a:extLst>
          </p:cNvPr>
          <p:cNvPicPr>
            <a:picLocks noChangeAspect="1"/>
          </p:cNvPicPr>
          <p:nvPr userDrawn="1"/>
        </p:nvPicPr>
        <p:blipFill>
          <a:blip r:embed="rId30"/>
          <a:stretch>
            <a:fillRect/>
          </a:stretch>
        </p:blipFill>
        <p:spPr>
          <a:xfrm>
            <a:off x="3097293" y="4760768"/>
            <a:ext cx="678592" cy="522915"/>
          </a:xfrm>
          <a:prstGeom prst="rect">
            <a:avLst/>
          </a:prstGeom>
        </p:spPr>
      </p:pic>
      <p:pic>
        <p:nvPicPr>
          <p:cNvPr id="63" name="Picture 62" descr="Icon&#10;&#10;Description automatically generated">
            <a:extLst>
              <a:ext uri="{FF2B5EF4-FFF2-40B4-BE49-F238E27FC236}">
                <a16:creationId xmlns:a16="http://schemas.microsoft.com/office/drawing/2014/main" id="{2568B8DE-E293-5210-8467-0C7D267CBF77}"/>
              </a:ext>
            </a:extLst>
          </p:cNvPr>
          <p:cNvPicPr>
            <a:picLocks noChangeAspect="1"/>
          </p:cNvPicPr>
          <p:nvPr userDrawn="1"/>
        </p:nvPicPr>
        <p:blipFill>
          <a:blip r:embed="rId31"/>
          <a:stretch>
            <a:fillRect/>
          </a:stretch>
        </p:blipFill>
        <p:spPr>
          <a:xfrm>
            <a:off x="4066587" y="2687599"/>
            <a:ext cx="678592" cy="494973"/>
          </a:xfrm>
          <a:prstGeom prst="rect">
            <a:avLst/>
          </a:prstGeom>
        </p:spPr>
      </p:pic>
      <p:pic>
        <p:nvPicPr>
          <p:cNvPr id="65" name="Picture 64" descr="Icon&#10;&#10;Description automatically generated">
            <a:extLst>
              <a:ext uri="{FF2B5EF4-FFF2-40B4-BE49-F238E27FC236}">
                <a16:creationId xmlns:a16="http://schemas.microsoft.com/office/drawing/2014/main" id="{85BE5528-F8DC-5468-E6AD-7DA3C748ABCB}"/>
              </a:ext>
            </a:extLst>
          </p:cNvPr>
          <p:cNvPicPr>
            <a:picLocks noChangeAspect="1"/>
          </p:cNvPicPr>
          <p:nvPr userDrawn="1"/>
        </p:nvPicPr>
        <p:blipFill>
          <a:blip r:embed="rId32"/>
          <a:stretch>
            <a:fillRect/>
          </a:stretch>
        </p:blipFill>
        <p:spPr>
          <a:xfrm>
            <a:off x="1257905" y="4081706"/>
            <a:ext cx="678592" cy="506948"/>
          </a:xfrm>
          <a:prstGeom prst="rect">
            <a:avLst/>
          </a:prstGeom>
        </p:spPr>
      </p:pic>
      <p:pic>
        <p:nvPicPr>
          <p:cNvPr id="67" name="Picture 66">
            <a:extLst>
              <a:ext uri="{FF2B5EF4-FFF2-40B4-BE49-F238E27FC236}">
                <a16:creationId xmlns:a16="http://schemas.microsoft.com/office/drawing/2014/main" id="{FCA976C7-C9A1-021A-8B45-CCDFE7D6B9F2}"/>
              </a:ext>
            </a:extLst>
          </p:cNvPr>
          <p:cNvPicPr>
            <a:picLocks noChangeAspect="1"/>
          </p:cNvPicPr>
          <p:nvPr userDrawn="1"/>
        </p:nvPicPr>
        <p:blipFill>
          <a:blip r:embed="rId33"/>
          <a:stretch>
            <a:fillRect/>
          </a:stretch>
        </p:blipFill>
        <p:spPr>
          <a:xfrm>
            <a:off x="4066587" y="1261597"/>
            <a:ext cx="678592" cy="514932"/>
          </a:xfrm>
          <a:prstGeom prst="rect">
            <a:avLst/>
          </a:prstGeom>
        </p:spPr>
      </p:pic>
      <p:pic>
        <p:nvPicPr>
          <p:cNvPr id="69" name="Picture 68" descr="Icon&#10;&#10;Description automatically generated">
            <a:extLst>
              <a:ext uri="{FF2B5EF4-FFF2-40B4-BE49-F238E27FC236}">
                <a16:creationId xmlns:a16="http://schemas.microsoft.com/office/drawing/2014/main" id="{0FCC3753-BA8F-D6C6-E88B-A0033274558A}"/>
              </a:ext>
            </a:extLst>
          </p:cNvPr>
          <p:cNvPicPr>
            <a:picLocks noChangeAspect="1"/>
          </p:cNvPicPr>
          <p:nvPr userDrawn="1"/>
        </p:nvPicPr>
        <p:blipFill>
          <a:blip r:embed="rId34"/>
          <a:stretch>
            <a:fillRect/>
          </a:stretch>
        </p:blipFill>
        <p:spPr>
          <a:xfrm>
            <a:off x="2116913" y="5486084"/>
            <a:ext cx="678592" cy="526907"/>
          </a:xfrm>
          <a:prstGeom prst="rect">
            <a:avLst/>
          </a:prstGeom>
        </p:spPr>
      </p:pic>
      <p:pic>
        <p:nvPicPr>
          <p:cNvPr id="71" name="Picture 70" descr="Icon&#10;&#10;Description automatically generated">
            <a:extLst>
              <a:ext uri="{FF2B5EF4-FFF2-40B4-BE49-F238E27FC236}">
                <a16:creationId xmlns:a16="http://schemas.microsoft.com/office/drawing/2014/main" id="{A68DB558-EAE8-EFDC-8787-D7FEF7F14A9F}"/>
              </a:ext>
            </a:extLst>
          </p:cNvPr>
          <p:cNvPicPr>
            <a:picLocks noChangeAspect="1"/>
          </p:cNvPicPr>
          <p:nvPr userDrawn="1"/>
        </p:nvPicPr>
        <p:blipFill>
          <a:blip r:embed="rId35"/>
          <a:stretch>
            <a:fillRect/>
          </a:stretch>
        </p:blipFill>
        <p:spPr>
          <a:xfrm>
            <a:off x="1257905" y="4760768"/>
            <a:ext cx="678592" cy="506948"/>
          </a:xfrm>
          <a:prstGeom prst="rect">
            <a:avLst/>
          </a:prstGeom>
        </p:spPr>
      </p:pic>
      <p:pic>
        <p:nvPicPr>
          <p:cNvPr id="73" name="Picture 72" descr="Icon&#10;&#10;Description automatically generated">
            <a:extLst>
              <a:ext uri="{FF2B5EF4-FFF2-40B4-BE49-F238E27FC236}">
                <a16:creationId xmlns:a16="http://schemas.microsoft.com/office/drawing/2014/main" id="{2DA47FB9-1485-0B55-D927-60FAFB517DD7}"/>
              </a:ext>
            </a:extLst>
          </p:cNvPr>
          <p:cNvPicPr>
            <a:picLocks noChangeAspect="1"/>
          </p:cNvPicPr>
          <p:nvPr userDrawn="1"/>
        </p:nvPicPr>
        <p:blipFill>
          <a:blip r:embed="rId36"/>
          <a:stretch>
            <a:fillRect/>
          </a:stretch>
        </p:blipFill>
        <p:spPr>
          <a:xfrm>
            <a:off x="1239000" y="5439830"/>
            <a:ext cx="678592" cy="534890"/>
          </a:xfrm>
          <a:prstGeom prst="rect">
            <a:avLst/>
          </a:prstGeom>
        </p:spPr>
      </p:pic>
      <p:pic>
        <p:nvPicPr>
          <p:cNvPr id="75" name="Picture 74">
            <a:extLst>
              <a:ext uri="{FF2B5EF4-FFF2-40B4-BE49-F238E27FC236}">
                <a16:creationId xmlns:a16="http://schemas.microsoft.com/office/drawing/2014/main" id="{6F36B311-9821-A06A-C4F9-F6500E04DD0C}"/>
              </a:ext>
            </a:extLst>
          </p:cNvPr>
          <p:cNvPicPr>
            <a:picLocks noChangeAspect="1"/>
          </p:cNvPicPr>
          <p:nvPr userDrawn="1"/>
        </p:nvPicPr>
        <p:blipFill>
          <a:blip r:embed="rId37"/>
          <a:stretch>
            <a:fillRect/>
          </a:stretch>
        </p:blipFill>
        <p:spPr>
          <a:xfrm>
            <a:off x="361088" y="5448366"/>
            <a:ext cx="678592" cy="514932"/>
          </a:xfrm>
          <a:prstGeom prst="rect">
            <a:avLst/>
          </a:prstGeom>
        </p:spPr>
      </p:pic>
      <p:pic>
        <p:nvPicPr>
          <p:cNvPr id="77" name="Picture 76" descr="A picture containing text, clipart, light, night sky&#10;&#10;Description automatically generated">
            <a:extLst>
              <a:ext uri="{FF2B5EF4-FFF2-40B4-BE49-F238E27FC236}">
                <a16:creationId xmlns:a16="http://schemas.microsoft.com/office/drawing/2014/main" id="{3D5E1EEB-017C-1284-EF13-1784893F2ED9}"/>
              </a:ext>
            </a:extLst>
          </p:cNvPr>
          <p:cNvPicPr>
            <a:picLocks noChangeAspect="1"/>
          </p:cNvPicPr>
          <p:nvPr userDrawn="1"/>
        </p:nvPicPr>
        <p:blipFill>
          <a:blip r:embed="rId38"/>
          <a:stretch>
            <a:fillRect/>
          </a:stretch>
        </p:blipFill>
        <p:spPr>
          <a:xfrm>
            <a:off x="407368" y="620688"/>
            <a:ext cx="678592" cy="518923"/>
          </a:xfrm>
          <a:prstGeom prst="rect">
            <a:avLst/>
          </a:prstGeom>
        </p:spPr>
      </p:pic>
      <p:pic>
        <p:nvPicPr>
          <p:cNvPr id="79" name="Picture 78" descr="A picture containing clipart&#10;&#10;Description automatically generated">
            <a:extLst>
              <a:ext uri="{FF2B5EF4-FFF2-40B4-BE49-F238E27FC236}">
                <a16:creationId xmlns:a16="http://schemas.microsoft.com/office/drawing/2014/main" id="{EB49FC7F-9AD7-7904-B6C1-A48493518877}"/>
              </a:ext>
            </a:extLst>
          </p:cNvPr>
          <p:cNvPicPr>
            <a:picLocks noChangeAspect="1"/>
          </p:cNvPicPr>
          <p:nvPr userDrawn="1"/>
        </p:nvPicPr>
        <p:blipFill>
          <a:blip r:embed="rId39"/>
          <a:stretch>
            <a:fillRect/>
          </a:stretch>
        </p:blipFill>
        <p:spPr>
          <a:xfrm>
            <a:off x="5559534" y="616402"/>
            <a:ext cx="635000" cy="393700"/>
          </a:xfrm>
          <a:prstGeom prst="rect">
            <a:avLst/>
          </a:prstGeom>
        </p:spPr>
      </p:pic>
      <p:sp>
        <p:nvSpPr>
          <p:cNvPr id="83" name="Round Diagonal Corner Rectangle 5">
            <a:extLst>
              <a:ext uri="{FF2B5EF4-FFF2-40B4-BE49-F238E27FC236}">
                <a16:creationId xmlns:a16="http://schemas.microsoft.com/office/drawing/2014/main" id="{5389A5FE-14CD-8EB1-2F83-0879F2D2F1E2}"/>
              </a:ext>
            </a:extLst>
          </p:cNvPr>
          <p:cNvSpPr/>
          <p:nvPr userDrawn="1"/>
        </p:nvSpPr>
        <p:spPr>
          <a:xfrm flipH="1">
            <a:off x="5349196" y="3573016"/>
            <a:ext cx="3181534" cy="2952328"/>
          </a:xfrm>
          <a:prstGeom prst="round2DiagRect">
            <a:avLst>
              <a:gd name="adj1" fmla="val 0"/>
              <a:gd name="adj2" fmla="val 151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descr="Logo&#10;&#10;Description automatically generated">
            <a:extLst>
              <a:ext uri="{FF2B5EF4-FFF2-40B4-BE49-F238E27FC236}">
                <a16:creationId xmlns:a16="http://schemas.microsoft.com/office/drawing/2014/main" id="{96DC6091-5E61-5AA3-4F78-561C5A873FE9}"/>
              </a:ext>
            </a:extLst>
          </p:cNvPr>
          <p:cNvPicPr>
            <a:picLocks noChangeAspect="1"/>
          </p:cNvPicPr>
          <p:nvPr userDrawn="1"/>
        </p:nvPicPr>
        <p:blipFill>
          <a:blip r:embed="rId40"/>
          <a:stretch>
            <a:fillRect/>
          </a:stretch>
        </p:blipFill>
        <p:spPr>
          <a:xfrm>
            <a:off x="5559534" y="3827388"/>
            <a:ext cx="635000" cy="393700"/>
          </a:xfrm>
          <a:prstGeom prst="rect">
            <a:avLst/>
          </a:prstGeom>
        </p:spPr>
      </p:pic>
      <p:cxnSp>
        <p:nvCxnSpPr>
          <p:cNvPr id="86" name="Straight Connector 85">
            <a:extLst>
              <a:ext uri="{FF2B5EF4-FFF2-40B4-BE49-F238E27FC236}">
                <a16:creationId xmlns:a16="http://schemas.microsoft.com/office/drawing/2014/main" id="{B47993D6-03D9-6A79-C095-F5575B5063A5}"/>
              </a:ext>
            </a:extLst>
          </p:cNvPr>
          <p:cNvCxnSpPr>
            <a:cxnSpLocks/>
          </p:cNvCxnSpPr>
          <p:nvPr userDrawn="1"/>
        </p:nvCxnSpPr>
        <p:spPr>
          <a:xfrm>
            <a:off x="5606704" y="2629094"/>
            <a:ext cx="1065360"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58F75A7-29D1-C277-0106-8BD0CA92018B}"/>
              </a:ext>
            </a:extLst>
          </p:cNvPr>
          <p:cNvCxnSpPr>
            <a:cxnSpLocks/>
          </p:cNvCxnSpPr>
          <p:nvPr userDrawn="1"/>
        </p:nvCxnSpPr>
        <p:spPr>
          <a:xfrm>
            <a:off x="5559534" y="5949280"/>
            <a:ext cx="1065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194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Picture 11" descr="Background pattern, circle&#10;&#10;Description automatically generated">
            <a:extLst>
              <a:ext uri="{FF2B5EF4-FFF2-40B4-BE49-F238E27FC236}">
                <a16:creationId xmlns:a16="http://schemas.microsoft.com/office/drawing/2014/main" id="{996A6C7C-EBF2-17EC-C11F-078F8FF77291}"/>
              </a:ext>
            </a:extLst>
          </p:cNvPr>
          <p:cNvPicPr>
            <a:picLocks noChangeAspect="1"/>
          </p:cNvPicPr>
          <p:nvPr userDrawn="1"/>
        </p:nvPicPr>
        <p:blipFill>
          <a:blip r:embed="rId3">
            <a:alphaModFix amt="45000"/>
          </a:blip>
          <a:stretch>
            <a:fillRect/>
          </a:stretch>
        </p:blipFill>
        <p:spPr>
          <a:xfrm rot="10800000">
            <a:off x="16376" y="15050"/>
            <a:ext cx="10499631" cy="6842950"/>
          </a:xfrm>
          <a:prstGeom prst="rect">
            <a:avLst/>
          </a:prstGeom>
        </p:spPr>
      </p:pic>
      <p:sp>
        <p:nvSpPr>
          <p:cNvPr id="9" name="Round Single Corner Rectangle 6">
            <a:extLst>
              <a:ext uri="{FF2B5EF4-FFF2-40B4-BE49-F238E27FC236}">
                <a16:creationId xmlns:a16="http://schemas.microsoft.com/office/drawing/2014/main" id="{73C485C5-9066-6C22-AF9D-484D6B88B536}"/>
              </a:ext>
            </a:extLst>
          </p:cNvPr>
          <p:cNvSpPr/>
          <p:nvPr userDrawn="1"/>
        </p:nvSpPr>
        <p:spPr>
          <a:xfrm>
            <a:off x="1" y="5733256"/>
            <a:ext cx="3359695" cy="1124743"/>
          </a:xfrm>
          <a:prstGeom prst="round1Rect">
            <a:avLst>
              <a:gd name="adj" fmla="val 32439"/>
            </a:avLst>
          </a:prstGeom>
          <a:solidFill>
            <a:srgbClr val="005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ate Placeholder 3"/>
          <p:cNvSpPr>
            <a:spLocks noGrp="1"/>
          </p:cNvSpPr>
          <p:nvPr>
            <p:ph type="dt" sz="half" idx="10"/>
          </p:nvPr>
        </p:nvSpPr>
        <p:spPr>
          <a:xfrm>
            <a:off x="367145" y="6070291"/>
            <a:ext cx="2743200" cy="365125"/>
          </a:xfrm>
          <a:prstGeom prst="rect">
            <a:avLst/>
          </a:prstGeom>
        </p:spPr>
        <p:txBody>
          <a:bodyPr/>
          <a:lstStyle>
            <a:lvl1pPr>
              <a:defRPr sz="1600" b="0" i="0">
                <a:solidFill>
                  <a:schemeClr val="bg1"/>
                </a:solidFill>
                <a:latin typeface="Arial" charset="0"/>
                <a:ea typeface="Arial" charset="0"/>
                <a:cs typeface="Arial" charset="0"/>
              </a:defRPr>
            </a:lvl1pPr>
          </a:lstStyle>
          <a:p>
            <a:endParaRPr lang="en-GB"/>
          </a:p>
        </p:txBody>
      </p:sp>
      <p:sp>
        <p:nvSpPr>
          <p:cNvPr id="14" name="Round Diagonal Corner Rectangle 5">
            <a:extLst>
              <a:ext uri="{FF2B5EF4-FFF2-40B4-BE49-F238E27FC236}">
                <a16:creationId xmlns:a16="http://schemas.microsoft.com/office/drawing/2014/main" id="{E6FCA3EB-AF62-F09A-8965-23570BC29482}"/>
              </a:ext>
            </a:extLst>
          </p:cNvPr>
          <p:cNvSpPr/>
          <p:nvPr userDrawn="1"/>
        </p:nvSpPr>
        <p:spPr>
          <a:xfrm>
            <a:off x="479380" y="2420888"/>
            <a:ext cx="6264691" cy="1870247"/>
          </a:xfrm>
          <a:prstGeom prst="round2DiagRect">
            <a:avLst>
              <a:gd name="adj1" fmla="val 0"/>
              <a:gd name="adj2" fmla="val 15173"/>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B5DC2265-4B8A-D737-FE3D-104E683EA3E7}"/>
              </a:ext>
            </a:extLst>
          </p:cNvPr>
          <p:cNvSpPr>
            <a:spLocks noGrp="1"/>
          </p:cNvSpPr>
          <p:nvPr>
            <p:ph type="title"/>
          </p:nvPr>
        </p:nvSpPr>
        <p:spPr>
          <a:xfrm>
            <a:off x="695401" y="2636912"/>
            <a:ext cx="5832648" cy="1870246"/>
          </a:xfrm>
          <a:prstGeom prst="rect">
            <a:avLst/>
          </a:prstGeom>
          <a:ln w="19050">
            <a:noFill/>
          </a:ln>
        </p:spPr>
        <p:txBody>
          <a:bodyPr>
            <a:noAutofit/>
          </a:bodyPr>
          <a:lstStyle>
            <a:lvl1pPr>
              <a:defRPr sz="5000" b="1" i="0" u="none">
                <a:solidFill>
                  <a:srgbClr val="005547"/>
                </a:solidFill>
                <a:latin typeface="Arial" charset="0"/>
                <a:ea typeface="Arial" charset="0"/>
                <a:cs typeface="Arial" charset="0"/>
              </a:defRPr>
            </a:lvl1pPr>
          </a:lstStyle>
          <a:p>
            <a:r>
              <a:rPr lang="en-US"/>
              <a:t>Click to edit Master title style</a:t>
            </a:r>
            <a:endParaRPr lang="en-GB"/>
          </a:p>
        </p:txBody>
      </p:sp>
      <p:pic>
        <p:nvPicPr>
          <p:cNvPr id="18" name="Picture 17">
            <a:extLst>
              <a:ext uri="{FF2B5EF4-FFF2-40B4-BE49-F238E27FC236}">
                <a16:creationId xmlns:a16="http://schemas.microsoft.com/office/drawing/2014/main" id="{AF3B920D-2A87-009A-CB2C-14F43BD1FA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80376" y="320675"/>
            <a:ext cx="2138349" cy="981124"/>
          </a:xfrm>
          <a:prstGeom prst="rect">
            <a:avLst/>
          </a:prstGeom>
        </p:spPr>
      </p:pic>
      <p:cxnSp>
        <p:nvCxnSpPr>
          <p:cNvPr id="19" name="Straight Connector 18">
            <a:extLst>
              <a:ext uri="{FF2B5EF4-FFF2-40B4-BE49-F238E27FC236}">
                <a16:creationId xmlns:a16="http://schemas.microsoft.com/office/drawing/2014/main" id="{B6E3FA27-3C8A-86A6-B7EE-DC59EBB118FC}"/>
              </a:ext>
            </a:extLst>
          </p:cNvPr>
          <p:cNvCxnSpPr>
            <a:cxnSpLocks/>
          </p:cNvCxnSpPr>
          <p:nvPr userDrawn="1"/>
        </p:nvCxnSpPr>
        <p:spPr>
          <a:xfrm>
            <a:off x="9480376" y="1340768"/>
            <a:ext cx="1368152"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872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Cover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0E5C88D-3EF1-6D04-F114-0D1CCCCB57A2}"/>
              </a:ext>
            </a:extLst>
          </p:cNvPr>
          <p:cNvPicPr>
            <a:picLocks noChangeAspect="1"/>
          </p:cNvPicPr>
          <p:nvPr userDrawn="1"/>
        </p:nvPicPr>
        <p:blipFill>
          <a:blip r:embed="rId2"/>
          <a:stretch>
            <a:fillRect/>
          </a:stretch>
        </p:blipFill>
        <p:spPr>
          <a:xfrm>
            <a:off x="0" y="-2202"/>
            <a:ext cx="9727514" cy="6862403"/>
          </a:xfrm>
          <a:prstGeom prst="rect">
            <a:avLst/>
          </a:prstGeom>
        </p:spPr>
      </p:pic>
      <p:pic>
        <p:nvPicPr>
          <p:cNvPr id="18" name="Picture 17" descr="Background pattern, circle&#10;&#10;Description automatically generated">
            <a:extLst>
              <a:ext uri="{FF2B5EF4-FFF2-40B4-BE49-F238E27FC236}">
                <a16:creationId xmlns:a16="http://schemas.microsoft.com/office/drawing/2014/main" id="{D7CAB403-947B-D087-950D-D9DF95BA67FB}"/>
              </a:ext>
            </a:extLst>
          </p:cNvPr>
          <p:cNvPicPr>
            <a:picLocks noChangeAspect="1"/>
          </p:cNvPicPr>
          <p:nvPr userDrawn="1"/>
        </p:nvPicPr>
        <p:blipFill>
          <a:blip r:embed="rId3">
            <a:alphaModFix amt="45000"/>
          </a:blip>
          <a:stretch>
            <a:fillRect/>
          </a:stretch>
        </p:blipFill>
        <p:spPr>
          <a:xfrm rot="10800000">
            <a:off x="16376" y="15050"/>
            <a:ext cx="10499631" cy="6842950"/>
          </a:xfrm>
          <a:prstGeom prst="rect">
            <a:avLst/>
          </a:prstGeom>
        </p:spPr>
      </p:pic>
      <p:sp>
        <p:nvSpPr>
          <p:cNvPr id="9" name="Round Single Corner Rectangle 6">
            <a:extLst>
              <a:ext uri="{FF2B5EF4-FFF2-40B4-BE49-F238E27FC236}">
                <a16:creationId xmlns:a16="http://schemas.microsoft.com/office/drawing/2014/main" id="{73C485C5-9066-6C22-AF9D-484D6B88B536}"/>
              </a:ext>
            </a:extLst>
          </p:cNvPr>
          <p:cNvSpPr/>
          <p:nvPr userDrawn="1"/>
        </p:nvSpPr>
        <p:spPr>
          <a:xfrm>
            <a:off x="0" y="5733256"/>
            <a:ext cx="7896225" cy="1124743"/>
          </a:xfrm>
          <a:prstGeom prst="round1Rect">
            <a:avLst>
              <a:gd name="adj" fmla="val 39056"/>
            </a:avLst>
          </a:prstGeom>
          <a:solidFill>
            <a:srgbClr val="005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ate Placeholder 3"/>
          <p:cNvSpPr>
            <a:spLocks noGrp="1"/>
          </p:cNvSpPr>
          <p:nvPr>
            <p:ph type="dt" sz="half" idx="10"/>
          </p:nvPr>
        </p:nvSpPr>
        <p:spPr>
          <a:xfrm>
            <a:off x="367145" y="6070291"/>
            <a:ext cx="2743200" cy="365125"/>
          </a:xfrm>
          <a:prstGeom prst="rect">
            <a:avLst/>
          </a:prstGeom>
        </p:spPr>
        <p:txBody>
          <a:bodyPr/>
          <a:lstStyle>
            <a:lvl1pPr>
              <a:defRPr sz="1600" b="0" i="0">
                <a:solidFill>
                  <a:schemeClr val="bg1"/>
                </a:solidFill>
                <a:latin typeface="Arial" charset="0"/>
                <a:ea typeface="Arial" charset="0"/>
                <a:cs typeface="Arial" charset="0"/>
              </a:defRPr>
            </a:lvl1pPr>
          </a:lstStyle>
          <a:p>
            <a:endParaRPr lang="en-GB"/>
          </a:p>
        </p:txBody>
      </p:sp>
      <p:pic>
        <p:nvPicPr>
          <p:cNvPr id="10" name="Picture 9">
            <a:extLst>
              <a:ext uri="{FF2B5EF4-FFF2-40B4-BE49-F238E27FC236}">
                <a16:creationId xmlns:a16="http://schemas.microsoft.com/office/drawing/2014/main" id="{113AFB6A-5D9F-543C-F5D5-5431DFA795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1384" y="320675"/>
            <a:ext cx="2138349" cy="981124"/>
          </a:xfrm>
          <a:prstGeom prst="rect">
            <a:avLst/>
          </a:prstGeom>
        </p:spPr>
      </p:pic>
      <p:cxnSp>
        <p:nvCxnSpPr>
          <p:cNvPr id="12" name="Straight Connector 11">
            <a:extLst>
              <a:ext uri="{FF2B5EF4-FFF2-40B4-BE49-F238E27FC236}">
                <a16:creationId xmlns:a16="http://schemas.microsoft.com/office/drawing/2014/main" id="{8F433FD2-E207-DB23-0FBC-C3E64765B001}"/>
              </a:ext>
            </a:extLst>
          </p:cNvPr>
          <p:cNvCxnSpPr>
            <a:cxnSpLocks/>
          </p:cNvCxnSpPr>
          <p:nvPr userDrawn="1"/>
        </p:nvCxnSpPr>
        <p:spPr>
          <a:xfrm>
            <a:off x="555474" y="1340768"/>
            <a:ext cx="1368152"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
        <p:nvSpPr>
          <p:cNvPr id="16" name="Round Diagonal Corner Rectangle 5">
            <a:extLst>
              <a:ext uri="{FF2B5EF4-FFF2-40B4-BE49-F238E27FC236}">
                <a16:creationId xmlns:a16="http://schemas.microsoft.com/office/drawing/2014/main" id="{E8C23F41-D85F-35A8-3BF0-473361CC1579}"/>
              </a:ext>
            </a:extLst>
          </p:cNvPr>
          <p:cNvSpPr/>
          <p:nvPr userDrawn="1"/>
        </p:nvSpPr>
        <p:spPr>
          <a:xfrm>
            <a:off x="479380" y="2710881"/>
            <a:ext cx="6264691" cy="1870247"/>
          </a:xfrm>
          <a:prstGeom prst="round2DiagRect">
            <a:avLst>
              <a:gd name="adj1" fmla="val 0"/>
              <a:gd name="adj2" fmla="val 15173"/>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C900A298-58C5-A61E-9F47-7E347319B488}"/>
              </a:ext>
            </a:extLst>
          </p:cNvPr>
          <p:cNvSpPr>
            <a:spLocks noGrp="1"/>
          </p:cNvSpPr>
          <p:nvPr>
            <p:ph type="title"/>
          </p:nvPr>
        </p:nvSpPr>
        <p:spPr>
          <a:xfrm>
            <a:off x="695401" y="2926906"/>
            <a:ext cx="5832648" cy="1870246"/>
          </a:xfrm>
          <a:prstGeom prst="rect">
            <a:avLst/>
          </a:prstGeom>
          <a:ln w="19050">
            <a:noFill/>
          </a:ln>
        </p:spPr>
        <p:txBody>
          <a:bodyPr>
            <a:noAutofit/>
          </a:bodyPr>
          <a:lstStyle>
            <a:lvl1pPr>
              <a:defRPr sz="5000" b="1" i="0" u="none">
                <a:solidFill>
                  <a:srgbClr val="005547"/>
                </a:solidFill>
                <a:latin typeface="Arial" charset="0"/>
                <a:ea typeface="Arial" charset="0"/>
                <a:cs typeface="Arial" charset="0"/>
              </a:defRPr>
            </a:lvl1pPr>
          </a:lstStyle>
          <a:p>
            <a:r>
              <a:rPr lang="en-US"/>
              <a:t>Click to edit Master title style</a:t>
            </a:r>
            <a:endParaRPr lang="en-GB"/>
          </a:p>
        </p:txBody>
      </p:sp>
    </p:spTree>
    <p:extLst>
      <p:ext uri="{BB962C8B-B14F-4D97-AF65-F5344CB8AC3E}">
        <p14:creationId xmlns:p14="http://schemas.microsoft.com/office/powerpoint/2010/main" val="1038259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ub header / intro">
    <p:bg>
      <p:bgPr>
        <a:solidFill>
          <a:srgbClr val="005547"/>
        </a:solidFill>
        <a:effectLst/>
      </p:bgPr>
    </p:bg>
    <p:spTree>
      <p:nvGrpSpPr>
        <p:cNvPr id="1" name=""/>
        <p:cNvGrpSpPr/>
        <p:nvPr/>
      </p:nvGrpSpPr>
      <p:grpSpPr>
        <a:xfrm>
          <a:off x="0" y="0"/>
          <a:ext cx="0" cy="0"/>
          <a:chOff x="0" y="0"/>
          <a:chExt cx="0" cy="0"/>
        </a:xfrm>
      </p:grpSpPr>
      <p:pic>
        <p:nvPicPr>
          <p:cNvPr id="8" name="Picture 7" descr="Background pattern, circle&#10;&#10;Description automatically generated">
            <a:extLst>
              <a:ext uri="{FF2B5EF4-FFF2-40B4-BE49-F238E27FC236}">
                <a16:creationId xmlns:a16="http://schemas.microsoft.com/office/drawing/2014/main" id="{267A969F-8250-2811-9C5F-781E2B87ADC2}"/>
              </a:ext>
            </a:extLst>
          </p:cNvPr>
          <p:cNvPicPr>
            <a:picLocks noChangeAspect="1"/>
          </p:cNvPicPr>
          <p:nvPr userDrawn="1"/>
        </p:nvPicPr>
        <p:blipFill>
          <a:blip r:embed="rId2"/>
          <a:stretch>
            <a:fillRect/>
          </a:stretch>
        </p:blipFill>
        <p:spPr>
          <a:xfrm flipH="1">
            <a:off x="10816" y="0"/>
            <a:ext cx="12061847" cy="6858000"/>
          </a:xfrm>
          <a:prstGeom prst="rect">
            <a:avLst/>
          </a:prstGeom>
        </p:spPr>
      </p:pic>
      <p:pic>
        <p:nvPicPr>
          <p:cNvPr id="7" name="Picture 6">
            <a:extLst>
              <a:ext uri="{FF2B5EF4-FFF2-40B4-BE49-F238E27FC236}">
                <a16:creationId xmlns:a16="http://schemas.microsoft.com/office/drawing/2014/main" id="{54694FC9-141F-FCB4-96E7-0D3A10D712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381" y="447519"/>
            <a:ext cx="2303952" cy="749233"/>
          </a:xfrm>
          <a:prstGeom prst="rect">
            <a:avLst/>
          </a:prstGeom>
        </p:spPr>
      </p:pic>
      <p:sp>
        <p:nvSpPr>
          <p:cNvPr id="9" name="Round Single Corner Rectangle 6">
            <a:extLst>
              <a:ext uri="{FF2B5EF4-FFF2-40B4-BE49-F238E27FC236}">
                <a16:creationId xmlns:a16="http://schemas.microsoft.com/office/drawing/2014/main" id="{73C485C5-9066-6C22-AF9D-484D6B88B536}"/>
              </a:ext>
            </a:extLst>
          </p:cNvPr>
          <p:cNvSpPr/>
          <p:nvPr userDrawn="1"/>
        </p:nvSpPr>
        <p:spPr>
          <a:xfrm>
            <a:off x="1" y="5733256"/>
            <a:ext cx="3359695" cy="1124743"/>
          </a:xfrm>
          <a:prstGeom prst="round1Rect">
            <a:avLst>
              <a:gd name="adj" fmla="val 324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ate Placeholder 3"/>
          <p:cNvSpPr>
            <a:spLocks noGrp="1"/>
          </p:cNvSpPr>
          <p:nvPr>
            <p:ph type="dt" sz="half" idx="10"/>
          </p:nvPr>
        </p:nvSpPr>
        <p:spPr>
          <a:xfrm>
            <a:off x="367145" y="6070291"/>
            <a:ext cx="2743200" cy="365125"/>
          </a:xfrm>
          <a:prstGeom prst="rect">
            <a:avLst/>
          </a:prstGeom>
        </p:spPr>
        <p:txBody>
          <a:bodyPr/>
          <a:lstStyle>
            <a:lvl1pPr>
              <a:defRPr sz="1600" b="0" i="0">
                <a:solidFill>
                  <a:schemeClr val="accent1"/>
                </a:solidFill>
                <a:latin typeface="Arial" charset="0"/>
                <a:ea typeface="Arial" charset="0"/>
                <a:cs typeface="Arial" charset="0"/>
              </a:defRPr>
            </a:lvl1pPr>
          </a:lstStyle>
          <a:p>
            <a:endParaRPr lang="en-GB"/>
          </a:p>
        </p:txBody>
      </p:sp>
      <p:sp>
        <p:nvSpPr>
          <p:cNvPr id="15" name="Title 1">
            <a:extLst>
              <a:ext uri="{FF2B5EF4-FFF2-40B4-BE49-F238E27FC236}">
                <a16:creationId xmlns:a16="http://schemas.microsoft.com/office/drawing/2014/main" id="{B5DC2265-4B8A-D737-FE3D-104E683EA3E7}"/>
              </a:ext>
            </a:extLst>
          </p:cNvPr>
          <p:cNvSpPr>
            <a:spLocks noGrp="1"/>
          </p:cNvSpPr>
          <p:nvPr>
            <p:ph type="title"/>
          </p:nvPr>
        </p:nvSpPr>
        <p:spPr>
          <a:xfrm>
            <a:off x="387496" y="2132856"/>
            <a:ext cx="5832648" cy="1870246"/>
          </a:xfrm>
          <a:prstGeom prst="rect">
            <a:avLst/>
          </a:prstGeom>
          <a:ln w="19050">
            <a:noFill/>
          </a:ln>
        </p:spPr>
        <p:txBody>
          <a:bodyPr>
            <a:noAutofit/>
          </a:bodyPr>
          <a:lstStyle>
            <a:lvl1pPr>
              <a:defRPr sz="5000" b="1" i="0" u="none">
                <a:solidFill>
                  <a:schemeClr val="bg1"/>
                </a:solidFill>
                <a:latin typeface="Arial" charset="0"/>
                <a:ea typeface="Arial" charset="0"/>
                <a:cs typeface="Arial" charset="0"/>
              </a:defRPr>
            </a:lvl1pPr>
          </a:lstStyle>
          <a:p>
            <a:r>
              <a:rPr lang="en-US"/>
              <a:t>Click to edit Master title style</a:t>
            </a:r>
            <a:endParaRPr lang="en-GB"/>
          </a:p>
        </p:txBody>
      </p:sp>
      <p:cxnSp>
        <p:nvCxnSpPr>
          <p:cNvPr id="10" name="Straight Connector 9">
            <a:extLst>
              <a:ext uri="{FF2B5EF4-FFF2-40B4-BE49-F238E27FC236}">
                <a16:creationId xmlns:a16="http://schemas.microsoft.com/office/drawing/2014/main" id="{BB475136-97F9-2112-F575-F857FD2A728E}"/>
              </a:ext>
            </a:extLst>
          </p:cNvPr>
          <p:cNvCxnSpPr>
            <a:cxnSpLocks/>
          </p:cNvCxnSpPr>
          <p:nvPr userDrawn="1"/>
        </p:nvCxnSpPr>
        <p:spPr>
          <a:xfrm>
            <a:off x="551389" y="1340768"/>
            <a:ext cx="1368152"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
        <p:nvSpPr>
          <p:cNvPr id="2" name="Picture Placeholder 8">
            <a:extLst>
              <a:ext uri="{FF2B5EF4-FFF2-40B4-BE49-F238E27FC236}">
                <a16:creationId xmlns:a16="http://schemas.microsoft.com/office/drawing/2014/main" id="{4EF1ACFC-F1EB-DB21-7F11-D47DA5BCDC0F}"/>
              </a:ext>
            </a:extLst>
          </p:cNvPr>
          <p:cNvSpPr>
            <a:spLocks noGrp="1"/>
          </p:cNvSpPr>
          <p:nvPr>
            <p:ph type="pic" sz="quarter" idx="12"/>
          </p:nvPr>
        </p:nvSpPr>
        <p:spPr>
          <a:xfrm>
            <a:off x="6168008" y="1700808"/>
            <a:ext cx="5544616" cy="4652852"/>
          </a:xfrm>
          <a:prstGeom prst="round2DiagRect">
            <a:avLst>
              <a:gd name="adj1" fmla="val 11114"/>
              <a:gd name="adj2" fmla="val 0"/>
            </a:avLst>
          </a:prstGeom>
          <a:blipFill dpi="0" rotWithShape="1">
            <a:blip r:embed="rId4"/>
            <a:srcRect/>
            <a:stretch>
              <a:fillRect l="-18000" r="-17000"/>
            </a:stretch>
          </a:blipFill>
        </p:spPr>
        <p:txBody>
          <a:bodyPr lIns="90000" anchor="ctr" anchorCtr="0">
            <a:noAutofit/>
          </a:bodyPr>
          <a:lstStyle>
            <a:lvl1pPr>
              <a:defRPr>
                <a:solidFill>
                  <a:srgbClr val="005547"/>
                </a:solidFill>
              </a:defRPr>
            </a:lvl1pPr>
          </a:lstStyle>
          <a:p>
            <a:r>
              <a:rPr lang="en-US"/>
              <a:t>Click icon to add picture</a:t>
            </a:r>
            <a:endParaRPr lang="en-GB"/>
          </a:p>
        </p:txBody>
      </p:sp>
    </p:spTree>
    <p:extLst>
      <p:ext uri="{BB962C8B-B14F-4D97-AF65-F5344CB8AC3E}">
        <p14:creationId xmlns:p14="http://schemas.microsoft.com/office/powerpoint/2010/main" val="2620403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 header 1">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2AB07B-4B43-5255-96B8-CA5769E8D6A3}"/>
              </a:ext>
            </a:extLst>
          </p:cNvPr>
          <p:cNvSpPr>
            <a:spLocks noGrp="1"/>
          </p:cNvSpPr>
          <p:nvPr>
            <p:ph type="sldNum" sz="quarter" idx="10"/>
          </p:nvPr>
        </p:nvSpPr>
        <p:spPr/>
        <p:txBody>
          <a:bodyPr/>
          <a:lstStyle/>
          <a:p>
            <a:fld id="{4813F0E5-B502-2044-A0C5-C340BBB4FD8F}" type="slidenum">
              <a:rPr lang="en-GB" smtClean="0"/>
              <a:pPr/>
              <a:t>‹#›</a:t>
            </a:fld>
            <a:endParaRPr lang="en-GB"/>
          </a:p>
        </p:txBody>
      </p:sp>
      <p:sp>
        <p:nvSpPr>
          <p:cNvPr id="4" name="Round Single Corner Rectangle 6">
            <a:extLst>
              <a:ext uri="{FF2B5EF4-FFF2-40B4-BE49-F238E27FC236}">
                <a16:creationId xmlns:a16="http://schemas.microsoft.com/office/drawing/2014/main" id="{908F9B7B-9C3D-9C41-D325-B40F0265A134}"/>
              </a:ext>
            </a:extLst>
          </p:cNvPr>
          <p:cNvSpPr/>
          <p:nvPr userDrawn="1"/>
        </p:nvSpPr>
        <p:spPr>
          <a:xfrm>
            <a:off x="1" y="5733256"/>
            <a:ext cx="3359695" cy="1124743"/>
          </a:xfrm>
          <a:prstGeom prst="round1Rect">
            <a:avLst>
              <a:gd name="adj" fmla="val 324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3">
            <a:extLst>
              <a:ext uri="{FF2B5EF4-FFF2-40B4-BE49-F238E27FC236}">
                <a16:creationId xmlns:a16="http://schemas.microsoft.com/office/drawing/2014/main" id="{5E5CF6F3-6326-03B2-68C0-D47E2AFBE82D}"/>
              </a:ext>
            </a:extLst>
          </p:cNvPr>
          <p:cNvSpPr>
            <a:spLocks noGrp="1"/>
          </p:cNvSpPr>
          <p:nvPr>
            <p:ph type="dt" sz="half" idx="11"/>
          </p:nvPr>
        </p:nvSpPr>
        <p:spPr>
          <a:xfrm>
            <a:off x="367145" y="6070291"/>
            <a:ext cx="2743200" cy="365125"/>
          </a:xfrm>
          <a:prstGeom prst="rect">
            <a:avLst/>
          </a:prstGeom>
        </p:spPr>
        <p:txBody>
          <a:bodyPr/>
          <a:lstStyle>
            <a:lvl1pPr>
              <a:defRPr sz="1600" b="0" i="0">
                <a:solidFill>
                  <a:schemeClr val="accent1"/>
                </a:solidFill>
                <a:latin typeface="Arial" charset="0"/>
                <a:ea typeface="Arial" charset="0"/>
                <a:cs typeface="Arial" charset="0"/>
              </a:defRPr>
            </a:lvl1pPr>
          </a:lstStyle>
          <a:p>
            <a:endParaRPr lang="en-GB"/>
          </a:p>
        </p:txBody>
      </p:sp>
      <p:sp>
        <p:nvSpPr>
          <p:cNvPr id="6" name="Round Diagonal Corner Rectangle 5">
            <a:extLst>
              <a:ext uri="{FF2B5EF4-FFF2-40B4-BE49-F238E27FC236}">
                <a16:creationId xmlns:a16="http://schemas.microsoft.com/office/drawing/2014/main" id="{E8675333-188F-F796-A057-0EC19C6EDB1B}"/>
              </a:ext>
            </a:extLst>
          </p:cNvPr>
          <p:cNvSpPr/>
          <p:nvPr userDrawn="1"/>
        </p:nvSpPr>
        <p:spPr>
          <a:xfrm flipH="1">
            <a:off x="2351584" y="2060848"/>
            <a:ext cx="7056784" cy="2664296"/>
          </a:xfrm>
          <a:prstGeom prst="round2DiagRect">
            <a:avLst>
              <a:gd name="adj1" fmla="val 0"/>
              <a:gd name="adj2" fmla="val 151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D5FC8DEB-8A2B-50F7-55E1-58697704E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1384" y="320675"/>
            <a:ext cx="2138349" cy="981124"/>
          </a:xfrm>
          <a:prstGeom prst="rect">
            <a:avLst/>
          </a:prstGeom>
        </p:spPr>
      </p:pic>
      <p:cxnSp>
        <p:nvCxnSpPr>
          <p:cNvPr id="9" name="Straight Connector 8">
            <a:extLst>
              <a:ext uri="{FF2B5EF4-FFF2-40B4-BE49-F238E27FC236}">
                <a16:creationId xmlns:a16="http://schemas.microsoft.com/office/drawing/2014/main" id="{7F192008-5683-0069-12D4-2FC8406CC2B3}"/>
              </a:ext>
            </a:extLst>
          </p:cNvPr>
          <p:cNvCxnSpPr>
            <a:cxnSpLocks/>
          </p:cNvCxnSpPr>
          <p:nvPr userDrawn="1"/>
        </p:nvCxnSpPr>
        <p:spPr>
          <a:xfrm>
            <a:off x="555474" y="1340768"/>
            <a:ext cx="1368152"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539FF-E0DC-B7D7-74E1-648E369B0107}"/>
              </a:ext>
            </a:extLst>
          </p:cNvPr>
          <p:cNvSpPr>
            <a:spLocks noGrp="1"/>
          </p:cNvSpPr>
          <p:nvPr>
            <p:ph type="title" hasCustomPrompt="1"/>
          </p:nvPr>
        </p:nvSpPr>
        <p:spPr>
          <a:xfrm>
            <a:off x="2855640" y="2457873"/>
            <a:ext cx="5832648" cy="1870246"/>
          </a:xfrm>
          <a:prstGeom prst="rect">
            <a:avLst/>
          </a:prstGeom>
          <a:ln w="19050">
            <a:noFill/>
          </a:ln>
        </p:spPr>
        <p:txBody>
          <a:bodyPr>
            <a:noAutofit/>
          </a:bodyPr>
          <a:lstStyle>
            <a:lvl1pPr>
              <a:defRPr sz="5000" b="1" i="0" u="none">
                <a:solidFill>
                  <a:schemeClr val="bg1"/>
                </a:solidFill>
                <a:latin typeface="Arial" charset="0"/>
                <a:ea typeface="Arial" charset="0"/>
                <a:cs typeface="Arial" charset="0"/>
              </a:defRPr>
            </a:lvl1pPr>
          </a:lstStyle>
          <a:p>
            <a:r>
              <a:rPr lang="en-US"/>
              <a:t>Click here to edit text</a:t>
            </a:r>
            <a:endParaRPr lang="en-GB"/>
          </a:p>
        </p:txBody>
      </p:sp>
    </p:spTree>
    <p:extLst>
      <p:ext uri="{BB962C8B-B14F-4D97-AF65-F5344CB8AC3E}">
        <p14:creationId xmlns:p14="http://schemas.microsoft.com/office/powerpoint/2010/main" val="2005112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 header 2">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2AB07B-4B43-5255-96B8-CA5769E8D6A3}"/>
              </a:ext>
            </a:extLst>
          </p:cNvPr>
          <p:cNvSpPr>
            <a:spLocks noGrp="1"/>
          </p:cNvSpPr>
          <p:nvPr>
            <p:ph type="sldNum" sz="quarter" idx="10"/>
          </p:nvPr>
        </p:nvSpPr>
        <p:spPr/>
        <p:txBody>
          <a:bodyPr/>
          <a:lstStyle/>
          <a:p>
            <a:fld id="{4813F0E5-B502-2044-A0C5-C340BBB4FD8F}" type="slidenum">
              <a:rPr lang="en-GB" smtClean="0"/>
              <a:pPr/>
              <a:t>‹#›</a:t>
            </a:fld>
            <a:endParaRPr lang="en-GB"/>
          </a:p>
        </p:txBody>
      </p:sp>
      <p:sp>
        <p:nvSpPr>
          <p:cNvPr id="4" name="Round Single Corner Rectangle 6">
            <a:extLst>
              <a:ext uri="{FF2B5EF4-FFF2-40B4-BE49-F238E27FC236}">
                <a16:creationId xmlns:a16="http://schemas.microsoft.com/office/drawing/2014/main" id="{908F9B7B-9C3D-9C41-D325-B40F0265A134}"/>
              </a:ext>
            </a:extLst>
          </p:cNvPr>
          <p:cNvSpPr/>
          <p:nvPr userDrawn="1"/>
        </p:nvSpPr>
        <p:spPr>
          <a:xfrm>
            <a:off x="1" y="5733256"/>
            <a:ext cx="3359695" cy="1124743"/>
          </a:xfrm>
          <a:prstGeom prst="round1Rect">
            <a:avLst>
              <a:gd name="adj" fmla="val 324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3">
            <a:extLst>
              <a:ext uri="{FF2B5EF4-FFF2-40B4-BE49-F238E27FC236}">
                <a16:creationId xmlns:a16="http://schemas.microsoft.com/office/drawing/2014/main" id="{5E5CF6F3-6326-03B2-68C0-D47E2AFBE82D}"/>
              </a:ext>
            </a:extLst>
          </p:cNvPr>
          <p:cNvSpPr>
            <a:spLocks noGrp="1"/>
          </p:cNvSpPr>
          <p:nvPr>
            <p:ph type="dt" sz="half" idx="11"/>
          </p:nvPr>
        </p:nvSpPr>
        <p:spPr>
          <a:xfrm>
            <a:off x="367145" y="6070291"/>
            <a:ext cx="2743200" cy="365125"/>
          </a:xfrm>
          <a:prstGeom prst="rect">
            <a:avLst/>
          </a:prstGeom>
        </p:spPr>
        <p:txBody>
          <a:bodyPr/>
          <a:lstStyle>
            <a:lvl1pPr>
              <a:defRPr sz="1600" b="0" i="0">
                <a:solidFill>
                  <a:schemeClr val="bg1"/>
                </a:solidFill>
                <a:latin typeface="Arial" charset="0"/>
                <a:ea typeface="Arial" charset="0"/>
                <a:cs typeface="Arial" charset="0"/>
              </a:defRPr>
            </a:lvl1pPr>
          </a:lstStyle>
          <a:p>
            <a:endParaRPr lang="en-GB"/>
          </a:p>
        </p:txBody>
      </p:sp>
      <p:sp>
        <p:nvSpPr>
          <p:cNvPr id="6" name="Round Diagonal Corner Rectangle 5">
            <a:extLst>
              <a:ext uri="{FF2B5EF4-FFF2-40B4-BE49-F238E27FC236}">
                <a16:creationId xmlns:a16="http://schemas.microsoft.com/office/drawing/2014/main" id="{E8675333-188F-F796-A057-0EC19C6EDB1B}"/>
              </a:ext>
            </a:extLst>
          </p:cNvPr>
          <p:cNvSpPr/>
          <p:nvPr userDrawn="1"/>
        </p:nvSpPr>
        <p:spPr>
          <a:xfrm flipH="1">
            <a:off x="2351584" y="2060848"/>
            <a:ext cx="7056784" cy="2664296"/>
          </a:xfrm>
          <a:prstGeom prst="round2DiagRect">
            <a:avLst>
              <a:gd name="adj1" fmla="val 0"/>
              <a:gd name="adj2" fmla="val 1517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D5FC8DEB-8A2B-50F7-55E1-58697704E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1384" y="320675"/>
            <a:ext cx="2138349" cy="981124"/>
          </a:xfrm>
          <a:prstGeom prst="rect">
            <a:avLst/>
          </a:prstGeom>
        </p:spPr>
      </p:pic>
      <p:cxnSp>
        <p:nvCxnSpPr>
          <p:cNvPr id="9" name="Straight Connector 8">
            <a:extLst>
              <a:ext uri="{FF2B5EF4-FFF2-40B4-BE49-F238E27FC236}">
                <a16:creationId xmlns:a16="http://schemas.microsoft.com/office/drawing/2014/main" id="{7F192008-5683-0069-12D4-2FC8406CC2B3}"/>
              </a:ext>
            </a:extLst>
          </p:cNvPr>
          <p:cNvCxnSpPr>
            <a:cxnSpLocks/>
          </p:cNvCxnSpPr>
          <p:nvPr userDrawn="1"/>
        </p:nvCxnSpPr>
        <p:spPr>
          <a:xfrm>
            <a:off x="555474" y="1340768"/>
            <a:ext cx="1368152"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A61BF8E-BDAD-0B3E-A27B-9CD3D75E6486}"/>
              </a:ext>
            </a:extLst>
          </p:cNvPr>
          <p:cNvSpPr>
            <a:spLocks noGrp="1"/>
          </p:cNvSpPr>
          <p:nvPr>
            <p:ph type="title" hasCustomPrompt="1"/>
          </p:nvPr>
        </p:nvSpPr>
        <p:spPr>
          <a:xfrm>
            <a:off x="2855640" y="2457873"/>
            <a:ext cx="5832648" cy="1870246"/>
          </a:xfrm>
          <a:prstGeom prst="rect">
            <a:avLst/>
          </a:prstGeom>
          <a:ln w="19050">
            <a:noFill/>
          </a:ln>
        </p:spPr>
        <p:txBody>
          <a:bodyPr>
            <a:noAutofit/>
          </a:bodyPr>
          <a:lstStyle>
            <a:lvl1pPr>
              <a:defRPr sz="5000" b="1" i="0" u="none">
                <a:solidFill>
                  <a:schemeClr val="bg1"/>
                </a:solidFill>
                <a:latin typeface="Arial" charset="0"/>
                <a:ea typeface="Arial" charset="0"/>
                <a:cs typeface="Arial" charset="0"/>
              </a:defRPr>
            </a:lvl1pPr>
          </a:lstStyle>
          <a:p>
            <a:r>
              <a:rPr lang="en-US"/>
              <a:t>Click here to edit text</a:t>
            </a:r>
            <a:endParaRPr lang="en-GB"/>
          </a:p>
        </p:txBody>
      </p:sp>
    </p:spTree>
    <p:extLst>
      <p:ext uri="{BB962C8B-B14F-4D97-AF65-F5344CB8AC3E}">
        <p14:creationId xmlns:p14="http://schemas.microsoft.com/office/powerpoint/2010/main" val="1152498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s Green">
    <p:bg>
      <p:bgPr>
        <a:solidFill>
          <a:srgbClr val="005547"/>
        </a:solidFill>
        <a:effectLst/>
      </p:bgPr>
    </p:bg>
    <p:spTree>
      <p:nvGrpSpPr>
        <p:cNvPr id="1" name=""/>
        <p:cNvGrpSpPr/>
        <p:nvPr/>
      </p:nvGrpSpPr>
      <p:grpSpPr>
        <a:xfrm>
          <a:off x="0" y="0"/>
          <a:ext cx="0" cy="0"/>
          <a:chOff x="0" y="0"/>
          <a:chExt cx="0" cy="0"/>
        </a:xfrm>
      </p:grpSpPr>
      <p:pic>
        <p:nvPicPr>
          <p:cNvPr id="5" name="Picture 4" descr="Background pattern, circle&#10;&#10;Description automatically generated">
            <a:extLst>
              <a:ext uri="{FF2B5EF4-FFF2-40B4-BE49-F238E27FC236}">
                <a16:creationId xmlns:a16="http://schemas.microsoft.com/office/drawing/2014/main" id="{89066DBB-9F47-C206-DE63-07AF74ABB436}"/>
              </a:ext>
            </a:extLst>
          </p:cNvPr>
          <p:cNvPicPr>
            <a:picLocks noChangeAspect="1"/>
          </p:cNvPicPr>
          <p:nvPr userDrawn="1"/>
        </p:nvPicPr>
        <p:blipFill>
          <a:blip r:embed="rId2"/>
          <a:stretch>
            <a:fillRect/>
          </a:stretch>
        </p:blipFill>
        <p:spPr>
          <a:xfrm rot="10800000">
            <a:off x="0" y="0"/>
            <a:ext cx="9693408" cy="6858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2383" y="432000"/>
            <a:ext cx="2282353" cy="742209"/>
          </a:xfrm>
          <a:prstGeom prst="rect">
            <a:avLst/>
          </a:prstGeom>
        </p:spPr>
      </p:pic>
      <p:sp>
        <p:nvSpPr>
          <p:cNvPr id="12" name="Title 1"/>
          <p:cNvSpPr>
            <a:spLocks noGrp="1"/>
          </p:cNvSpPr>
          <p:nvPr>
            <p:ph type="title" hasCustomPrompt="1"/>
          </p:nvPr>
        </p:nvSpPr>
        <p:spPr>
          <a:xfrm>
            <a:off x="386829" y="541804"/>
            <a:ext cx="4845075" cy="798964"/>
          </a:xfrm>
          <a:ln w="19050">
            <a:noFill/>
          </a:ln>
        </p:spPr>
        <p:txBody>
          <a:bodyPr>
            <a:noAutofit/>
          </a:bodyPr>
          <a:lstStyle>
            <a:lvl1pPr>
              <a:defRPr sz="5000" b="1" i="0" u="none">
                <a:solidFill>
                  <a:schemeClr val="bg1"/>
                </a:solidFill>
                <a:latin typeface="Arial" charset="0"/>
                <a:ea typeface="Arial" charset="0"/>
                <a:cs typeface="Arial" charset="0"/>
              </a:defRPr>
            </a:lvl1pPr>
          </a:lstStyle>
          <a:p>
            <a:r>
              <a:rPr lang="en-GB"/>
              <a:t>Contents</a:t>
            </a:r>
          </a:p>
        </p:txBody>
      </p:sp>
      <p:sp>
        <p:nvSpPr>
          <p:cNvPr id="37" name="Text Placeholder 18"/>
          <p:cNvSpPr>
            <a:spLocks noGrp="1"/>
          </p:cNvSpPr>
          <p:nvPr>
            <p:ph type="body" sz="quarter" idx="13"/>
          </p:nvPr>
        </p:nvSpPr>
        <p:spPr>
          <a:xfrm>
            <a:off x="398962" y="2852936"/>
            <a:ext cx="3527472" cy="369550"/>
          </a:xfrm>
        </p:spPr>
        <p:txBody>
          <a:bodyPr>
            <a:normAutofit/>
          </a:bodyPr>
          <a:lstStyle>
            <a:lvl1pPr marL="0" indent="0">
              <a:buNone/>
              <a:defRPr sz="1600">
                <a:solidFill>
                  <a:schemeClr val="bg1"/>
                </a:solidFill>
              </a:defRPr>
            </a:lvl1pPr>
          </a:lstStyle>
          <a:p>
            <a:pPr lvl="0"/>
            <a:r>
              <a:rPr lang="en-US"/>
              <a:t>Click to edit Master text styles</a:t>
            </a:r>
          </a:p>
        </p:txBody>
      </p:sp>
      <p:sp>
        <p:nvSpPr>
          <p:cNvPr id="41" name="Text Placeholder 18"/>
          <p:cNvSpPr>
            <a:spLocks noGrp="1"/>
          </p:cNvSpPr>
          <p:nvPr>
            <p:ph type="body" sz="quarter" idx="17"/>
          </p:nvPr>
        </p:nvSpPr>
        <p:spPr>
          <a:xfrm>
            <a:off x="398962" y="4797152"/>
            <a:ext cx="3536103" cy="369550"/>
          </a:xfrm>
        </p:spPr>
        <p:txBody>
          <a:bodyPr>
            <a:normAutofit/>
          </a:bodyPr>
          <a:lstStyle>
            <a:lvl1pPr marL="0" indent="0">
              <a:buNone/>
              <a:defRPr sz="1600">
                <a:solidFill>
                  <a:schemeClr val="bg1"/>
                </a:solidFill>
              </a:defRPr>
            </a:lvl1pPr>
          </a:lstStyle>
          <a:p>
            <a:pPr lvl="0"/>
            <a:r>
              <a:rPr lang="en-US"/>
              <a:t>Click to edit Master text styles</a:t>
            </a:r>
          </a:p>
        </p:txBody>
      </p:sp>
      <p:sp>
        <p:nvSpPr>
          <p:cNvPr id="4" name="Text Placeholder 3"/>
          <p:cNvSpPr>
            <a:spLocks noGrp="1"/>
          </p:cNvSpPr>
          <p:nvPr>
            <p:ph type="body" sz="quarter" idx="21" hasCustomPrompt="1"/>
          </p:nvPr>
        </p:nvSpPr>
        <p:spPr>
          <a:xfrm>
            <a:off x="406301" y="2411379"/>
            <a:ext cx="3529563" cy="369549"/>
          </a:xfrm>
        </p:spPr>
        <p:txBody>
          <a:bodyPr>
            <a:noAutofit/>
          </a:bodyPr>
          <a:lstStyle>
            <a:lvl1pPr marL="0" indent="0">
              <a:buFontTx/>
              <a:buNone/>
              <a:defRPr sz="2200" b="1" i="0">
                <a:solidFill>
                  <a:schemeClr val="bg1"/>
                </a:solidFill>
                <a:latin typeface="Arial" charset="0"/>
                <a:ea typeface="Arial" charset="0"/>
                <a:cs typeface="Arial" charset="0"/>
              </a:defRPr>
            </a:lvl1pPr>
          </a:lstStyle>
          <a:p>
            <a:pPr lvl="0"/>
            <a:r>
              <a:rPr lang="en-GB"/>
              <a:t>01 (Click to edit)</a:t>
            </a:r>
          </a:p>
        </p:txBody>
      </p:sp>
      <p:sp>
        <p:nvSpPr>
          <p:cNvPr id="25" name="Text Placeholder 3"/>
          <p:cNvSpPr>
            <a:spLocks noGrp="1"/>
          </p:cNvSpPr>
          <p:nvPr>
            <p:ph type="body" sz="quarter" idx="23" hasCustomPrompt="1"/>
          </p:nvPr>
        </p:nvSpPr>
        <p:spPr>
          <a:xfrm>
            <a:off x="4316948" y="2411377"/>
            <a:ext cx="3515662" cy="369549"/>
          </a:xfrm>
        </p:spPr>
        <p:txBody>
          <a:bodyPr>
            <a:noAutofit/>
          </a:bodyPr>
          <a:lstStyle>
            <a:lvl1pPr marL="0" indent="0">
              <a:buFontTx/>
              <a:buNone/>
              <a:defRPr sz="2200" b="1" i="0">
                <a:solidFill>
                  <a:schemeClr val="bg1"/>
                </a:solidFill>
                <a:latin typeface="Arial" charset="0"/>
                <a:ea typeface="Arial" charset="0"/>
                <a:cs typeface="Arial" charset="0"/>
              </a:defRPr>
            </a:lvl1pPr>
          </a:lstStyle>
          <a:p>
            <a:pPr lvl="0"/>
            <a:r>
              <a:rPr lang="en-GB"/>
              <a:t>02</a:t>
            </a:r>
          </a:p>
        </p:txBody>
      </p:sp>
      <p:sp>
        <p:nvSpPr>
          <p:cNvPr id="31" name="Text Placeholder 3"/>
          <p:cNvSpPr>
            <a:spLocks noGrp="1"/>
          </p:cNvSpPr>
          <p:nvPr>
            <p:ph type="body" sz="quarter" idx="26" hasCustomPrompt="1"/>
          </p:nvPr>
        </p:nvSpPr>
        <p:spPr>
          <a:xfrm>
            <a:off x="4316775" y="4371974"/>
            <a:ext cx="3529718" cy="369549"/>
          </a:xfrm>
        </p:spPr>
        <p:txBody>
          <a:bodyPr>
            <a:noAutofit/>
          </a:bodyPr>
          <a:lstStyle>
            <a:lvl1pPr marL="0" indent="0">
              <a:buFontTx/>
              <a:buNone/>
              <a:defRPr sz="2200" b="1" i="0">
                <a:solidFill>
                  <a:schemeClr val="bg1"/>
                </a:solidFill>
                <a:latin typeface="Arial" charset="0"/>
                <a:ea typeface="Arial" charset="0"/>
                <a:cs typeface="Arial" charset="0"/>
              </a:defRPr>
            </a:lvl1pPr>
          </a:lstStyle>
          <a:p>
            <a:pPr lvl="0"/>
            <a:r>
              <a:rPr lang="en-GB"/>
              <a:t>06</a:t>
            </a:r>
          </a:p>
        </p:txBody>
      </p:sp>
      <p:sp>
        <p:nvSpPr>
          <p:cNvPr id="36" name="Text Placeholder 3"/>
          <p:cNvSpPr>
            <a:spLocks noGrp="1"/>
          </p:cNvSpPr>
          <p:nvPr>
            <p:ph type="body" sz="quarter" idx="30" hasCustomPrompt="1"/>
          </p:nvPr>
        </p:nvSpPr>
        <p:spPr>
          <a:xfrm>
            <a:off x="408647" y="4371972"/>
            <a:ext cx="3527472" cy="369549"/>
          </a:xfrm>
        </p:spPr>
        <p:txBody>
          <a:bodyPr>
            <a:noAutofit/>
          </a:bodyPr>
          <a:lstStyle>
            <a:lvl1pPr marL="0" indent="0">
              <a:buFontTx/>
              <a:buNone/>
              <a:defRPr sz="2200" b="1" i="0">
                <a:solidFill>
                  <a:schemeClr val="bg1"/>
                </a:solidFill>
                <a:latin typeface="Arial" charset="0"/>
                <a:ea typeface="Arial" charset="0"/>
                <a:cs typeface="Arial" charset="0"/>
              </a:defRPr>
            </a:lvl1pPr>
          </a:lstStyle>
          <a:p>
            <a:pPr lvl="0"/>
            <a:r>
              <a:rPr lang="en-GB"/>
              <a:t>05</a:t>
            </a:r>
          </a:p>
        </p:txBody>
      </p:sp>
      <p:sp>
        <p:nvSpPr>
          <p:cNvPr id="21" name="Text Placeholder 18">
            <a:extLst>
              <a:ext uri="{FF2B5EF4-FFF2-40B4-BE49-F238E27FC236}">
                <a16:creationId xmlns:a16="http://schemas.microsoft.com/office/drawing/2014/main" id="{5653E916-B395-25EE-C4DA-A64F2D2D2231}"/>
              </a:ext>
            </a:extLst>
          </p:cNvPr>
          <p:cNvSpPr>
            <a:spLocks noGrp="1"/>
          </p:cNvSpPr>
          <p:nvPr>
            <p:ph type="body" sz="quarter" idx="31"/>
          </p:nvPr>
        </p:nvSpPr>
        <p:spPr>
          <a:xfrm>
            <a:off x="398962" y="3825044"/>
            <a:ext cx="3536103" cy="369550"/>
          </a:xfrm>
        </p:spPr>
        <p:txBody>
          <a:bodyPr>
            <a:normAutofit/>
          </a:bodyPr>
          <a:lstStyle>
            <a:lvl1pPr marL="0" indent="0">
              <a:buNone/>
              <a:defRPr sz="1600">
                <a:solidFill>
                  <a:schemeClr val="bg1"/>
                </a:solidFill>
              </a:defRPr>
            </a:lvl1pPr>
          </a:lstStyle>
          <a:p>
            <a:pPr lvl="0"/>
            <a:r>
              <a:rPr lang="en-US"/>
              <a:t>Click to edit Master text styles</a:t>
            </a:r>
          </a:p>
        </p:txBody>
      </p:sp>
      <p:sp>
        <p:nvSpPr>
          <p:cNvPr id="22" name="Text Placeholder 3">
            <a:extLst>
              <a:ext uri="{FF2B5EF4-FFF2-40B4-BE49-F238E27FC236}">
                <a16:creationId xmlns:a16="http://schemas.microsoft.com/office/drawing/2014/main" id="{B032149E-EF14-B4AD-4DDD-04AA42801628}"/>
              </a:ext>
            </a:extLst>
          </p:cNvPr>
          <p:cNvSpPr>
            <a:spLocks noGrp="1"/>
          </p:cNvSpPr>
          <p:nvPr>
            <p:ph type="body" sz="quarter" idx="32" hasCustomPrompt="1"/>
          </p:nvPr>
        </p:nvSpPr>
        <p:spPr>
          <a:xfrm>
            <a:off x="408647" y="3390665"/>
            <a:ext cx="3527472" cy="369549"/>
          </a:xfrm>
        </p:spPr>
        <p:txBody>
          <a:bodyPr>
            <a:noAutofit/>
          </a:bodyPr>
          <a:lstStyle>
            <a:lvl1pPr marL="0" indent="0">
              <a:buFontTx/>
              <a:buNone/>
              <a:defRPr sz="2200" b="1" i="0">
                <a:solidFill>
                  <a:schemeClr val="bg1"/>
                </a:solidFill>
                <a:latin typeface="Arial" charset="0"/>
                <a:ea typeface="Arial" charset="0"/>
                <a:cs typeface="Arial" charset="0"/>
              </a:defRPr>
            </a:lvl1pPr>
          </a:lstStyle>
          <a:p>
            <a:pPr lvl="0"/>
            <a:r>
              <a:rPr lang="en-GB"/>
              <a:t>03</a:t>
            </a:r>
          </a:p>
        </p:txBody>
      </p:sp>
      <p:sp>
        <p:nvSpPr>
          <p:cNvPr id="28" name="Text Placeholder 18">
            <a:extLst>
              <a:ext uri="{FF2B5EF4-FFF2-40B4-BE49-F238E27FC236}">
                <a16:creationId xmlns:a16="http://schemas.microsoft.com/office/drawing/2014/main" id="{153620C6-FD73-727C-98B3-9E8F2D90368B}"/>
              </a:ext>
            </a:extLst>
          </p:cNvPr>
          <p:cNvSpPr>
            <a:spLocks noGrp="1"/>
          </p:cNvSpPr>
          <p:nvPr>
            <p:ph type="body" sz="quarter" idx="33"/>
          </p:nvPr>
        </p:nvSpPr>
        <p:spPr>
          <a:xfrm>
            <a:off x="4308975" y="2852936"/>
            <a:ext cx="3527472" cy="369550"/>
          </a:xfrm>
        </p:spPr>
        <p:txBody>
          <a:bodyPr>
            <a:normAutofit/>
          </a:bodyPr>
          <a:lstStyle>
            <a:lvl1pPr marL="0" indent="0">
              <a:buNone/>
              <a:defRPr sz="1600">
                <a:solidFill>
                  <a:schemeClr val="bg1"/>
                </a:solidFill>
              </a:defRPr>
            </a:lvl1pPr>
          </a:lstStyle>
          <a:p>
            <a:pPr lvl="0"/>
            <a:r>
              <a:rPr lang="en-US"/>
              <a:t>Click to edit Master text styles</a:t>
            </a:r>
          </a:p>
        </p:txBody>
      </p:sp>
      <p:sp>
        <p:nvSpPr>
          <p:cNvPr id="30" name="Text Placeholder 18">
            <a:extLst>
              <a:ext uri="{FF2B5EF4-FFF2-40B4-BE49-F238E27FC236}">
                <a16:creationId xmlns:a16="http://schemas.microsoft.com/office/drawing/2014/main" id="{F2B9554C-1C3E-1226-3BAB-F8E025BE7A71}"/>
              </a:ext>
            </a:extLst>
          </p:cNvPr>
          <p:cNvSpPr>
            <a:spLocks noGrp="1"/>
          </p:cNvSpPr>
          <p:nvPr>
            <p:ph type="body" sz="quarter" idx="34"/>
          </p:nvPr>
        </p:nvSpPr>
        <p:spPr>
          <a:xfrm>
            <a:off x="4308975" y="4797152"/>
            <a:ext cx="3536103" cy="369550"/>
          </a:xfrm>
        </p:spPr>
        <p:txBody>
          <a:bodyPr>
            <a:normAutofit/>
          </a:bodyPr>
          <a:lstStyle>
            <a:lvl1pPr marL="0" indent="0">
              <a:buNone/>
              <a:defRPr sz="1600">
                <a:solidFill>
                  <a:schemeClr val="bg1"/>
                </a:solidFill>
              </a:defRPr>
            </a:lvl1pPr>
          </a:lstStyle>
          <a:p>
            <a:pPr lvl="0"/>
            <a:r>
              <a:rPr lang="en-US"/>
              <a:t>Click to edit Master text styles</a:t>
            </a:r>
          </a:p>
        </p:txBody>
      </p:sp>
      <p:sp>
        <p:nvSpPr>
          <p:cNvPr id="32" name="Text Placeholder 18">
            <a:extLst>
              <a:ext uri="{FF2B5EF4-FFF2-40B4-BE49-F238E27FC236}">
                <a16:creationId xmlns:a16="http://schemas.microsoft.com/office/drawing/2014/main" id="{C0E2BF8D-7543-447F-AB1D-CCAD29ACFF94}"/>
              </a:ext>
            </a:extLst>
          </p:cNvPr>
          <p:cNvSpPr>
            <a:spLocks noGrp="1"/>
          </p:cNvSpPr>
          <p:nvPr>
            <p:ph type="body" sz="quarter" idx="35"/>
          </p:nvPr>
        </p:nvSpPr>
        <p:spPr>
          <a:xfrm>
            <a:off x="4309610" y="3825044"/>
            <a:ext cx="3536103" cy="369550"/>
          </a:xfrm>
        </p:spPr>
        <p:txBody>
          <a:bodyPr>
            <a:normAutofit/>
          </a:bodyPr>
          <a:lstStyle>
            <a:lvl1pPr marL="0" indent="0">
              <a:buNone/>
              <a:defRPr sz="1600">
                <a:solidFill>
                  <a:schemeClr val="bg1"/>
                </a:solidFill>
              </a:defRPr>
            </a:lvl1pPr>
          </a:lstStyle>
          <a:p>
            <a:pPr lvl="0"/>
            <a:r>
              <a:rPr lang="en-US"/>
              <a:t>Click to edit Master text styles</a:t>
            </a:r>
          </a:p>
        </p:txBody>
      </p:sp>
      <p:sp>
        <p:nvSpPr>
          <p:cNvPr id="39" name="Text Placeholder 3">
            <a:extLst>
              <a:ext uri="{FF2B5EF4-FFF2-40B4-BE49-F238E27FC236}">
                <a16:creationId xmlns:a16="http://schemas.microsoft.com/office/drawing/2014/main" id="{B7C09D08-8A98-1D2D-31A5-44CACE077363}"/>
              </a:ext>
            </a:extLst>
          </p:cNvPr>
          <p:cNvSpPr>
            <a:spLocks noGrp="1"/>
          </p:cNvSpPr>
          <p:nvPr>
            <p:ph type="body" sz="quarter" idx="36" hasCustomPrompt="1"/>
          </p:nvPr>
        </p:nvSpPr>
        <p:spPr>
          <a:xfrm>
            <a:off x="4295800" y="3390665"/>
            <a:ext cx="3527472" cy="369549"/>
          </a:xfrm>
        </p:spPr>
        <p:txBody>
          <a:bodyPr>
            <a:noAutofit/>
          </a:bodyPr>
          <a:lstStyle>
            <a:lvl1pPr marL="0" indent="0">
              <a:buFontTx/>
              <a:buNone/>
              <a:defRPr sz="2200" b="1" i="0">
                <a:solidFill>
                  <a:schemeClr val="bg1"/>
                </a:solidFill>
                <a:latin typeface="Arial" charset="0"/>
                <a:ea typeface="Arial" charset="0"/>
                <a:cs typeface="Arial" charset="0"/>
              </a:defRPr>
            </a:lvl1pPr>
          </a:lstStyle>
          <a:p>
            <a:pPr lvl="0"/>
            <a:r>
              <a:rPr lang="en-GB"/>
              <a:t>04</a:t>
            </a:r>
          </a:p>
        </p:txBody>
      </p:sp>
      <p:sp>
        <p:nvSpPr>
          <p:cNvPr id="43" name="Text Placeholder 18">
            <a:extLst>
              <a:ext uri="{FF2B5EF4-FFF2-40B4-BE49-F238E27FC236}">
                <a16:creationId xmlns:a16="http://schemas.microsoft.com/office/drawing/2014/main" id="{152468CC-170C-D6D0-E1EE-1329B43CA428}"/>
              </a:ext>
            </a:extLst>
          </p:cNvPr>
          <p:cNvSpPr>
            <a:spLocks noGrp="1"/>
          </p:cNvSpPr>
          <p:nvPr>
            <p:ph type="body" sz="quarter" idx="37"/>
          </p:nvPr>
        </p:nvSpPr>
        <p:spPr>
          <a:xfrm>
            <a:off x="398962" y="5798396"/>
            <a:ext cx="3536103" cy="369550"/>
          </a:xfrm>
        </p:spPr>
        <p:txBody>
          <a:bodyPr>
            <a:normAutofit/>
          </a:bodyPr>
          <a:lstStyle>
            <a:lvl1pPr marL="0" indent="0">
              <a:buNone/>
              <a:defRPr sz="1600">
                <a:solidFill>
                  <a:schemeClr val="bg1"/>
                </a:solidFill>
              </a:defRPr>
            </a:lvl1pPr>
          </a:lstStyle>
          <a:p>
            <a:pPr lvl="0"/>
            <a:r>
              <a:rPr lang="en-US"/>
              <a:t>Click to edit Master text styles</a:t>
            </a:r>
          </a:p>
        </p:txBody>
      </p:sp>
      <p:sp>
        <p:nvSpPr>
          <p:cNvPr id="45" name="Text Placeholder 3">
            <a:extLst>
              <a:ext uri="{FF2B5EF4-FFF2-40B4-BE49-F238E27FC236}">
                <a16:creationId xmlns:a16="http://schemas.microsoft.com/office/drawing/2014/main" id="{59DEFE05-B433-F5C9-A972-84EF0EA68E6D}"/>
              </a:ext>
            </a:extLst>
          </p:cNvPr>
          <p:cNvSpPr>
            <a:spLocks noGrp="1"/>
          </p:cNvSpPr>
          <p:nvPr>
            <p:ph type="body" sz="quarter" idx="38" hasCustomPrompt="1"/>
          </p:nvPr>
        </p:nvSpPr>
        <p:spPr>
          <a:xfrm>
            <a:off x="4316775" y="5373218"/>
            <a:ext cx="3529718" cy="369549"/>
          </a:xfrm>
        </p:spPr>
        <p:txBody>
          <a:bodyPr>
            <a:noAutofit/>
          </a:bodyPr>
          <a:lstStyle>
            <a:lvl1pPr marL="0" indent="0">
              <a:buFontTx/>
              <a:buNone/>
              <a:defRPr sz="2200" b="1" i="0">
                <a:solidFill>
                  <a:schemeClr val="bg1"/>
                </a:solidFill>
                <a:latin typeface="Arial" charset="0"/>
                <a:ea typeface="Arial" charset="0"/>
                <a:cs typeface="Arial" charset="0"/>
              </a:defRPr>
            </a:lvl1pPr>
          </a:lstStyle>
          <a:p>
            <a:pPr lvl="0"/>
            <a:r>
              <a:rPr lang="en-GB"/>
              <a:t>08</a:t>
            </a:r>
          </a:p>
        </p:txBody>
      </p:sp>
      <p:sp>
        <p:nvSpPr>
          <p:cNvPr id="46" name="Text Placeholder 3">
            <a:extLst>
              <a:ext uri="{FF2B5EF4-FFF2-40B4-BE49-F238E27FC236}">
                <a16:creationId xmlns:a16="http://schemas.microsoft.com/office/drawing/2014/main" id="{1A44FC1E-602C-2DEE-8ED1-6FBD745537CF}"/>
              </a:ext>
            </a:extLst>
          </p:cNvPr>
          <p:cNvSpPr>
            <a:spLocks noGrp="1"/>
          </p:cNvSpPr>
          <p:nvPr>
            <p:ph type="body" sz="quarter" idx="39" hasCustomPrompt="1"/>
          </p:nvPr>
        </p:nvSpPr>
        <p:spPr>
          <a:xfrm>
            <a:off x="408647" y="5373216"/>
            <a:ext cx="3527472" cy="369549"/>
          </a:xfrm>
        </p:spPr>
        <p:txBody>
          <a:bodyPr>
            <a:noAutofit/>
          </a:bodyPr>
          <a:lstStyle>
            <a:lvl1pPr marL="0" indent="0">
              <a:buFontTx/>
              <a:buNone/>
              <a:defRPr sz="2200" b="1" i="0">
                <a:solidFill>
                  <a:schemeClr val="bg1"/>
                </a:solidFill>
                <a:latin typeface="Arial" charset="0"/>
                <a:ea typeface="Arial" charset="0"/>
                <a:cs typeface="Arial" charset="0"/>
              </a:defRPr>
            </a:lvl1pPr>
          </a:lstStyle>
          <a:p>
            <a:pPr lvl="0"/>
            <a:r>
              <a:rPr lang="en-GB"/>
              <a:t>07</a:t>
            </a:r>
          </a:p>
        </p:txBody>
      </p:sp>
      <p:sp>
        <p:nvSpPr>
          <p:cNvPr id="47" name="Text Placeholder 18">
            <a:extLst>
              <a:ext uri="{FF2B5EF4-FFF2-40B4-BE49-F238E27FC236}">
                <a16:creationId xmlns:a16="http://schemas.microsoft.com/office/drawing/2014/main" id="{4D392185-BBAC-F7D3-B0E9-BCB8E9819854}"/>
              </a:ext>
            </a:extLst>
          </p:cNvPr>
          <p:cNvSpPr>
            <a:spLocks noGrp="1"/>
          </p:cNvSpPr>
          <p:nvPr>
            <p:ph type="body" sz="quarter" idx="40"/>
          </p:nvPr>
        </p:nvSpPr>
        <p:spPr>
          <a:xfrm>
            <a:off x="4308975" y="5798396"/>
            <a:ext cx="3536103" cy="369550"/>
          </a:xfrm>
        </p:spPr>
        <p:txBody>
          <a:bodyPr>
            <a:normAutofit/>
          </a:bodyPr>
          <a:lstStyle>
            <a:lvl1pPr marL="0" indent="0">
              <a:buNone/>
              <a:defRPr sz="1600">
                <a:solidFill>
                  <a:schemeClr val="bg1"/>
                </a:solidFill>
              </a:defRPr>
            </a:lvl1pPr>
          </a:lstStyle>
          <a:p>
            <a:pPr lvl="0"/>
            <a:r>
              <a:rPr lang="en-US"/>
              <a:t>Click to edit Master text styles</a:t>
            </a:r>
          </a:p>
        </p:txBody>
      </p:sp>
      <p:cxnSp>
        <p:nvCxnSpPr>
          <p:cNvPr id="49" name="Straight Connector 48">
            <a:extLst>
              <a:ext uri="{FF2B5EF4-FFF2-40B4-BE49-F238E27FC236}">
                <a16:creationId xmlns:a16="http://schemas.microsoft.com/office/drawing/2014/main" id="{181B0FB6-E4D2-9A4E-CCE4-C519CBDA7E41}"/>
              </a:ext>
            </a:extLst>
          </p:cNvPr>
          <p:cNvCxnSpPr>
            <a:cxnSpLocks/>
          </p:cNvCxnSpPr>
          <p:nvPr userDrawn="1"/>
        </p:nvCxnSpPr>
        <p:spPr>
          <a:xfrm>
            <a:off x="482467" y="2340000"/>
            <a:ext cx="7362611" cy="0"/>
          </a:xfrm>
          <a:prstGeom prst="line">
            <a:avLst/>
          </a:prstGeom>
          <a:ln w="25400">
            <a:solidFill>
              <a:srgbClr val="669991"/>
            </a:solidFill>
          </a:ln>
        </p:spPr>
        <p:style>
          <a:lnRef idx="1">
            <a:schemeClr val="accent1"/>
          </a:lnRef>
          <a:fillRef idx="0">
            <a:schemeClr val="accent1"/>
          </a:fillRef>
          <a:effectRef idx="0">
            <a:schemeClr val="accent1"/>
          </a:effectRef>
          <a:fontRef idx="minor">
            <a:schemeClr val="tx1"/>
          </a:fontRef>
        </p:style>
      </p:cxnSp>
      <p:sp>
        <p:nvSpPr>
          <p:cNvPr id="57" name="Picture Placeholder 8">
            <a:extLst>
              <a:ext uri="{FF2B5EF4-FFF2-40B4-BE49-F238E27FC236}">
                <a16:creationId xmlns:a16="http://schemas.microsoft.com/office/drawing/2014/main" id="{04C8D043-FFD3-FD0F-74D8-4B8C790A3A77}"/>
              </a:ext>
            </a:extLst>
          </p:cNvPr>
          <p:cNvSpPr>
            <a:spLocks noGrp="1"/>
          </p:cNvSpPr>
          <p:nvPr>
            <p:ph type="pic" sz="quarter" idx="12"/>
          </p:nvPr>
        </p:nvSpPr>
        <p:spPr>
          <a:xfrm>
            <a:off x="8194866" y="1700807"/>
            <a:ext cx="3996000" cy="5158559"/>
          </a:xfrm>
          <a:custGeom>
            <a:avLst/>
            <a:gdLst>
              <a:gd name="connsiteX0" fmla="*/ 454979 w 4008269"/>
              <a:gd name="connsiteY0" fmla="*/ 0 h 5325446"/>
              <a:gd name="connsiteX1" fmla="*/ 4008269 w 4008269"/>
              <a:gd name="connsiteY1" fmla="*/ 0 h 5325446"/>
              <a:gd name="connsiteX2" fmla="*/ 4008269 w 4008269"/>
              <a:gd name="connsiteY2" fmla="*/ 0 h 5325446"/>
              <a:gd name="connsiteX3" fmla="*/ 4008269 w 4008269"/>
              <a:gd name="connsiteY3" fmla="*/ 4870467 h 5325446"/>
              <a:gd name="connsiteX4" fmla="*/ 3553290 w 4008269"/>
              <a:gd name="connsiteY4" fmla="*/ 5325446 h 5325446"/>
              <a:gd name="connsiteX5" fmla="*/ 0 w 4008269"/>
              <a:gd name="connsiteY5" fmla="*/ 5325446 h 5325446"/>
              <a:gd name="connsiteX6" fmla="*/ 0 w 4008269"/>
              <a:gd name="connsiteY6" fmla="*/ 5325446 h 5325446"/>
              <a:gd name="connsiteX7" fmla="*/ 0 w 4008269"/>
              <a:gd name="connsiteY7" fmla="*/ 454979 h 5325446"/>
              <a:gd name="connsiteX8" fmla="*/ 454979 w 4008269"/>
              <a:gd name="connsiteY8" fmla="*/ 0 h 5325446"/>
              <a:gd name="connsiteX0" fmla="*/ 454979 w 4127814"/>
              <a:gd name="connsiteY0" fmla="*/ 0 h 5325446"/>
              <a:gd name="connsiteX1" fmla="*/ 4008269 w 4127814"/>
              <a:gd name="connsiteY1" fmla="*/ 0 h 5325446"/>
              <a:gd name="connsiteX2" fmla="*/ 4008269 w 4127814"/>
              <a:gd name="connsiteY2" fmla="*/ 0 h 5325446"/>
              <a:gd name="connsiteX3" fmla="*/ 4008269 w 4127814"/>
              <a:gd name="connsiteY3" fmla="*/ 4870467 h 5325446"/>
              <a:gd name="connsiteX4" fmla="*/ 4018802 w 4127814"/>
              <a:gd name="connsiteY4" fmla="*/ 5325446 h 5325446"/>
              <a:gd name="connsiteX5" fmla="*/ 0 w 4127814"/>
              <a:gd name="connsiteY5" fmla="*/ 5325446 h 5325446"/>
              <a:gd name="connsiteX6" fmla="*/ 0 w 4127814"/>
              <a:gd name="connsiteY6" fmla="*/ 5325446 h 5325446"/>
              <a:gd name="connsiteX7" fmla="*/ 0 w 4127814"/>
              <a:gd name="connsiteY7" fmla="*/ 454979 h 5325446"/>
              <a:gd name="connsiteX8" fmla="*/ 454979 w 4127814"/>
              <a:gd name="connsiteY8" fmla="*/ 0 h 5325446"/>
              <a:gd name="connsiteX0" fmla="*/ 454979 w 4024975"/>
              <a:gd name="connsiteY0" fmla="*/ 0 h 5325682"/>
              <a:gd name="connsiteX1" fmla="*/ 4008269 w 4024975"/>
              <a:gd name="connsiteY1" fmla="*/ 0 h 5325682"/>
              <a:gd name="connsiteX2" fmla="*/ 4008269 w 4024975"/>
              <a:gd name="connsiteY2" fmla="*/ 0 h 5325682"/>
              <a:gd name="connsiteX3" fmla="*/ 4008269 w 4024975"/>
              <a:gd name="connsiteY3" fmla="*/ 4870467 h 5325682"/>
              <a:gd name="connsiteX4" fmla="*/ 4018802 w 4024975"/>
              <a:gd name="connsiteY4" fmla="*/ 5325446 h 5325682"/>
              <a:gd name="connsiteX5" fmla="*/ 0 w 4024975"/>
              <a:gd name="connsiteY5" fmla="*/ 5325446 h 5325682"/>
              <a:gd name="connsiteX6" fmla="*/ 0 w 4024975"/>
              <a:gd name="connsiteY6" fmla="*/ 5325446 h 5325682"/>
              <a:gd name="connsiteX7" fmla="*/ 0 w 4024975"/>
              <a:gd name="connsiteY7" fmla="*/ 454979 h 5325682"/>
              <a:gd name="connsiteX8" fmla="*/ 454979 w 4024975"/>
              <a:gd name="connsiteY8" fmla="*/ 0 h 5325682"/>
              <a:gd name="connsiteX0" fmla="*/ 454979 w 4019958"/>
              <a:gd name="connsiteY0" fmla="*/ 0 h 5325682"/>
              <a:gd name="connsiteX1" fmla="*/ 4008269 w 4019958"/>
              <a:gd name="connsiteY1" fmla="*/ 0 h 5325682"/>
              <a:gd name="connsiteX2" fmla="*/ 4008269 w 4019958"/>
              <a:gd name="connsiteY2" fmla="*/ 0 h 5325682"/>
              <a:gd name="connsiteX3" fmla="*/ 4008269 w 4019958"/>
              <a:gd name="connsiteY3" fmla="*/ 4870467 h 5325682"/>
              <a:gd name="connsiteX4" fmla="*/ 4012746 w 4019958"/>
              <a:gd name="connsiteY4" fmla="*/ 5325446 h 5325682"/>
              <a:gd name="connsiteX5" fmla="*/ 0 w 4019958"/>
              <a:gd name="connsiteY5" fmla="*/ 5325446 h 5325682"/>
              <a:gd name="connsiteX6" fmla="*/ 0 w 4019958"/>
              <a:gd name="connsiteY6" fmla="*/ 5325446 h 5325682"/>
              <a:gd name="connsiteX7" fmla="*/ 0 w 4019958"/>
              <a:gd name="connsiteY7" fmla="*/ 454979 h 5325682"/>
              <a:gd name="connsiteX8" fmla="*/ 454979 w 4019958"/>
              <a:gd name="connsiteY8" fmla="*/ 0 h 5325682"/>
              <a:gd name="connsiteX0" fmla="*/ 454979 w 4016780"/>
              <a:gd name="connsiteY0" fmla="*/ 0 h 5325682"/>
              <a:gd name="connsiteX1" fmla="*/ 4008269 w 4016780"/>
              <a:gd name="connsiteY1" fmla="*/ 0 h 5325682"/>
              <a:gd name="connsiteX2" fmla="*/ 4008269 w 4016780"/>
              <a:gd name="connsiteY2" fmla="*/ 0 h 5325682"/>
              <a:gd name="connsiteX3" fmla="*/ 4008269 w 4016780"/>
              <a:gd name="connsiteY3" fmla="*/ 4870467 h 5325682"/>
              <a:gd name="connsiteX4" fmla="*/ 4008646 w 4016780"/>
              <a:gd name="connsiteY4" fmla="*/ 5325446 h 5325682"/>
              <a:gd name="connsiteX5" fmla="*/ 0 w 4016780"/>
              <a:gd name="connsiteY5" fmla="*/ 5325446 h 5325682"/>
              <a:gd name="connsiteX6" fmla="*/ 0 w 4016780"/>
              <a:gd name="connsiteY6" fmla="*/ 5325446 h 5325682"/>
              <a:gd name="connsiteX7" fmla="*/ 0 w 4016780"/>
              <a:gd name="connsiteY7" fmla="*/ 454979 h 5325682"/>
              <a:gd name="connsiteX8" fmla="*/ 454979 w 4016780"/>
              <a:gd name="connsiteY8" fmla="*/ 0 h 5325682"/>
              <a:gd name="connsiteX0" fmla="*/ 454979 w 4016780"/>
              <a:gd name="connsiteY0" fmla="*/ 0 h 5329778"/>
              <a:gd name="connsiteX1" fmla="*/ 4008269 w 4016780"/>
              <a:gd name="connsiteY1" fmla="*/ 0 h 5329778"/>
              <a:gd name="connsiteX2" fmla="*/ 4008269 w 4016780"/>
              <a:gd name="connsiteY2" fmla="*/ 0 h 5329778"/>
              <a:gd name="connsiteX3" fmla="*/ 4008269 w 4016780"/>
              <a:gd name="connsiteY3" fmla="*/ 4870467 h 5329778"/>
              <a:gd name="connsiteX4" fmla="*/ 4008646 w 4016780"/>
              <a:gd name="connsiteY4" fmla="*/ 5329546 h 5329778"/>
              <a:gd name="connsiteX5" fmla="*/ 0 w 4016780"/>
              <a:gd name="connsiteY5" fmla="*/ 5325446 h 5329778"/>
              <a:gd name="connsiteX6" fmla="*/ 0 w 4016780"/>
              <a:gd name="connsiteY6" fmla="*/ 5325446 h 5329778"/>
              <a:gd name="connsiteX7" fmla="*/ 0 w 4016780"/>
              <a:gd name="connsiteY7" fmla="*/ 454979 h 5329778"/>
              <a:gd name="connsiteX8" fmla="*/ 454979 w 4016780"/>
              <a:gd name="connsiteY8" fmla="*/ 0 h 5329778"/>
              <a:gd name="connsiteX0" fmla="*/ 454979 w 4016780"/>
              <a:gd name="connsiteY0" fmla="*/ 0 h 5329655"/>
              <a:gd name="connsiteX1" fmla="*/ 4008269 w 4016780"/>
              <a:gd name="connsiteY1" fmla="*/ 0 h 5329655"/>
              <a:gd name="connsiteX2" fmla="*/ 4008269 w 4016780"/>
              <a:gd name="connsiteY2" fmla="*/ 0 h 5329655"/>
              <a:gd name="connsiteX3" fmla="*/ 4008269 w 4016780"/>
              <a:gd name="connsiteY3" fmla="*/ 4870467 h 5329655"/>
              <a:gd name="connsiteX4" fmla="*/ 4008646 w 4016780"/>
              <a:gd name="connsiteY4" fmla="*/ 5329546 h 5329655"/>
              <a:gd name="connsiteX5" fmla="*/ 0 w 4016780"/>
              <a:gd name="connsiteY5" fmla="*/ 5325446 h 5329655"/>
              <a:gd name="connsiteX6" fmla="*/ 0 w 4016780"/>
              <a:gd name="connsiteY6" fmla="*/ 5325446 h 5329655"/>
              <a:gd name="connsiteX7" fmla="*/ 0 w 4016780"/>
              <a:gd name="connsiteY7" fmla="*/ 454979 h 5329655"/>
              <a:gd name="connsiteX8" fmla="*/ 454979 w 4016780"/>
              <a:gd name="connsiteY8" fmla="*/ 0 h 5329655"/>
              <a:gd name="connsiteX0" fmla="*/ 454979 w 4008646"/>
              <a:gd name="connsiteY0" fmla="*/ 0 h 5329546"/>
              <a:gd name="connsiteX1" fmla="*/ 4008269 w 4008646"/>
              <a:gd name="connsiteY1" fmla="*/ 0 h 5329546"/>
              <a:gd name="connsiteX2" fmla="*/ 4008269 w 4008646"/>
              <a:gd name="connsiteY2" fmla="*/ 0 h 5329546"/>
              <a:gd name="connsiteX3" fmla="*/ 4008269 w 4008646"/>
              <a:gd name="connsiteY3" fmla="*/ 4870467 h 5329546"/>
              <a:gd name="connsiteX4" fmla="*/ 4008646 w 4008646"/>
              <a:gd name="connsiteY4" fmla="*/ 5329546 h 5329546"/>
              <a:gd name="connsiteX5" fmla="*/ 0 w 4008646"/>
              <a:gd name="connsiteY5" fmla="*/ 5325446 h 5329546"/>
              <a:gd name="connsiteX6" fmla="*/ 0 w 4008646"/>
              <a:gd name="connsiteY6" fmla="*/ 5325446 h 5329546"/>
              <a:gd name="connsiteX7" fmla="*/ 0 w 4008646"/>
              <a:gd name="connsiteY7" fmla="*/ 454979 h 5329546"/>
              <a:gd name="connsiteX8" fmla="*/ 454979 w 4008646"/>
              <a:gd name="connsiteY8" fmla="*/ 0 h 532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8646" h="5329546">
                <a:moveTo>
                  <a:pt x="454979" y="0"/>
                </a:moveTo>
                <a:lnTo>
                  <a:pt x="4008269" y="0"/>
                </a:lnTo>
                <a:lnTo>
                  <a:pt x="4008269" y="0"/>
                </a:lnTo>
                <a:lnTo>
                  <a:pt x="4008269" y="4870467"/>
                </a:lnTo>
                <a:cubicBezTo>
                  <a:pt x="4008269" y="4871617"/>
                  <a:pt x="4008117" y="5328334"/>
                  <a:pt x="4008646" y="5329546"/>
                </a:cubicBezTo>
                <a:lnTo>
                  <a:pt x="0" y="5325446"/>
                </a:lnTo>
                <a:lnTo>
                  <a:pt x="0" y="5325446"/>
                </a:lnTo>
                <a:lnTo>
                  <a:pt x="0" y="454979"/>
                </a:lnTo>
                <a:cubicBezTo>
                  <a:pt x="0" y="203701"/>
                  <a:pt x="203701" y="0"/>
                  <a:pt x="454979" y="0"/>
                </a:cubicBezTo>
                <a:close/>
              </a:path>
            </a:pathLst>
          </a:custGeom>
          <a:blipFill dpi="0" rotWithShape="1">
            <a:blip r:embed="rId4"/>
            <a:srcRect/>
            <a:stretch>
              <a:fillRect l="-116000" t="-13854" r="-14000" b="-13856"/>
            </a:stretch>
          </a:blipFill>
        </p:spPr>
        <p:txBody>
          <a:bodyPr lIns="90000" anchor="ctr" anchorCtr="0">
            <a:noAutofit/>
          </a:bodyPr>
          <a:lstStyle>
            <a:lvl1pPr>
              <a:defRPr>
                <a:solidFill>
                  <a:srgbClr val="005547"/>
                </a:solidFill>
              </a:defRPr>
            </a:lvl1pPr>
          </a:lstStyle>
          <a:p>
            <a:r>
              <a:rPr lang="en-US"/>
              <a:t>Click icon to add picture</a:t>
            </a:r>
            <a:endParaRPr lang="en-GB"/>
          </a:p>
        </p:txBody>
      </p:sp>
      <p:cxnSp>
        <p:nvCxnSpPr>
          <p:cNvPr id="34" name="Straight Connector 33">
            <a:extLst>
              <a:ext uri="{FF2B5EF4-FFF2-40B4-BE49-F238E27FC236}">
                <a16:creationId xmlns:a16="http://schemas.microsoft.com/office/drawing/2014/main" id="{8AAA12F6-9A95-3DEF-9963-C5B6D1957BC5}"/>
              </a:ext>
            </a:extLst>
          </p:cNvPr>
          <p:cNvCxnSpPr>
            <a:cxnSpLocks/>
          </p:cNvCxnSpPr>
          <p:nvPr userDrawn="1"/>
        </p:nvCxnSpPr>
        <p:spPr>
          <a:xfrm>
            <a:off x="9624392" y="1340768"/>
            <a:ext cx="1368152"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049746"/>
      </p:ext>
    </p:extLst>
  </p:cSld>
  <p:clrMapOvr>
    <a:masterClrMapping/>
  </p:clrMapOvr>
  <p:extLst>
    <p:ext uri="{DCECCB84-F9BA-43D5-87BE-67443E8EF086}">
      <p15:sldGuideLst xmlns:p15="http://schemas.microsoft.com/office/powerpoint/2012/main">
        <p15:guide id="1" pos="5564" userDrawn="1">
          <p15:clr>
            <a:srgbClr val="FBAE40"/>
          </p15:clr>
        </p15:guide>
        <p15:guide id="2" pos="4203" userDrawn="1">
          <p15:clr>
            <a:srgbClr val="FBAE40"/>
          </p15:clr>
        </p15:guide>
        <p15:guide id="3" pos="4430" userDrawn="1">
          <p15:clr>
            <a:srgbClr val="FBAE40"/>
          </p15:clr>
        </p15:guide>
        <p15:guide id="4" pos="3069" userDrawn="1">
          <p15:clr>
            <a:srgbClr val="FBAE40"/>
          </p15:clr>
        </p15:guide>
        <p15:guide id="5" pos="2842" userDrawn="1">
          <p15:clr>
            <a:srgbClr val="FBAE40"/>
          </p15:clr>
        </p15:guide>
        <p15:guide id="6" pos="1481" userDrawn="1">
          <p15:clr>
            <a:srgbClr val="FBAE40"/>
          </p15:clr>
        </p15:guide>
        <p15:guide id="7" pos="302" userDrawn="1">
          <p15:clr>
            <a:srgbClr val="FBAE40"/>
          </p15:clr>
        </p15:guide>
        <p15:guide id="8" pos="1708" userDrawn="1">
          <p15:clr>
            <a:srgbClr val="FBAE40"/>
          </p15:clr>
        </p15:guide>
        <p15:guide id="9" orient="horz" pos="1525" userDrawn="1">
          <p15:clr>
            <a:srgbClr val="FBAE40"/>
          </p15:clr>
        </p15:guide>
        <p15:guide id="10" orient="horz" pos="709" userDrawn="1">
          <p15:clr>
            <a:srgbClr val="FBAE40"/>
          </p15:clr>
        </p15:guide>
        <p15:guide id="11" orient="horz" pos="2750" userDrawn="1">
          <p15:clr>
            <a:srgbClr val="FBAE40"/>
          </p15:clr>
        </p15:guide>
        <p15:guide id="12" orient="horz" pos="2160" userDrawn="1">
          <p15:clr>
            <a:srgbClr val="FBAE40"/>
          </p15:clr>
        </p15:guide>
        <p15:guide id="13" orient="horz" pos="30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image" Target="../media/image13.png"/><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10.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a:xfrm>
            <a:off x="284018" y="6353659"/>
            <a:ext cx="2743200" cy="365125"/>
          </a:xfrm>
          <a:prstGeom prst="rect">
            <a:avLst/>
          </a:prstGeom>
        </p:spPr>
        <p:txBody>
          <a:bodyPr vert="horz" lIns="91440" tIns="45720" rIns="91440" bIns="45720" rtlCol="0" anchor="ctr"/>
          <a:lstStyle>
            <a:lvl1pPr algn="l">
              <a:defRPr sz="900">
                <a:solidFill>
                  <a:schemeClr val="bg2">
                    <a:lumMod val="50000"/>
                  </a:schemeClr>
                </a:solidFill>
              </a:defRPr>
            </a:lvl1pPr>
          </a:lstStyle>
          <a:p>
            <a:r>
              <a:rPr lang="en-GB"/>
              <a:t>Question/base size text</a:t>
            </a:r>
          </a:p>
        </p:txBody>
      </p:sp>
    </p:spTree>
    <p:extLst>
      <p:ext uri="{BB962C8B-B14F-4D97-AF65-F5344CB8AC3E}">
        <p14:creationId xmlns:p14="http://schemas.microsoft.com/office/powerpoint/2010/main" val="1659692085"/>
      </p:ext>
    </p:extLst>
  </p:cSld>
  <p:clrMap bg1="lt1" tx1="dk1" bg2="lt2" tx2="dk2" accent1="accent1" accent2="accent2" accent3="accent3" accent4="accent4" accent5="accent5" accent6="accent6" hlink="hlink" folHlink="folHlink"/>
  <p:sldLayoutIdLst>
    <p:sldLayoutId id="2147483660" r:id="rId1"/>
    <p:sldLayoutId id="2147483760" r:id="rId2"/>
    <p:sldLayoutId id="2147483761" r:id="rId3"/>
    <p:sldLayoutId id="2147483704" r:id="rId4"/>
    <p:sldLayoutId id="2147483762" r:id="rId5"/>
    <p:sldLayoutId id="2147483719" r:id="rId6"/>
    <p:sldLayoutId id="2147483718" r:id="rId7"/>
    <p:sldLayoutId id="2147483720" r:id="rId8"/>
  </p:sldLayoutIdLst>
  <p:hf hdr="0" dt="0"/>
  <p:txStyles>
    <p:titleStyle>
      <a:lvl1pPr algn="l" defTabSz="914400" rtl="0" eaLnBrk="1" latinLnBrk="0" hangingPunct="1">
        <a:lnSpc>
          <a:spcPct val="90000"/>
        </a:lnSpc>
        <a:spcBef>
          <a:spcPct val="0"/>
        </a:spcBef>
        <a:buNone/>
        <a:defRPr sz="3600" b="1" i="0" u="none" kern="1200">
          <a:solidFill>
            <a:schemeClr val="accent1"/>
          </a:solidFill>
          <a:latin typeface="+mj-lt"/>
          <a:ea typeface="Arial" charset="0"/>
          <a:cs typeface="Arial"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260" y="639017"/>
            <a:ext cx="6654186" cy="557735"/>
          </a:xfrm>
          <a:prstGeom prst="rect">
            <a:avLst/>
          </a:prstGeom>
        </p:spPr>
        <p:txBody>
          <a:bodyPr vert="horz" lIns="91440" tIns="45720" rIns="91440" bIns="45720" rtlCol="0" anchor="t">
            <a:normAutofit/>
          </a:bodyPr>
          <a:lstStyle/>
          <a:p>
            <a:r>
              <a:rPr lang="en-US"/>
              <a:t>Click to edit Master title style</a:t>
            </a:r>
            <a:endParaRPr lang="en-GB"/>
          </a:p>
        </p:txBody>
      </p:sp>
      <p:sp>
        <p:nvSpPr>
          <p:cNvPr id="3" name="Text Placeholder 2"/>
          <p:cNvSpPr>
            <a:spLocks noGrp="1"/>
          </p:cNvSpPr>
          <p:nvPr>
            <p:ph type="body" idx="1"/>
          </p:nvPr>
        </p:nvSpPr>
        <p:spPr>
          <a:xfrm>
            <a:off x="316913" y="1772816"/>
            <a:ext cx="1132370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GB"/>
              <a:t>Bullet</a:t>
            </a:r>
          </a:p>
        </p:txBody>
      </p:sp>
      <p:sp>
        <p:nvSpPr>
          <p:cNvPr id="9" name="Slide Number Placeholder 8"/>
          <p:cNvSpPr>
            <a:spLocks noGrp="1"/>
          </p:cNvSpPr>
          <p:nvPr>
            <p:ph type="sldNum" sz="quarter" idx="4"/>
          </p:nvPr>
        </p:nvSpPr>
        <p:spPr>
          <a:xfrm>
            <a:off x="284018" y="6353659"/>
            <a:ext cx="7180134" cy="365125"/>
          </a:xfrm>
          <a:prstGeom prst="rect">
            <a:avLst/>
          </a:prstGeom>
        </p:spPr>
        <p:txBody>
          <a:bodyPr vert="horz" lIns="91440" tIns="45720" rIns="91440" bIns="45720" rtlCol="0" anchor="ctr"/>
          <a:lstStyle>
            <a:lvl1pPr algn="l">
              <a:defRPr sz="900">
                <a:solidFill>
                  <a:schemeClr val="bg2">
                    <a:lumMod val="50000"/>
                  </a:schemeClr>
                </a:solidFill>
              </a:defRPr>
            </a:lvl1pPr>
          </a:lstStyle>
          <a:p>
            <a:r>
              <a:rPr lang="en-US" dirty="0"/>
              <a:t>Q. Text. Base: X (Winter 2024-25 n=X; Winter 2023-24 n=X)</a:t>
            </a:r>
            <a:endParaRPr lang="en-GB" dirty="0"/>
          </a:p>
        </p:txBody>
      </p:sp>
      <p:pic>
        <p:nvPicPr>
          <p:cNvPr id="4" name="Picture 3"/>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901150" y="0"/>
            <a:ext cx="2138349" cy="981124"/>
          </a:xfrm>
          <a:prstGeom prst="rect">
            <a:avLst/>
          </a:prstGeom>
        </p:spPr>
      </p:pic>
      <p:pic>
        <p:nvPicPr>
          <p:cNvPr id="5" name="Picture 4" descr="A black background with white text&#10;&#10;AI-generated content may be incorrect.">
            <a:extLst>
              <a:ext uri="{FF2B5EF4-FFF2-40B4-BE49-F238E27FC236}">
                <a16:creationId xmlns:a16="http://schemas.microsoft.com/office/drawing/2014/main" id="{4243A854-FC70-58C3-6790-A6B81E5267D4}"/>
              </a:ext>
            </a:extLst>
          </p:cNvPr>
          <p:cNvPicPr>
            <a:picLocks noChangeAspect="1"/>
          </p:cNvPicPr>
          <p:nvPr userDrawn="1"/>
        </p:nvPicPr>
        <p:blipFill>
          <a:blip r:embed="rId21"/>
          <a:stretch>
            <a:fillRect/>
          </a:stretch>
        </p:blipFill>
        <p:spPr>
          <a:xfrm>
            <a:off x="10560488" y="905205"/>
            <a:ext cx="1291596" cy="579579"/>
          </a:xfrm>
          <a:prstGeom prst="rect">
            <a:avLst/>
          </a:prstGeom>
        </p:spPr>
      </p:pic>
    </p:spTree>
    <p:extLst>
      <p:ext uri="{BB962C8B-B14F-4D97-AF65-F5344CB8AC3E}">
        <p14:creationId xmlns:p14="http://schemas.microsoft.com/office/powerpoint/2010/main" val="55079748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68" r:id="rId3"/>
    <p:sldLayoutId id="2147483744" r:id="rId4"/>
    <p:sldLayoutId id="2147483770" r:id="rId5"/>
    <p:sldLayoutId id="2147483745" r:id="rId6"/>
    <p:sldLayoutId id="2147483746" r:id="rId7"/>
    <p:sldLayoutId id="2147483747" r:id="rId8"/>
    <p:sldLayoutId id="2147483748" r:id="rId9"/>
    <p:sldLayoutId id="2147483749" r:id="rId10"/>
    <p:sldLayoutId id="2147483750" r:id="rId11"/>
    <p:sldLayoutId id="2147483751" r:id="rId12"/>
    <p:sldLayoutId id="2147483769" r:id="rId13"/>
    <p:sldLayoutId id="2147483752" r:id="rId14"/>
    <p:sldLayoutId id="2147483755" r:id="rId15"/>
    <p:sldLayoutId id="2147483756" r:id="rId16"/>
    <p:sldLayoutId id="2147483757" r:id="rId17"/>
    <p:sldLayoutId id="2147483765" r:id="rId18"/>
  </p:sldLayoutIdLst>
  <p:hf hdr="0" dt="0"/>
  <p:txStyles>
    <p:titleStyle>
      <a:lvl1pPr algn="l" defTabSz="914400" rtl="0" eaLnBrk="1" latinLnBrk="0" hangingPunct="1">
        <a:lnSpc>
          <a:spcPct val="90000"/>
        </a:lnSpc>
        <a:spcBef>
          <a:spcPct val="0"/>
        </a:spcBef>
        <a:buNone/>
        <a:defRPr sz="3600" b="1" i="0" u="none" kern="1200">
          <a:solidFill>
            <a:schemeClr val="accent1"/>
          </a:solidFill>
          <a:latin typeface="+mj-lt"/>
          <a:ea typeface="Arial" charset="0"/>
          <a:cs typeface="Arial"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D0B999B-FE82-DEB7-49F1-280E014C27A1}"/>
              </a:ext>
            </a:extLst>
          </p:cNvPr>
          <p:cNvSpPr>
            <a:spLocks noGrp="1"/>
          </p:cNvSpPr>
          <p:nvPr>
            <p:ph type="title"/>
          </p:nvPr>
        </p:nvSpPr>
        <p:spPr>
          <a:xfrm>
            <a:off x="429260" y="320675"/>
            <a:ext cx="4154572" cy="1020093"/>
          </a:xfrm>
          <a:prstGeom prst="rect">
            <a:avLst/>
          </a:prstGeom>
        </p:spPr>
        <p:txBody>
          <a:bodyPr vert="horz" lIns="91440" tIns="45720" rIns="91440" bIns="45720" rtlCol="0" anchor="t">
            <a:normAutofit/>
          </a:body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055D6918-DDE5-818F-99FF-179F897D2BBA}"/>
              </a:ext>
            </a:extLst>
          </p:cNvPr>
          <p:cNvSpPr>
            <a:spLocks noGrp="1"/>
          </p:cNvSpPr>
          <p:nvPr>
            <p:ph type="sldNum" sz="quarter" idx="4"/>
          </p:nvPr>
        </p:nvSpPr>
        <p:spPr>
          <a:xfrm>
            <a:off x="284018" y="6353659"/>
            <a:ext cx="2743200" cy="365125"/>
          </a:xfrm>
          <a:prstGeom prst="rect">
            <a:avLst/>
          </a:prstGeom>
        </p:spPr>
        <p:txBody>
          <a:bodyPr vert="horz" lIns="91440" tIns="45720" rIns="91440" bIns="45720" rtlCol="0" anchor="ctr"/>
          <a:lstStyle>
            <a:lvl1pPr algn="l">
              <a:defRPr sz="900">
                <a:solidFill>
                  <a:schemeClr val="bg2">
                    <a:lumMod val="50000"/>
                  </a:schemeClr>
                </a:solidFill>
                <a:latin typeface="Arial" panose="020B0604020202020204" pitchFamily="34" charset="0"/>
                <a:cs typeface="Arial" panose="020B0604020202020204" pitchFamily="34" charset="0"/>
              </a:defRPr>
            </a:lvl1pPr>
          </a:lstStyle>
          <a:p>
            <a:r>
              <a:rPr lang="en-US"/>
              <a:t>Question/base size text </a:t>
            </a:r>
            <a:endParaRPr lang="en-GB"/>
          </a:p>
          <a:p>
            <a:endParaRPr lang="en-GB"/>
          </a:p>
        </p:txBody>
      </p:sp>
      <p:sp>
        <p:nvSpPr>
          <p:cNvPr id="11" name="Text Placeholder 2">
            <a:extLst>
              <a:ext uri="{FF2B5EF4-FFF2-40B4-BE49-F238E27FC236}">
                <a16:creationId xmlns:a16="http://schemas.microsoft.com/office/drawing/2014/main" id="{25B64091-7129-8A5A-4989-44BDFBFDF7E5}"/>
              </a:ext>
            </a:extLst>
          </p:cNvPr>
          <p:cNvSpPr>
            <a:spLocks noGrp="1"/>
          </p:cNvSpPr>
          <p:nvPr>
            <p:ph type="body" idx="1"/>
          </p:nvPr>
        </p:nvSpPr>
        <p:spPr>
          <a:xfrm>
            <a:off x="429260" y="1772816"/>
            <a:ext cx="11416376" cy="43204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GB"/>
              <a:t>Bullet</a:t>
            </a:r>
          </a:p>
        </p:txBody>
      </p:sp>
      <p:pic>
        <p:nvPicPr>
          <p:cNvPr id="5" name="Picture 4">
            <a:extLst>
              <a:ext uri="{FF2B5EF4-FFF2-40B4-BE49-F238E27FC236}">
                <a16:creationId xmlns:a16="http://schemas.microsoft.com/office/drawing/2014/main" id="{D77C629D-4106-55D0-B9A1-D5E716278C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52383" y="432000"/>
            <a:ext cx="2282353" cy="742209"/>
          </a:xfrm>
          <a:prstGeom prst="rect">
            <a:avLst/>
          </a:prstGeom>
        </p:spPr>
      </p:pic>
      <p:cxnSp>
        <p:nvCxnSpPr>
          <p:cNvPr id="6" name="Straight Connector 5">
            <a:extLst>
              <a:ext uri="{FF2B5EF4-FFF2-40B4-BE49-F238E27FC236}">
                <a16:creationId xmlns:a16="http://schemas.microsoft.com/office/drawing/2014/main" id="{76E434A8-E1AB-22E6-E8A1-B86ADEE8BC0F}"/>
              </a:ext>
            </a:extLst>
          </p:cNvPr>
          <p:cNvCxnSpPr>
            <a:cxnSpLocks/>
          </p:cNvCxnSpPr>
          <p:nvPr userDrawn="1"/>
        </p:nvCxnSpPr>
        <p:spPr>
          <a:xfrm>
            <a:off x="9624392" y="1340768"/>
            <a:ext cx="1368152"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598344"/>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l" defTabSz="914400" rtl="0" eaLnBrk="1" latinLnBrk="0" hangingPunct="1">
        <a:lnSpc>
          <a:spcPct val="90000"/>
        </a:lnSpc>
        <a:spcBef>
          <a:spcPct val="0"/>
        </a:spcBef>
        <a:buNone/>
        <a:defRPr sz="3600" b="1" i="0" kern="1200">
          <a:solidFill>
            <a:srgbClr val="005547"/>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CE3A0"/>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55D6918-DDE5-818F-99FF-179F897D2BBA}"/>
              </a:ext>
            </a:extLst>
          </p:cNvPr>
          <p:cNvSpPr>
            <a:spLocks noGrp="1"/>
          </p:cNvSpPr>
          <p:nvPr>
            <p:ph type="sldNum" sz="quarter" idx="4"/>
          </p:nvPr>
        </p:nvSpPr>
        <p:spPr>
          <a:xfrm>
            <a:off x="284018" y="6353659"/>
            <a:ext cx="27432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a:t>Question/base size text </a:t>
            </a:r>
            <a:endParaRPr lang="en-GB"/>
          </a:p>
        </p:txBody>
      </p:sp>
      <p:pic>
        <p:nvPicPr>
          <p:cNvPr id="5" name="Picture 4">
            <a:extLst>
              <a:ext uri="{FF2B5EF4-FFF2-40B4-BE49-F238E27FC236}">
                <a16:creationId xmlns:a16="http://schemas.microsoft.com/office/drawing/2014/main" id="{D77C629D-4106-55D0-B9A1-D5E716278C8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52383" y="432000"/>
            <a:ext cx="2282353" cy="742209"/>
          </a:xfrm>
          <a:prstGeom prst="rect">
            <a:avLst/>
          </a:prstGeom>
        </p:spPr>
      </p:pic>
      <p:cxnSp>
        <p:nvCxnSpPr>
          <p:cNvPr id="6" name="Straight Connector 5">
            <a:extLst>
              <a:ext uri="{FF2B5EF4-FFF2-40B4-BE49-F238E27FC236}">
                <a16:creationId xmlns:a16="http://schemas.microsoft.com/office/drawing/2014/main" id="{76E434A8-E1AB-22E6-E8A1-B86ADEE8BC0F}"/>
              </a:ext>
            </a:extLst>
          </p:cNvPr>
          <p:cNvCxnSpPr>
            <a:cxnSpLocks/>
          </p:cNvCxnSpPr>
          <p:nvPr userDrawn="1"/>
        </p:nvCxnSpPr>
        <p:spPr>
          <a:xfrm>
            <a:off x="9624392" y="1340768"/>
            <a:ext cx="136815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533823"/>
      </p:ext>
    </p:extLst>
  </p:cSld>
  <p:clrMap bg1="lt1" tx1="dk1" bg2="lt2" tx2="dk2" accent1="accent1" accent2="accent2" accent3="accent3" accent4="accent4" accent5="accent5" accent6="accent6" hlink="hlink" folHlink="folHlink"/>
  <p:sldLayoutIdLst>
    <p:sldLayoutId id="2147483721" r:id="rId1"/>
    <p:sldLayoutId id="2147483758" r:id="rId2"/>
    <p:sldLayoutId id="2147483763" r:id="rId3"/>
  </p:sldLayoutIdLst>
  <p:txStyles>
    <p:titleStyle>
      <a:lvl1pPr algn="l" defTabSz="914400" rtl="0" eaLnBrk="1" latinLnBrk="0" hangingPunct="1">
        <a:lnSpc>
          <a:spcPct val="90000"/>
        </a:lnSpc>
        <a:spcBef>
          <a:spcPct val="0"/>
        </a:spcBef>
        <a:buNone/>
        <a:defRPr sz="3600" b="1" i="0" kern="1200">
          <a:solidFill>
            <a:srgbClr val="005547"/>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CE3A0"/>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5547"/>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42D9277-FFCF-BED2-78F0-5482147D9ED2}"/>
              </a:ext>
            </a:extLst>
          </p:cNvPr>
          <p:cNvSpPr>
            <a:spLocks noGrp="1"/>
          </p:cNvSpPr>
          <p:nvPr>
            <p:ph type="title"/>
          </p:nvPr>
        </p:nvSpPr>
        <p:spPr>
          <a:xfrm>
            <a:off x="429260" y="620688"/>
            <a:ext cx="6818868" cy="606922"/>
          </a:xfrm>
          <a:prstGeom prst="rect">
            <a:avLst/>
          </a:prstGeom>
        </p:spPr>
        <p:txBody>
          <a:bodyPr vert="horz" lIns="91440" tIns="45720" rIns="91440" bIns="45720" rtlCol="0" anchor="t">
            <a:noAutofit/>
          </a:bodyPr>
          <a:lstStyle/>
          <a:p>
            <a:r>
              <a:rPr lang="en-US"/>
              <a:t>Click to edit Master title style</a:t>
            </a:r>
            <a:endParaRPr lang="en-GB"/>
          </a:p>
        </p:txBody>
      </p:sp>
      <p:sp>
        <p:nvSpPr>
          <p:cNvPr id="8" name="Slide Number Placeholder 8">
            <a:extLst>
              <a:ext uri="{FF2B5EF4-FFF2-40B4-BE49-F238E27FC236}">
                <a16:creationId xmlns:a16="http://schemas.microsoft.com/office/drawing/2014/main" id="{470A90DD-8CB7-273E-356B-EF5A527E9729}"/>
              </a:ext>
            </a:extLst>
          </p:cNvPr>
          <p:cNvSpPr>
            <a:spLocks noGrp="1"/>
          </p:cNvSpPr>
          <p:nvPr>
            <p:ph type="sldNum" sz="quarter" idx="4"/>
          </p:nvPr>
        </p:nvSpPr>
        <p:spPr>
          <a:xfrm>
            <a:off x="284018" y="6353659"/>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fld id="{4813F0E5-B502-2044-A0C5-C340BBB4FD8F}" type="slidenum">
              <a:rPr lang="en-GB" smtClean="0"/>
              <a:pPr/>
              <a:t>‹#›</a:t>
            </a:fld>
            <a:endParaRPr lang="en-GB"/>
          </a:p>
        </p:txBody>
      </p:sp>
      <p:sp>
        <p:nvSpPr>
          <p:cNvPr id="9" name="Text Placeholder 2">
            <a:extLst>
              <a:ext uri="{FF2B5EF4-FFF2-40B4-BE49-F238E27FC236}">
                <a16:creationId xmlns:a16="http://schemas.microsoft.com/office/drawing/2014/main" id="{9947CE4D-141B-DE81-C073-254563953AB3}"/>
              </a:ext>
            </a:extLst>
          </p:cNvPr>
          <p:cNvSpPr>
            <a:spLocks noGrp="1"/>
          </p:cNvSpPr>
          <p:nvPr>
            <p:ph type="body" idx="1"/>
          </p:nvPr>
        </p:nvSpPr>
        <p:spPr>
          <a:xfrm>
            <a:off x="429260" y="1772816"/>
            <a:ext cx="1141637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GB"/>
              <a:t>Bullet</a:t>
            </a:r>
          </a:p>
        </p:txBody>
      </p:sp>
      <p:pic>
        <p:nvPicPr>
          <p:cNvPr id="10" name="Picture 9">
            <a:extLst>
              <a:ext uri="{FF2B5EF4-FFF2-40B4-BE49-F238E27FC236}">
                <a16:creationId xmlns:a16="http://schemas.microsoft.com/office/drawing/2014/main" id="{8E6C9281-22AF-3165-E668-88EA44A1F0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52383" y="432000"/>
            <a:ext cx="2282353" cy="742209"/>
          </a:xfrm>
          <a:prstGeom prst="rect">
            <a:avLst/>
          </a:prstGeom>
        </p:spPr>
      </p:pic>
      <p:cxnSp>
        <p:nvCxnSpPr>
          <p:cNvPr id="11" name="Straight Connector 10">
            <a:extLst>
              <a:ext uri="{FF2B5EF4-FFF2-40B4-BE49-F238E27FC236}">
                <a16:creationId xmlns:a16="http://schemas.microsoft.com/office/drawing/2014/main" id="{EBAC984B-5ABA-919F-3E41-9CEA57BD361C}"/>
              </a:ext>
            </a:extLst>
          </p:cNvPr>
          <p:cNvCxnSpPr>
            <a:cxnSpLocks/>
          </p:cNvCxnSpPr>
          <p:nvPr userDrawn="1"/>
        </p:nvCxnSpPr>
        <p:spPr>
          <a:xfrm>
            <a:off x="9624392" y="1340768"/>
            <a:ext cx="1368152"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194430"/>
      </p:ext>
    </p:extLst>
  </p:cSld>
  <p:clrMap bg1="lt1" tx1="dk1" bg2="lt2" tx2="dk2" accent1="accent1" accent2="accent2" accent3="accent3" accent4="accent4" accent5="accent5" accent6="accent6" hlink="hlink" folHlink="folHlink"/>
  <p:sldLayoutIdLst>
    <p:sldLayoutId id="2147483709" r:id="rId1"/>
    <p:sldLayoutId id="2147483710" r:id="rId2"/>
  </p:sldLayoutIdLst>
  <p:txStyles>
    <p:title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CE3A0"/>
        </a:buClr>
        <a:buFont typeface="Wingdings" pitchFamily="2" charset="2"/>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234889A7-770E-0620-5953-3126C905F373}"/>
              </a:ext>
            </a:extLst>
          </p:cNvPr>
          <p:cNvSpPr>
            <a:spLocks noGrp="1"/>
          </p:cNvSpPr>
          <p:nvPr>
            <p:ph type="sldNum" sz="quarter" idx="4"/>
          </p:nvPr>
        </p:nvSpPr>
        <p:spPr>
          <a:xfrm>
            <a:off x="284018" y="6353659"/>
            <a:ext cx="2743200" cy="365125"/>
          </a:xfrm>
          <a:prstGeom prst="rect">
            <a:avLst/>
          </a:prstGeom>
        </p:spPr>
        <p:txBody>
          <a:bodyPr/>
          <a:lstStyle>
            <a:lvl1pPr>
              <a:defRPr sz="900"/>
            </a:lvl1pPr>
          </a:lstStyle>
          <a:p>
            <a:r>
              <a:rPr lang="en-US"/>
              <a:t>Question/base size text</a:t>
            </a:r>
            <a:endParaRPr lang="en-GB"/>
          </a:p>
        </p:txBody>
      </p:sp>
    </p:spTree>
    <p:extLst>
      <p:ext uri="{BB962C8B-B14F-4D97-AF65-F5344CB8AC3E}">
        <p14:creationId xmlns:p14="http://schemas.microsoft.com/office/powerpoint/2010/main" val="3728017864"/>
      </p:ext>
    </p:extLst>
  </p:cSld>
  <p:clrMap bg1="lt1" tx1="dk1" bg2="lt2" tx2="dk2" accent1="accent1" accent2="accent2" accent3="accent3" accent4="accent4" accent5="accent5" accent6="accent6" hlink="hlink" folHlink="folHlink"/>
  <p:sldLayoutIdLst>
    <p:sldLayoutId id="2147483754" r:id="rId1"/>
    <p:sldLayoutId id="2147483766" r:id="rId2"/>
    <p:sldLayoutId id="2147483759" r:id="rId3"/>
    <p:sldLayoutId id="2147483767" r:id="rId4"/>
    <p:sldLayoutId id="2147483737" r:id="rId5"/>
    <p:sldLayoutId id="2147483753" r:id="rId6"/>
  </p:sldLayoutIdLst>
  <p:hf hdr="0" dt="0"/>
  <p:txStyles>
    <p:titleStyle>
      <a:lvl1pPr algn="l" defTabSz="914400" rtl="0" eaLnBrk="1" latinLnBrk="0" hangingPunct="1">
        <a:lnSpc>
          <a:spcPct val="90000"/>
        </a:lnSpc>
        <a:spcBef>
          <a:spcPct val="0"/>
        </a:spcBef>
        <a:buNone/>
        <a:defRPr sz="3600" b="1" i="0" u="none" kern="1200">
          <a:solidFill>
            <a:schemeClr val="accent1"/>
          </a:solidFill>
          <a:latin typeface="+mj-lt"/>
          <a:ea typeface="Arial" charset="0"/>
          <a:cs typeface="Arial"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77.svg"/><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chart" Target="../charts/chart8.xml"/><Relationship Id="rId7"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77.svg"/><Relationship Id="rId11" Type="http://schemas.openxmlformats.org/officeDocument/2006/relationships/image" Target="../media/image117.svg"/><Relationship Id="rId5" Type="http://schemas.openxmlformats.org/officeDocument/2006/relationships/image" Target="../media/image76.png"/><Relationship Id="rId10" Type="http://schemas.openxmlformats.org/officeDocument/2006/relationships/image" Target="../media/image116.png"/><Relationship Id="rId4" Type="http://schemas.openxmlformats.org/officeDocument/2006/relationships/chart" Target="../charts/chart9.xml"/><Relationship Id="rId9" Type="http://schemas.openxmlformats.org/officeDocument/2006/relationships/image" Target="../media/image83.svg"/></Relationships>
</file>

<file path=ppt/slides/_rels/slide12.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104.png"/><Relationship Id="rId18" Type="http://schemas.openxmlformats.org/officeDocument/2006/relationships/image" Target="../media/image109.svg"/><Relationship Id="rId3" Type="http://schemas.openxmlformats.org/officeDocument/2006/relationships/chart" Target="../charts/chart11.xml"/><Relationship Id="rId7" Type="http://schemas.openxmlformats.org/officeDocument/2006/relationships/image" Target="../media/image120.png"/><Relationship Id="rId12" Type="http://schemas.openxmlformats.org/officeDocument/2006/relationships/image" Target="../media/image125.svg"/><Relationship Id="rId17" Type="http://schemas.openxmlformats.org/officeDocument/2006/relationships/image" Target="../media/image108.png"/><Relationship Id="rId2" Type="http://schemas.openxmlformats.org/officeDocument/2006/relationships/notesSlide" Target="../notesSlides/notesSlide10.xml"/><Relationship Id="rId16" Type="http://schemas.openxmlformats.org/officeDocument/2006/relationships/image" Target="../media/image107.svg"/><Relationship Id="rId20" Type="http://schemas.openxmlformats.org/officeDocument/2006/relationships/image" Target="../media/image111.svg"/><Relationship Id="rId1" Type="http://schemas.openxmlformats.org/officeDocument/2006/relationships/slideLayout" Target="../slideLayouts/slideLayout14.xml"/><Relationship Id="rId6" Type="http://schemas.openxmlformats.org/officeDocument/2006/relationships/image" Target="../media/image119.sv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06.png"/><Relationship Id="rId10" Type="http://schemas.openxmlformats.org/officeDocument/2006/relationships/image" Target="../media/image123.svg"/><Relationship Id="rId19" Type="http://schemas.openxmlformats.org/officeDocument/2006/relationships/image" Target="../media/image110.png"/><Relationship Id="rId4" Type="http://schemas.openxmlformats.org/officeDocument/2006/relationships/chart" Target="../charts/chart12.xml"/><Relationship Id="rId9" Type="http://schemas.openxmlformats.org/officeDocument/2006/relationships/image" Target="../media/image122.png"/><Relationship Id="rId14" Type="http://schemas.openxmlformats.org/officeDocument/2006/relationships/image" Target="../media/image105.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3.svg"/><Relationship Id="rId3" Type="http://schemas.openxmlformats.org/officeDocument/2006/relationships/chart" Target="../charts/chart13.xml"/><Relationship Id="rId7" Type="http://schemas.openxmlformats.org/officeDocument/2006/relationships/image" Target="../media/image105.svg"/><Relationship Id="rId12" Type="http://schemas.openxmlformats.org/officeDocument/2006/relationships/image" Target="../media/image112.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sv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svg"/></Relationships>
</file>

<file path=ppt/slides/_rels/slide1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27.svg"/><Relationship Id="rId3" Type="http://schemas.openxmlformats.org/officeDocument/2006/relationships/chart" Target="../charts/chart14.xml"/><Relationship Id="rId7" Type="http://schemas.openxmlformats.org/officeDocument/2006/relationships/image" Target="../media/image105.svg"/><Relationship Id="rId12" Type="http://schemas.openxmlformats.org/officeDocument/2006/relationships/image" Target="../media/image126.png"/><Relationship Id="rId17" Type="http://schemas.openxmlformats.org/officeDocument/2006/relationships/image" Target="../media/image111.svg"/><Relationship Id="rId2" Type="http://schemas.openxmlformats.org/officeDocument/2006/relationships/notesSlide" Target="../notesSlides/notesSlide12.xml"/><Relationship Id="rId16" Type="http://schemas.openxmlformats.org/officeDocument/2006/relationships/image" Target="../media/image110.png"/><Relationship Id="rId1" Type="http://schemas.openxmlformats.org/officeDocument/2006/relationships/slideLayout" Target="../slideLayouts/slideLayout14.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svg"/><Relationship Id="rId15" Type="http://schemas.openxmlformats.org/officeDocument/2006/relationships/image" Target="../media/image129.sv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svg"/><Relationship Id="rId14" Type="http://schemas.openxmlformats.org/officeDocument/2006/relationships/image" Target="../media/image128.png"/></Relationships>
</file>

<file path=ppt/slides/_rels/slide1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5.svg"/><Relationship Id="rId3" Type="http://schemas.openxmlformats.org/officeDocument/2006/relationships/chart" Target="../charts/chart15.xml"/><Relationship Id="rId7" Type="http://schemas.openxmlformats.org/officeDocument/2006/relationships/image" Target="../media/image107.svg"/><Relationship Id="rId12" Type="http://schemas.openxmlformats.org/officeDocument/2006/relationships/image" Target="../media/image114.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06.png"/><Relationship Id="rId11" Type="http://schemas.openxmlformats.org/officeDocument/2006/relationships/image" Target="../media/image113.svg"/><Relationship Id="rId5" Type="http://schemas.openxmlformats.org/officeDocument/2006/relationships/image" Target="../media/image105.svg"/><Relationship Id="rId10" Type="http://schemas.openxmlformats.org/officeDocument/2006/relationships/image" Target="../media/image112.png"/><Relationship Id="rId4" Type="http://schemas.openxmlformats.org/officeDocument/2006/relationships/image" Target="../media/image104.png"/><Relationship Id="rId9" Type="http://schemas.openxmlformats.org/officeDocument/2006/relationships/image" Target="../media/image109.svg"/></Relationships>
</file>

<file path=ppt/slides/_rels/slide1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5.svg"/><Relationship Id="rId3" Type="http://schemas.openxmlformats.org/officeDocument/2006/relationships/chart" Target="../charts/chart16.xml"/><Relationship Id="rId7" Type="http://schemas.openxmlformats.org/officeDocument/2006/relationships/image" Target="../media/image107.svg"/><Relationship Id="rId12" Type="http://schemas.openxmlformats.org/officeDocument/2006/relationships/image" Target="../media/image114.png"/><Relationship Id="rId17" Type="http://schemas.openxmlformats.org/officeDocument/2006/relationships/image" Target="../media/image133.svg"/><Relationship Id="rId2" Type="http://schemas.openxmlformats.org/officeDocument/2006/relationships/notesSlide" Target="../notesSlides/notesSlide14.xml"/><Relationship Id="rId16" Type="http://schemas.openxmlformats.org/officeDocument/2006/relationships/image" Target="../media/image132.png"/><Relationship Id="rId1" Type="http://schemas.openxmlformats.org/officeDocument/2006/relationships/slideLayout" Target="../slideLayouts/slideLayout14.xml"/><Relationship Id="rId6" Type="http://schemas.openxmlformats.org/officeDocument/2006/relationships/image" Target="../media/image106.png"/><Relationship Id="rId11" Type="http://schemas.openxmlformats.org/officeDocument/2006/relationships/image" Target="../media/image111.svg"/><Relationship Id="rId5" Type="http://schemas.openxmlformats.org/officeDocument/2006/relationships/image" Target="../media/image105.svg"/><Relationship Id="rId15" Type="http://schemas.openxmlformats.org/officeDocument/2006/relationships/image" Target="../media/image131.sv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svg"/><Relationship Id="rId14" Type="http://schemas.openxmlformats.org/officeDocument/2006/relationships/image" Target="../media/image130.png"/></Relationships>
</file>

<file path=ppt/slides/_rels/slide18.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svg"/><Relationship Id="rId18" Type="http://schemas.openxmlformats.org/officeDocument/2006/relationships/image" Target="../media/image114.png"/><Relationship Id="rId3" Type="http://schemas.openxmlformats.org/officeDocument/2006/relationships/chart" Target="../charts/chart17.xml"/><Relationship Id="rId21" Type="http://schemas.openxmlformats.org/officeDocument/2006/relationships/image" Target="../media/image131.svg"/><Relationship Id="rId7" Type="http://schemas.openxmlformats.org/officeDocument/2006/relationships/image" Target="../media/image105.svg"/><Relationship Id="rId12" Type="http://schemas.openxmlformats.org/officeDocument/2006/relationships/image" Target="../media/image110.png"/><Relationship Id="rId17" Type="http://schemas.openxmlformats.org/officeDocument/2006/relationships/image" Target="../media/image77.svg"/><Relationship Id="rId2" Type="http://schemas.openxmlformats.org/officeDocument/2006/relationships/notesSlide" Target="../notesSlides/notesSlide15.xml"/><Relationship Id="rId16" Type="http://schemas.openxmlformats.org/officeDocument/2006/relationships/image" Target="../media/image76.png"/><Relationship Id="rId20" Type="http://schemas.openxmlformats.org/officeDocument/2006/relationships/image" Target="../media/image130.png"/><Relationship Id="rId1" Type="http://schemas.openxmlformats.org/officeDocument/2006/relationships/slideLayout" Target="../slideLayouts/slideLayout14.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svg"/><Relationship Id="rId15" Type="http://schemas.openxmlformats.org/officeDocument/2006/relationships/image" Target="../media/image125.svg"/><Relationship Id="rId23" Type="http://schemas.openxmlformats.org/officeDocument/2006/relationships/image" Target="../media/image133.svg"/><Relationship Id="rId10" Type="http://schemas.openxmlformats.org/officeDocument/2006/relationships/image" Target="../media/image108.png"/><Relationship Id="rId19" Type="http://schemas.openxmlformats.org/officeDocument/2006/relationships/image" Target="../media/image115.svg"/><Relationship Id="rId4" Type="http://schemas.openxmlformats.org/officeDocument/2006/relationships/image" Target="../media/image102.png"/><Relationship Id="rId9" Type="http://schemas.openxmlformats.org/officeDocument/2006/relationships/image" Target="../media/image107.svg"/><Relationship Id="rId14" Type="http://schemas.openxmlformats.org/officeDocument/2006/relationships/image" Target="../media/image124.png"/><Relationship Id="rId22" Type="http://schemas.openxmlformats.org/officeDocument/2006/relationships/image" Target="../media/image132.png"/></Relationships>
</file>

<file path=ppt/slides/_rels/slide1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18" Type="http://schemas.openxmlformats.org/officeDocument/2006/relationships/image" Target="../media/image130.png"/><Relationship Id="rId3" Type="http://schemas.openxmlformats.org/officeDocument/2006/relationships/chart" Target="../charts/chart18.xml"/><Relationship Id="rId7" Type="http://schemas.openxmlformats.org/officeDocument/2006/relationships/image" Target="../media/image103.svg"/><Relationship Id="rId12" Type="http://schemas.openxmlformats.org/officeDocument/2006/relationships/image" Target="../media/image108.png"/><Relationship Id="rId17" Type="http://schemas.openxmlformats.org/officeDocument/2006/relationships/image" Target="../media/image115.svg"/><Relationship Id="rId2" Type="http://schemas.openxmlformats.org/officeDocument/2006/relationships/notesSlide" Target="../notesSlides/notesSlide16.xml"/><Relationship Id="rId16" Type="http://schemas.openxmlformats.org/officeDocument/2006/relationships/image" Target="../media/image114.png"/><Relationship Id="rId1" Type="http://schemas.openxmlformats.org/officeDocument/2006/relationships/slideLayout" Target="../slideLayouts/slideLayout14.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77.svg"/><Relationship Id="rId15" Type="http://schemas.openxmlformats.org/officeDocument/2006/relationships/image" Target="../media/image111.svg"/><Relationship Id="rId10" Type="http://schemas.openxmlformats.org/officeDocument/2006/relationships/image" Target="../media/image106.png"/><Relationship Id="rId19" Type="http://schemas.openxmlformats.org/officeDocument/2006/relationships/image" Target="../media/image131.svg"/><Relationship Id="rId4" Type="http://schemas.openxmlformats.org/officeDocument/2006/relationships/image" Target="../media/image76.png"/><Relationship Id="rId9" Type="http://schemas.openxmlformats.org/officeDocument/2006/relationships/image" Target="../media/image105.svg"/><Relationship Id="rId14" Type="http://schemas.openxmlformats.org/officeDocument/2006/relationships/image" Target="../media/image110.png"/></Relationships>
</file>

<file path=ppt/slides/_rels/slide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2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svg"/><Relationship Id="rId18" Type="http://schemas.openxmlformats.org/officeDocument/2006/relationships/image" Target="../media/image132.png"/><Relationship Id="rId3" Type="http://schemas.openxmlformats.org/officeDocument/2006/relationships/chart" Target="../charts/chart19.xml"/><Relationship Id="rId21" Type="http://schemas.openxmlformats.org/officeDocument/2006/relationships/image" Target="../media/image131.svg"/><Relationship Id="rId7" Type="http://schemas.openxmlformats.org/officeDocument/2006/relationships/image" Target="../media/image105.svg"/><Relationship Id="rId12" Type="http://schemas.openxmlformats.org/officeDocument/2006/relationships/image" Target="../media/image110.png"/><Relationship Id="rId17" Type="http://schemas.openxmlformats.org/officeDocument/2006/relationships/image" Target="../media/image115.svg"/><Relationship Id="rId2" Type="http://schemas.openxmlformats.org/officeDocument/2006/relationships/notesSlide" Target="../notesSlides/notesSlide17.xml"/><Relationship Id="rId16" Type="http://schemas.openxmlformats.org/officeDocument/2006/relationships/image" Target="../media/image114.png"/><Relationship Id="rId20" Type="http://schemas.openxmlformats.org/officeDocument/2006/relationships/image" Target="../media/image130.png"/><Relationship Id="rId1" Type="http://schemas.openxmlformats.org/officeDocument/2006/relationships/slideLayout" Target="../slideLayouts/slideLayout14.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svg"/><Relationship Id="rId15" Type="http://schemas.openxmlformats.org/officeDocument/2006/relationships/image" Target="../media/image135.svg"/><Relationship Id="rId10" Type="http://schemas.openxmlformats.org/officeDocument/2006/relationships/image" Target="../media/image108.png"/><Relationship Id="rId19" Type="http://schemas.openxmlformats.org/officeDocument/2006/relationships/image" Target="../media/image133.svg"/><Relationship Id="rId4" Type="http://schemas.openxmlformats.org/officeDocument/2006/relationships/image" Target="../media/image102.png"/><Relationship Id="rId9" Type="http://schemas.openxmlformats.org/officeDocument/2006/relationships/image" Target="../media/image107.svg"/><Relationship Id="rId14" Type="http://schemas.openxmlformats.org/officeDocument/2006/relationships/image" Target="../media/image1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09.svg"/><Relationship Id="rId18" Type="http://schemas.openxmlformats.org/officeDocument/2006/relationships/image" Target="../media/image134.png"/><Relationship Id="rId3" Type="http://schemas.openxmlformats.org/officeDocument/2006/relationships/chart" Target="../charts/chart20.xml"/><Relationship Id="rId7" Type="http://schemas.openxmlformats.org/officeDocument/2006/relationships/image" Target="../media/image77.svg"/><Relationship Id="rId12" Type="http://schemas.openxmlformats.org/officeDocument/2006/relationships/image" Target="../media/image108.png"/><Relationship Id="rId17" Type="http://schemas.openxmlformats.org/officeDocument/2006/relationships/image" Target="../media/image115.svg"/><Relationship Id="rId2" Type="http://schemas.openxmlformats.org/officeDocument/2006/relationships/notesSlide" Target="../notesSlides/notesSlide18.xml"/><Relationship Id="rId16" Type="http://schemas.openxmlformats.org/officeDocument/2006/relationships/image" Target="../media/image114.png"/><Relationship Id="rId1" Type="http://schemas.openxmlformats.org/officeDocument/2006/relationships/slideLayout" Target="../slideLayouts/slideLayout14.xml"/><Relationship Id="rId6" Type="http://schemas.openxmlformats.org/officeDocument/2006/relationships/image" Target="../media/image76.png"/><Relationship Id="rId11" Type="http://schemas.openxmlformats.org/officeDocument/2006/relationships/image" Target="../media/image105.svg"/><Relationship Id="rId5" Type="http://schemas.openxmlformats.org/officeDocument/2006/relationships/image" Target="../media/image137.svg"/><Relationship Id="rId15" Type="http://schemas.openxmlformats.org/officeDocument/2006/relationships/image" Target="../media/image111.svg"/><Relationship Id="rId10" Type="http://schemas.openxmlformats.org/officeDocument/2006/relationships/image" Target="../media/image104.png"/><Relationship Id="rId19" Type="http://schemas.openxmlformats.org/officeDocument/2006/relationships/image" Target="../media/image135.svg"/><Relationship Id="rId4" Type="http://schemas.openxmlformats.org/officeDocument/2006/relationships/image" Target="../media/image136.png"/><Relationship Id="rId9" Type="http://schemas.openxmlformats.org/officeDocument/2006/relationships/image" Target="../media/image139.svg"/><Relationship Id="rId14" Type="http://schemas.openxmlformats.org/officeDocument/2006/relationships/image" Target="../media/image110.png"/></Relationships>
</file>

<file path=ppt/slides/_rels/slide2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gov.scot/binaries/content/documents/govscot/publications/statistics/2024/12/scottish-government-urban-rural-classification-2022/documents/scottish-government-urban-rural-classification-2022/scottish-government-urban-rural-classification-2022/govscot%3Adocument/Scottish%2BGovernment%2BUrban%2BRural%2BClassification%2B2022.pdf" TargetMode="External"/><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svg"/></Relationships>
</file>

<file path=ppt/slides/_rels/slide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0.png"/><Relationship Id="rId3" Type="http://schemas.openxmlformats.org/officeDocument/2006/relationships/diagramData" Target="../diagrams/data1.xml"/><Relationship Id="rId21" Type="http://schemas.openxmlformats.org/officeDocument/2006/relationships/image" Target="../media/image93.svg"/><Relationship Id="rId7" Type="http://schemas.microsoft.com/office/2007/relationships/diagramDrawing" Target="../diagrams/drawing1.xml"/><Relationship Id="rId12" Type="http://schemas.openxmlformats.org/officeDocument/2006/relationships/image" Target="../media/image84.png"/><Relationship Id="rId17" Type="http://schemas.openxmlformats.org/officeDocument/2006/relationships/image" Target="../media/image89.svg"/><Relationship Id="rId2" Type="http://schemas.openxmlformats.org/officeDocument/2006/relationships/notesSlide" Target="../notesSlides/notesSlide3.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image" Target="../media/image83.svg"/><Relationship Id="rId5" Type="http://schemas.openxmlformats.org/officeDocument/2006/relationships/diagramQuickStyle" Target="../diagrams/quickStyle1.xml"/><Relationship Id="rId15" Type="http://schemas.openxmlformats.org/officeDocument/2006/relationships/image" Target="../media/image87.svg"/><Relationship Id="rId10" Type="http://schemas.openxmlformats.org/officeDocument/2006/relationships/image" Target="../media/image82.png"/><Relationship Id="rId19" Type="http://schemas.openxmlformats.org/officeDocument/2006/relationships/image" Target="../media/image91.svg"/><Relationship Id="rId4" Type="http://schemas.openxmlformats.org/officeDocument/2006/relationships/diagramLayout" Target="../diagrams/layout1.xml"/><Relationship Id="rId9" Type="http://schemas.openxmlformats.org/officeDocument/2006/relationships/image" Target="../media/image81.svg"/><Relationship Id="rId14" Type="http://schemas.openxmlformats.org/officeDocument/2006/relationships/image" Target="../media/image8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3" Type="http://schemas.openxmlformats.org/officeDocument/2006/relationships/chart" Target="../charts/chart1.xml"/><Relationship Id="rId7" Type="http://schemas.openxmlformats.org/officeDocument/2006/relationships/image" Target="../media/image95.svg"/><Relationship Id="rId12" Type="http://schemas.openxmlformats.org/officeDocument/2006/relationships/image" Target="../media/image100.png"/><Relationship Id="rId2" Type="http://schemas.openxmlformats.org/officeDocument/2006/relationships/notesSlide" Target="../notesSlides/notesSlide4.xml"/><Relationship Id="rId16" Type="http://schemas.openxmlformats.org/officeDocument/2006/relationships/chart" Target="../charts/chart4.xml"/><Relationship Id="rId1" Type="http://schemas.openxmlformats.org/officeDocument/2006/relationships/slideLayout" Target="../slideLayouts/slideLayout14.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chart" Target="../charts/chart3.xml"/><Relationship Id="rId15" Type="http://schemas.openxmlformats.org/officeDocument/2006/relationships/image" Target="../media/image77.svg"/><Relationship Id="rId10" Type="http://schemas.openxmlformats.org/officeDocument/2006/relationships/image" Target="../media/image98.png"/><Relationship Id="rId4" Type="http://schemas.openxmlformats.org/officeDocument/2006/relationships/chart" Target="../charts/chart2.xml"/><Relationship Id="rId9" Type="http://schemas.openxmlformats.org/officeDocument/2006/relationships/image" Target="../media/image97.svg"/><Relationship Id="rId14" Type="http://schemas.openxmlformats.org/officeDocument/2006/relationships/image" Target="../media/image7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svg"/><Relationship Id="rId3" Type="http://schemas.openxmlformats.org/officeDocument/2006/relationships/chart" Target="../charts/chart5.xml"/><Relationship Id="rId7" Type="http://schemas.openxmlformats.org/officeDocument/2006/relationships/image" Target="../media/image105.svg"/><Relationship Id="rId12" Type="http://schemas.openxmlformats.org/officeDocument/2006/relationships/image" Target="../media/image110.png"/><Relationship Id="rId17" Type="http://schemas.openxmlformats.org/officeDocument/2006/relationships/image" Target="../media/image115.svg"/><Relationship Id="rId2" Type="http://schemas.openxmlformats.org/officeDocument/2006/relationships/notesSlide" Target="../notesSlides/notesSlide6.xml"/><Relationship Id="rId16" Type="http://schemas.openxmlformats.org/officeDocument/2006/relationships/image" Target="../media/image114.png"/><Relationship Id="rId1" Type="http://schemas.openxmlformats.org/officeDocument/2006/relationships/slideLayout" Target="../slideLayouts/slideLayout14.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svg"/><Relationship Id="rId15" Type="http://schemas.openxmlformats.org/officeDocument/2006/relationships/image" Target="../media/image113.sv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svg"/><Relationship Id="rId14" Type="http://schemas.openxmlformats.org/officeDocument/2006/relationships/image" Target="../media/image112.png"/></Relationships>
</file>

<file path=ppt/slides/_rels/slide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chart" Target="../charts/chart6.xml"/><Relationship Id="rId7" Type="http://schemas.openxmlformats.org/officeDocument/2006/relationships/image" Target="../media/image105.sv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04.png"/><Relationship Id="rId11" Type="http://schemas.openxmlformats.org/officeDocument/2006/relationships/image" Target="../media/image77.svg"/><Relationship Id="rId5" Type="http://schemas.openxmlformats.org/officeDocument/2006/relationships/image" Target="../media/image115.svg"/><Relationship Id="rId10" Type="http://schemas.openxmlformats.org/officeDocument/2006/relationships/image" Target="../media/image76.png"/><Relationship Id="rId4" Type="http://schemas.openxmlformats.org/officeDocument/2006/relationships/image" Target="../media/image114.png"/><Relationship Id="rId9" Type="http://schemas.openxmlformats.org/officeDocument/2006/relationships/image" Target="../media/image109.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23DB9-E3C2-D733-6008-9CF3271121CB}"/>
              </a:ext>
            </a:extLst>
          </p:cNvPr>
          <p:cNvSpPr>
            <a:spLocks noGrp="1"/>
          </p:cNvSpPr>
          <p:nvPr>
            <p:ph type="title"/>
          </p:nvPr>
        </p:nvSpPr>
        <p:spPr>
          <a:xfrm>
            <a:off x="623392" y="2852936"/>
            <a:ext cx="5328592" cy="1582214"/>
          </a:xfrm>
        </p:spPr>
        <p:txBody>
          <a:bodyPr/>
          <a:lstStyle/>
          <a:p>
            <a:r>
              <a:rPr lang="en-US" sz="3600" dirty="0"/>
              <a:t>Consumer Scotland: Energy Affordability Tracker</a:t>
            </a:r>
          </a:p>
        </p:txBody>
      </p:sp>
      <p:sp>
        <p:nvSpPr>
          <p:cNvPr id="3" name="TextBox 2">
            <a:extLst>
              <a:ext uri="{FF2B5EF4-FFF2-40B4-BE49-F238E27FC236}">
                <a16:creationId xmlns:a16="http://schemas.microsoft.com/office/drawing/2014/main" id="{31A542DE-4BC8-BE09-8013-E21529520164}"/>
              </a:ext>
            </a:extLst>
          </p:cNvPr>
          <p:cNvSpPr txBox="1"/>
          <p:nvPr/>
        </p:nvSpPr>
        <p:spPr>
          <a:xfrm>
            <a:off x="623392" y="6021288"/>
            <a:ext cx="1633781" cy="369332"/>
          </a:xfrm>
          <a:prstGeom prst="rect">
            <a:avLst/>
          </a:prstGeom>
          <a:noFill/>
        </p:spPr>
        <p:txBody>
          <a:bodyPr wrap="none" rtlCol="0">
            <a:spAutoFit/>
          </a:bodyPr>
          <a:lstStyle/>
          <a:p>
            <a:r>
              <a:rPr lang="en-GB" b="1" dirty="0">
                <a:solidFill>
                  <a:schemeClr val="bg1"/>
                </a:solidFill>
              </a:rPr>
              <a:t>Jan/Feb 2025</a:t>
            </a:r>
          </a:p>
        </p:txBody>
      </p:sp>
    </p:spTree>
    <p:extLst>
      <p:ext uri="{BB962C8B-B14F-4D97-AF65-F5344CB8AC3E}">
        <p14:creationId xmlns:p14="http://schemas.microsoft.com/office/powerpoint/2010/main" val="918815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9EC04B-C699-9A76-65E1-DEF7BED5D287}"/>
              </a:ext>
            </a:extLst>
          </p:cNvPr>
          <p:cNvSpPr>
            <a:spLocks noGrp="1"/>
          </p:cNvSpPr>
          <p:nvPr>
            <p:ph type="sldNum" sz="quarter" idx="11"/>
          </p:nvPr>
        </p:nvSpPr>
        <p:spPr>
          <a:xfrm>
            <a:off x="0" y="6502713"/>
            <a:ext cx="12072664" cy="349472"/>
          </a:xfrm>
        </p:spPr>
        <p:txBody>
          <a:bodyPr/>
          <a:lstStyle/>
          <a:p>
            <a:r>
              <a:rPr lang="en-US" dirty="0"/>
              <a:t>D4/AFF23. For each of the following statements, please indicate whether or not they apply to you/ your household. Base: All in energy debt or arrears (Jan/Feb 2025 n=272; Jan/Feb 2024 n=135)</a:t>
            </a:r>
          </a:p>
        </p:txBody>
      </p:sp>
      <p:sp>
        <p:nvSpPr>
          <p:cNvPr id="4" name="Title 3">
            <a:extLst>
              <a:ext uri="{FF2B5EF4-FFF2-40B4-BE49-F238E27FC236}">
                <a16:creationId xmlns:a16="http://schemas.microsoft.com/office/drawing/2014/main" id="{88DC3137-36C0-2268-034F-5441D93C37B6}"/>
              </a:ext>
            </a:extLst>
          </p:cNvPr>
          <p:cNvSpPr>
            <a:spLocks noGrp="1"/>
          </p:cNvSpPr>
          <p:nvPr>
            <p:ph type="title"/>
          </p:nvPr>
        </p:nvSpPr>
        <p:spPr>
          <a:xfrm>
            <a:off x="251501" y="240863"/>
            <a:ext cx="9550444" cy="1236883"/>
          </a:xfrm>
        </p:spPr>
        <p:txBody>
          <a:bodyPr>
            <a:normAutofit fontScale="90000"/>
          </a:bodyPr>
          <a:lstStyle/>
          <a:p>
            <a:r>
              <a:rPr lang="en-GB" sz="2400" dirty="0"/>
              <a:t>Most households that are in energy debt are confident they can clear their debt, and this has increased since Jan/Feb 2024. Households are relatively split in whether they have sought advice.</a:t>
            </a:r>
          </a:p>
        </p:txBody>
      </p:sp>
      <p:graphicFrame>
        <p:nvGraphicFramePr>
          <p:cNvPr id="9" name="Chart 8">
            <a:extLst>
              <a:ext uri="{FF2B5EF4-FFF2-40B4-BE49-F238E27FC236}">
                <a16:creationId xmlns:a16="http://schemas.microsoft.com/office/drawing/2014/main" id="{7E15FACF-DD05-0E93-4ABF-0C6E9F29B877}"/>
              </a:ext>
            </a:extLst>
          </p:cNvPr>
          <p:cNvGraphicFramePr/>
          <p:nvPr>
            <p:extLst>
              <p:ext uri="{D42A27DB-BD31-4B8C-83A1-F6EECF244321}">
                <p14:modId xmlns:p14="http://schemas.microsoft.com/office/powerpoint/2010/main" val="2705330898"/>
              </p:ext>
            </p:extLst>
          </p:nvPr>
        </p:nvGraphicFramePr>
        <p:xfrm>
          <a:off x="518540" y="1844824"/>
          <a:ext cx="8407784" cy="4464496"/>
        </p:xfrm>
        <a:graphic>
          <a:graphicData uri="http://schemas.openxmlformats.org/drawingml/2006/chart">
            <c:chart xmlns:c="http://schemas.openxmlformats.org/drawingml/2006/chart" xmlns:r="http://schemas.openxmlformats.org/officeDocument/2006/relationships" r:id="rId3"/>
          </a:graphicData>
        </a:graphic>
      </p:graphicFrame>
      <p:sp>
        <p:nvSpPr>
          <p:cNvPr id="20" name="Rectangle: Diagonal Corners Snipped 19">
            <a:extLst>
              <a:ext uri="{FF2B5EF4-FFF2-40B4-BE49-F238E27FC236}">
                <a16:creationId xmlns:a16="http://schemas.microsoft.com/office/drawing/2014/main" id="{39A2F8D7-2FB6-D391-80DC-B369FEA3B8A9}"/>
              </a:ext>
            </a:extLst>
          </p:cNvPr>
          <p:cNvSpPr/>
          <p:nvPr/>
        </p:nvSpPr>
        <p:spPr>
          <a:xfrm>
            <a:off x="9429213" y="1748117"/>
            <a:ext cx="2139656" cy="4147797"/>
          </a:xfrm>
          <a:prstGeom prst="snip2DiagRect">
            <a:avLst>
              <a:gd name="adj1" fmla="val 0"/>
              <a:gd name="adj2" fmla="val 7483"/>
            </a:avLst>
          </a:prstGeom>
          <a:solidFill>
            <a:schemeClr val="accent2">
              <a:lumMod val="20000"/>
              <a:lumOff val="8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p:txBody>
      </p:sp>
      <p:sp>
        <p:nvSpPr>
          <p:cNvPr id="22" name="TextBox 21">
            <a:extLst>
              <a:ext uri="{FF2B5EF4-FFF2-40B4-BE49-F238E27FC236}">
                <a16:creationId xmlns:a16="http://schemas.microsoft.com/office/drawing/2014/main" id="{DDF3376C-8EED-0D9D-23E4-F10835485129}"/>
              </a:ext>
            </a:extLst>
          </p:cNvPr>
          <p:cNvSpPr txBox="1"/>
          <p:nvPr/>
        </p:nvSpPr>
        <p:spPr>
          <a:xfrm>
            <a:off x="9541239" y="2173327"/>
            <a:ext cx="829170" cy="461665"/>
          </a:xfrm>
          <a:prstGeom prst="rect">
            <a:avLst/>
          </a:prstGeom>
          <a:noFill/>
        </p:spPr>
        <p:txBody>
          <a:bodyPr wrap="square" lIns="91440" tIns="45720" rIns="91440" bIns="45720" anchor="t">
            <a:spAutoFit/>
          </a:bodyPr>
          <a:lstStyle/>
          <a:p>
            <a:pPr algn="ctr"/>
            <a:r>
              <a:rPr lang="en-GB" sz="1200" b="1" i="1" dirty="0"/>
              <a:t>Jan/Feb 2024</a:t>
            </a:r>
          </a:p>
        </p:txBody>
      </p:sp>
      <p:sp>
        <p:nvSpPr>
          <p:cNvPr id="24" name="TextBox 23">
            <a:extLst>
              <a:ext uri="{FF2B5EF4-FFF2-40B4-BE49-F238E27FC236}">
                <a16:creationId xmlns:a16="http://schemas.microsoft.com/office/drawing/2014/main" id="{3F22ABFF-AB8F-FDE5-E532-51F76B72085C}"/>
              </a:ext>
            </a:extLst>
          </p:cNvPr>
          <p:cNvSpPr txBox="1"/>
          <p:nvPr/>
        </p:nvSpPr>
        <p:spPr>
          <a:xfrm>
            <a:off x="10597660" y="2168913"/>
            <a:ext cx="829170" cy="461665"/>
          </a:xfrm>
          <a:prstGeom prst="rect">
            <a:avLst/>
          </a:prstGeom>
          <a:noFill/>
        </p:spPr>
        <p:txBody>
          <a:bodyPr wrap="square" lIns="91440" tIns="45720" rIns="91440" bIns="45720" anchor="t">
            <a:spAutoFit/>
          </a:bodyPr>
          <a:lstStyle/>
          <a:p>
            <a:pPr algn="ctr"/>
            <a:r>
              <a:rPr lang="en-GB" sz="1200" b="1" i="1" dirty="0"/>
              <a:t>Jan/Feb 2025</a:t>
            </a:r>
          </a:p>
        </p:txBody>
      </p:sp>
      <p:sp>
        <p:nvSpPr>
          <p:cNvPr id="25" name="Arrow: Up 24">
            <a:extLst>
              <a:ext uri="{FF2B5EF4-FFF2-40B4-BE49-F238E27FC236}">
                <a16:creationId xmlns:a16="http://schemas.microsoft.com/office/drawing/2014/main" id="{2274565A-6788-D23A-18E5-76B1DC241717}"/>
              </a:ext>
            </a:extLst>
          </p:cNvPr>
          <p:cNvSpPr/>
          <p:nvPr/>
        </p:nvSpPr>
        <p:spPr>
          <a:xfrm>
            <a:off x="11275441" y="2666038"/>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Up 25">
            <a:extLst>
              <a:ext uri="{FF2B5EF4-FFF2-40B4-BE49-F238E27FC236}">
                <a16:creationId xmlns:a16="http://schemas.microsoft.com/office/drawing/2014/main" id="{546A7CD6-61C3-923F-6D73-D132775A26CB}"/>
              </a:ext>
            </a:extLst>
          </p:cNvPr>
          <p:cNvSpPr/>
          <p:nvPr/>
        </p:nvSpPr>
        <p:spPr>
          <a:xfrm>
            <a:off x="11275441" y="4370719"/>
            <a:ext cx="216024" cy="216024"/>
          </a:xfrm>
          <a:prstGeom prst="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E52F48BC-9CA2-51ED-94D5-0911AC582033}"/>
              </a:ext>
            </a:extLst>
          </p:cNvPr>
          <p:cNvSpPr txBox="1"/>
          <p:nvPr/>
        </p:nvSpPr>
        <p:spPr>
          <a:xfrm>
            <a:off x="10695672" y="4339203"/>
            <a:ext cx="535036" cy="306467"/>
          </a:xfrm>
          <a:prstGeom prst="roundRect">
            <a:avLst/>
          </a:prstGeom>
          <a:solidFill>
            <a:schemeClr val="accent1"/>
          </a:solidFill>
        </p:spPr>
        <p:txBody>
          <a:bodyPr wrap="square" rtlCol="0">
            <a:spAutoFit/>
          </a:bodyPr>
          <a:lstStyle/>
          <a:p>
            <a:pPr algn="ctr"/>
            <a:r>
              <a:rPr lang="en-GB" sz="1200" b="1" dirty="0">
                <a:solidFill>
                  <a:schemeClr val="bg1"/>
                </a:solidFill>
              </a:rPr>
              <a:t>34%</a:t>
            </a:r>
          </a:p>
        </p:txBody>
      </p:sp>
      <p:sp>
        <p:nvSpPr>
          <p:cNvPr id="28" name="TextBox 27">
            <a:extLst>
              <a:ext uri="{FF2B5EF4-FFF2-40B4-BE49-F238E27FC236}">
                <a16:creationId xmlns:a16="http://schemas.microsoft.com/office/drawing/2014/main" id="{F8A6EA20-F6E9-036C-0C0E-2A480BB962BD}"/>
              </a:ext>
            </a:extLst>
          </p:cNvPr>
          <p:cNvSpPr txBox="1"/>
          <p:nvPr/>
        </p:nvSpPr>
        <p:spPr>
          <a:xfrm>
            <a:off x="9688587" y="4339006"/>
            <a:ext cx="535036" cy="306467"/>
          </a:xfrm>
          <a:prstGeom prst="roundRect">
            <a:avLst/>
          </a:prstGeom>
          <a:solidFill>
            <a:schemeClr val="accent2">
              <a:lumMod val="60000"/>
              <a:lumOff val="40000"/>
            </a:schemeClr>
          </a:solidFill>
        </p:spPr>
        <p:txBody>
          <a:bodyPr wrap="square" rtlCol="0">
            <a:spAutoFit/>
          </a:bodyPr>
          <a:lstStyle/>
          <a:p>
            <a:pPr algn="ctr"/>
            <a:r>
              <a:rPr lang="en-GB" sz="1200" b="1"/>
              <a:t>16%</a:t>
            </a:r>
          </a:p>
        </p:txBody>
      </p:sp>
      <p:sp>
        <p:nvSpPr>
          <p:cNvPr id="29" name="TextBox 28">
            <a:extLst>
              <a:ext uri="{FF2B5EF4-FFF2-40B4-BE49-F238E27FC236}">
                <a16:creationId xmlns:a16="http://schemas.microsoft.com/office/drawing/2014/main" id="{795680BE-040B-271F-39B6-58E71067E235}"/>
              </a:ext>
            </a:extLst>
          </p:cNvPr>
          <p:cNvSpPr txBox="1"/>
          <p:nvPr/>
        </p:nvSpPr>
        <p:spPr>
          <a:xfrm>
            <a:off x="10703824" y="5136009"/>
            <a:ext cx="535036" cy="306467"/>
          </a:xfrm>
          <a:prstGeom prst="roundRect">
            <a:avLst/>
          </a:prstGeom>
          <a:solidFill>
            <a:schemeClr val="accent1"/>
          </a:solidFill>
        </p:spPr>
        <p:txBody>
          <a:bodyPr wrap="square" rtlCol="0">
            <a:spAutoFit/>
          </a:bodyPr>
          <a:lstStyle/>
          <a:p>
            <a:pPr algn="ctr"/>
            <a:r>
              <a:rPr lang="en-GB" sz="1200" b="1">
                <a:solidFill>
                  <a:schemeClr val="bg1"/>
                </a:solidFill>
              </a:rPr>
              <a:t>30%</a:t>
            </a:r>
          </a:p>
        </p:txBody>
      </p:sp>
      <p:sp>
        <p:nvSpPr>
          <p:cNvPr id="30" name="TextBox 29">
            <a:extLst>
              <a:ext uri="{FF2B5EF4-FFF2-40B4-BE49-F238E27FC236}">
                <a16:creationId xmlns:a16="http://schemas.microsoft.com/office/drawing/2014/main" id="{34F4DBE4-6481-AEE8-F444-A359DE7BC28B}"/>
              </a:ext>
            </a:extLst>
          </p:cNvPr>
          <p:cNvSpPr txBox="1"/>
          <p:nvPr/>
        </p:nvSpPr>
        <p:spPr>
          <a:xfrm>
            <a:off x="9688587" y="5136009"/>
            <a:ext cx="535036" cy="306467"/>
          </a:xfrm>
          <a:prstGeom prst="roundRect">
            <a:avLst/>
          </a:prstGeom>
          <a:solidFill>
            <a:schemeClr val="accent2">
              <a:lumMod val="60000"/>
              <a:lumOff val="40000"/>
            </a:schemeClr>
          </a:solidFill>
        </p:spPr>
        <p:txBody>
          <a:bodyPr wrap="square" rtlCol="0">
            <a:spAutoFit/>
          </a:bodyPr>
          <a:lstStyle/>
          <a:p>
            <a:pPr algn="ctr"/>
            <a:r>
              <a:rPr lang="en-GB" sz="1200" b="1"/>
              <a:t>26%</a:t>
            </a:r>
          </a:p>
        </p:txBody>
      </p:sp>
      <p:sp>
        <p:nvSpPr>
          <p:cNvPr id="31" name="TextBox 30">
            <a:extLst>
              <a:ext uri="{FF2B5EF4-FFF2-40B4-BE49-F238E27FC236}">
                <a16:creationId xmlns:a16="http://schemas.microsoft.com/office/drawing/2014/main" id="{D98D6D21-C59E-CB92-3C14-ACC9D05505CE}"/>
              </a:ext>
            </a:extLst>
          </p:cNvPr>
          <p:cNvSpPr txBox="1"/>
          <p:nvPr/>
        </p:nvSpPr>
        <p:spPr>
          <a:xfrm>
            <a:off x="10699773" y="2635992"/>
            <a:ext cx="535036" cy="306467"/>
          </a:xfrm>
          <a:prstGeom prst="roundRect">
            <a:avLst/>
          </a:prstGeom>
          <a:solidFill>
            <a:schemeClr val="accent1"/>
          </a:solidFill>
        </p:spPr>
        <p:txBody>
          <a:bodyPr wrap="square" rtlCol="0">
            <a:spAutoFit/>
          </a:bodyPr>
          <a:lstStyle/>
          <a:p>
            <a:pPr algn="ctr"/>
            <a:r>
              <a:rPr lang="en-GB" sz="1200" b="1">
                <a:solidFill>
                  <a:schemeClr val="bg1"/>
                </a:solidFill>
              </a:rPr>
              <a:t>69%</a:t>
            </a:r>
          </a:p>
        </p:txBody>
      </p:sp>
      <p:sp>
        <p:nvSpPr>
          <p:cNvPr id="32" name="TextBox 31">
            <a:extLst>
              <a:ext uri="{FF2B5EF4-FFF2-40B4-BE49-F238E27FC236}">
                <a16:creationId xmlns:a16="http://schemas.microsoft.com/office/drawing/2014/main" id="{27ED2B51-819D-5816-F9B9-7DDE921C0B62}"/>
              </a:ext>
            </a:extLst>
          </p:cNvPr>
          <p:cNvSpPr txBox="1"/>
          <p:nvPr/>
        </p:nvSpPr>
        <p:spPr>
          <a:xfrm>
            <a:off x="9688587" y="2635992"/>
            <a:ext cx="535036" cy="306467"/>
          </a:xfrm>
          <a:prstGeom prst="roundRect">
            <a:avLst/>
          </a:prstGeom>
          <a:solidFill>
            <a:schemeClr val="accent2">
              <a:lumMod val="60000"/>
              <a:lumOff val="40000"/>
            </a:schemeClr>
          </a:solidFill>
        </p:spPr>
        <p:txBody>
          <a:bodyPr wrap="square" rtlCol="0">
            <a:spAutoFit/>
          </a:bodyPr>
          <a:lstStyle/>
          <a:p>
            <a:pPr algn="ctr"/>
            <a:r>
              <a:rPr lang="en-GB" sz="1200" b="1"/>
              <a:t>42%</a:t>
            </a:r>
          </a:p>
        </p:txBody>
      </p:sp>
      <p:grpSp>
        <p:nvGrpSpPr>
          <p:cNvPr id="5" name="Group 4">
            <a:extLst>
              <a:ext uri="{FF2B5EF4-FFF2-40B4-BE49-F238E27FC236}">
                <a16:creationId xmlns:a16="http://schemas.microsoft.com/office/drawing/2014/main" id="{912214B3-B032-F78A-D4E9-56144913AD81}"/>
              </a:ext>
            </a:extLst>
          </p:cNvPr>
          <p:cNvGrpSpPr/>
          <p:nvPr/>
        </p:nvGrpSpPr>
        <p:grpSpPr>
          <a:xfrm>
            <a:off x="9801945" y="3474065"/>
            <a:ext cx="1342504" cy="267366"/>
            <a:chOff x="7346750" y="6245674"/>
            <a:chExt cx="1342504" cy="267366"/>
          </a:xfrm>
        </p:grpSpPr>
        <p:pic>
          <p:nvPicPr>
            <p:cNvPr id="7" name="Graphic 6" descr="Badge Follow with solid fill">
              <a:extLst>
                <a:ext uri="{FF2B5EF4-FFF2-40B4-BE49-F238E27FC236}">
                  <a16:creationId xmlns:a16="http://schemas.microsoft.com/office/drawing/2014/main" id="{30CAA8EC-0200-EB91-17C8-35C1B8C37F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46750" y="6245674"/>
              <a:ext cx="267366" cy="267366"/>
            </a:xfrm>
            <a:prstGeom prst="rect">
              <a:avLst/>
            </a:prstGeom>
          </p:spPr>
        </p:pic>
        <p:sp>
          <p:nvSpPr>
            <p:cNvPr id="8" name="TextBox 7">
              <a:extLst>
                <a:ext uri="{FF2B5EF4-FFF2-40B4-BE49-F238E27FC236}">
                  <a16:creationId xmlns:a16="http://schemas.microsoft.com/office/drawing/2014/main" id="{222A94C2-1C20-08E8-1BD4-815CDCF70CF5}"/>
                </a:ext>
              </a:extLst>
            </p:cNvPr>
            <p:cNvSpPr txBox="1"/>
            <p:nvPr/>
          </p:nvSpPr>
          <p:spPr>
            <a:xfrm>
              <a:off x="7536159" y="6245674"/>
              <a:ext cx="1153095" cy="261610"/>
            </a:xfrm>
            <a:prstGeom prst="rect">
              <a:avLst/>
            </a:prstGeom>
            <a:noFill/>
          </p:spPr>
          <p:txBody>
            <a:bodyPr wrap="square" rtlCol="0">
              <a:spAutoFit/>
            </a:bodyPr>
            <a:lstStyle/>
            <a:p>
              <a:r>
                <a:rPr lang="en-GB" sz="1100" i="1">
                  <a:solidFill>
                    <a:schemeClr val="accent1"/>
                  </a:solidFill>
                </a:rPr>
                <a:t>New statement</a:t>
              </a:r>
            </a:p>
          </p:txBody>
        </p:sp>
      </p:grpSp>
      <p:sp>
        <p:nvSpPr>
          <p:cNvPr id="3" name="TextBox 2">
            <a:extLst>
              <a:ext uri="{FF2B5EF4-FFF2-40B4-BE49-F238E27FC236}">
                <a16:creationId xmlns:a16="http://schemas.microsoft.com/office/drawing/2014/main" id="{57C80708-D525-58E5-690C-3EF9E0EF80DD}"/>
              </a:ext>
            </a:extLst>
          </p:cNvPr>
          <p:cNvSpPr txBox="1"/>
          <p:nvPr/>
        </p:nvSpPr>
        <p:spPr>
          <a:xfrm>
            <a:off x="9738596" y="1752583"/>
            <a:ext cx="1574991" cy="461665"/>
          </a:xfrm>
          <a:prstGeom prst="rect">
            <a:avLst/>
          </a:prstGeom>
          <a:noFill/>
        </p:spPr>
        <p:txBody>
          <a:bodyPr wrap="square" rtlCol="0">
            <a:spAutoFit/>
          </a:bodyPr>
          <a:lstStyle/>
          <a:p>
            <a:pPr algn="ctr"/>
            <a:r>
              <a:rPr lang="en-GB" sz="1200" b="1" dirty="0">
                <a:solidFill>
                  <a:schemeClr val="accent1"/>
                </a:solidFill>
              </a:rPr>
              <a:t>‘Yes, this applies to my household’</a:t>
            </a:r>
          </a:p>
        </p:txBody>
      </p:sp>
    </p:spTree>
    <p:extLst>
      <p:ext uri="{BB962C8B-B14F-4D97-AF65-F5344CB8AC3E}">
        <p14:creationId xmlns:p14="http://schemas.microsoft.com/office/powerpoint/2010/main" val="494685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68070-844C-BDFA-20A5-5E88E722BA02}"/>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0767091A-FD1D-5BCD-1637-29101BCE76EC}"/>
              </a:ext>
            </a:extLst>
          </p:cNvPr>
          <p:cNvSpPr/>
          <p:nvPr/>
        </p:nvSpPr>
        <p:spPr>
          <a:xfrm>
            <a:off x="3471" y="3813898"/>
            <a:ext cx="12192000" cy="233841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27E9997-524F-687A-C068-AE748F027E93}"/>
              </a:ext>
            </a:extLst>
          </p:cNvPr>
          <p:cNvSpPr/>
          <p:nvPr/>
        </p:nvSpPr>
        <p:spPr>
          <a:xfrm>
            <a:off x="1" y="1624191"/>
            <a:ext cx="12192000" cy="21897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411EF94E-7A4D-0B55-5D83-C8F7AEED5DD6}"/>
              </a:ext>
            </a:extLst>
          </p:cNvPr>
          <p:cNvSpPr>
            <a:spLocks noGrp="1"/>
          </p:cNvSpPr>
          <p:nvPr>
            <p:ph type="sldNum" sz="quarter" idx="11"/>
          </p:nvPr>
        </p:nvSpPr>
        <p:spPr>
          <a:xfrm>
            <a:off x="0" y="6306621"/>
            <a:ext cx="12072664" cy="557735"/>
          </a:xfrm>
        </p:spPr>
        <p:txBody>
          <a:bodyPr/>
          <a:lstStyle/>
          <a:p>
            <a:r>
              <a:rPr lang="en-GB" dirty="0"/>
              <a:t>D5/APP16a. Have you heard of any of the following forms of financial support that could be available to help your household with the cost of energy this winter? Base: All (</a:t>
            </a:r>
            <a:r>
              <a:rPr lang="en-US" dirty="0"/>
              <a:t>Jan/Feb 2025 n=1,656; Jan/Feb 2024 n=1,609)</a:t>
            </a:r>
          </a:p>
          <a:p>
            <a:r>
              <a:rPr lang="en-GB" dirty="0"/>
              <a:t>D6/APP16b.Have you or anyone in your household received any of the following forms of financial support to help your household with the cost of energy. Base: All (</a:t>
            </a:r>
            <a:r>
              <a:rPr lang="en-US" dirty="0"/>
              <a:t>Jan/Feb 2025 n=1,656; Jan/Feb 2024 n=1,609)</a:t>
            </a:r>
            <a:endParaRPr lang="en-US" dirty="0">
              <a:cs typeface="Arial"/>
            </a:endParaRPr>
          </a:p>
        </p:txBody>
      </p:sp>
      <p:sp>
        <p:nvSpPr>
          <p:cNvPr id="4" name="Title 3">
            <a:extLst>
              <a:ext uri="{FF2B5EF4-FFF2-40B4-BE49-F238E27FC236}">
                <a16:creationId xmlns:a16="http://schemas.microsoft.com/office/drawing/2014/main" id="{5BC4F8AB-CA12-852E-2079-14AFAEBBA3E9}"/>
              </a:ext>
            </a:extLst>
          </p:cNvPr>
          <p:cNvSpPr>
            <a:spLocks noGrp="1"/>
          </p:cNvSpPr>
          <p:nvPr>
            <p:ph type="title"/>
          </p:nvPr>
        </p:nvSpPr>
        <p:spPr>
          <a:xfrm>
            <a:off x="145956" y="154261"/>
            <a:ext cx="9550439" cy="1266021"/>
          </a:xfrm>
        </p:spPr>
        <p:txBody>
          <a:bodyPr>
            <a:noAutofit/>
          </a:bodyPr>
          <a:lstStyle/>
          <a:p>
            <a:r>
              <a:rPr lang="en-GB" sz="2400" dirty="0"/>
              <a:t>Households’ awareness of financial support remained stable, however, fewer households reported engagement with financial support compared with the last wave. </a:t>
            </a:r>
          </a:p>
        </p:txBody>
      </p:sp>
      <p:sp>
        <p:nvSpPr>
          <p:cNvPr id="19" name="Arrow: Up 18">
            <a:extLst>
              <a:ext uri="{FF2B5EF4-FFF2-40B4-BE49-F238E27FC236}">
                <a16:creationId xmlns:a16="http://schemas.microsoft.com/office/drawing/2014/main" id="{1261FDEC-A223-7C6B-9C33-E236081D347E}"/>
              </a:ext>
            </a:extLst>
          </p:cNvPr>
          <p:cNvSpPr/>
          <p:nvPr/>
        </p:nvSpPr>
        <p:spPr>
          <a:xfrm rot="10800000">
            <a:off x="9112505" y="4659069"/>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Chart Placeholder 8">
            <a:extLst>
              <a:ext uri="{FF2B5EF4-FFF2-40B4-BE49-F238E27FC236}">
                <a16:creationId xmlns:a16="http://schemas.microsoft.com/office/drawing/2014/main" id="{CD744C5B-F3CA-551F-7686-7AF3F673601C}"/>
              </a:ext>
            </a:extLst>
          </p:cNvPr>
          <p:cNvGraphicFramePr>
            <a:graphicFrameLocks noGrp="1"/>
          </p:cNvGraphicFramePr>
          <p:nvPr>
            <p:ph type="chart" sz="quarter" idx="12"/>
            <p:extLst>
              <p:ext uri="{D42A27DB-BD31-4B8C-83A1-F6EECF244321}">
                <p14:modId xmlns:p14="http://schemas.microsoft.com/office/powerpoint/2010/main" val="2254015306"/>
              </p:ext>
            </p:extLst>
          </p:nvPr>
        </p:nvGraphicFramePr>
        <p:xfrm>
          <a:off x="5958307" y="1624191"/>
          <a:ext cx="4660768" cy="2189707"/>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AC5B789C-BF07-D3A8-1643-36F5B1ACCE01}"/>
              </a:ext>
            </a:extLst>
          </p:cNvPr>
          <p:cNvCxnSpPr>
            <a:cxnSpLocks/>
          </p:cNvCxnSpPr>
          <p:nvPr/>
        </p:nvCxnSpPr>
        <p:spPr>
          <a:xfrm>
            <a:off x="0" y="3813898"/>
            <a:ext cx="121920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9" name="Chart Placeholder 8">
            <a:extLst>
              <a:ext uri="{FF2B5EF4-FFF2-40B4-BE49-F238E27FC236}">
                <a16:creationId xmlns:a16="http://schemas.microsoft.com/office/drawing/2014/main" id="{57D2C03E-874F-A947-3E01-CE4FA756F5CF}"/>
              </a:ext>
            </a:extLst>
          </p:cNvPr>
          <p:cNvGraphicFramePr>
            <a:graphicFrameLocks/>
          </p:cNvGraphicFramePr>
          <p:nvPr>
            <p:extLst>
              <p:ext uri="{D42A27DB-BD31-4B8C-83A1-F6EECF244321}">
                <p14:modId xmlns:p14="http://schemas.microsoft.com/office/powerpoint/2010/main" val="2189534662"/>
              </p:ext>
            </p:extLst>
          </p:nvPr>
        </p:nvGraphicFramePr>
        <p:xfrm>
          <a:off x="6037200" y="3801600"/>
          <a:ext cx="4660768" cy="2189708"/>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a:extLst>
              <a:ext uri="{FF2B5EF4-FFF2-40B4-BE49-F238E27FC236}">
                <a16:creationId xmlns:a16="http://schemas.microsoft.com/office/drawing/2014/main" id="{750B56E8-0566-213C-B007-5FDB53574DB3}"/>
              </a:ext>
            </a:extLst>
          </p:cNvPr>
          <p:cNvGrpSpPr/>
          <p:nvPr/>
        </p:nvGrpSpPr>
        <p:grpSpPr>
          <a:xfrm>
            <a:off x="6355374" y="5817134"/>
            <a:ext cx="1399156" cy="267366"/>
            <a:chOff x="12995051" y="6245674"/>
            <a:chExt cx="1399156" cy="267366"/>
          </a:xfrm>
        </p:grpSpPr>
        <p:pic>
          <p:nvPicPr>
            <p:cNvPr id="13" name="Graphic 12" descr="Badge Follow with solid fill">
              <a:extLst>
                <a:ext uri="{FF2B5EF4-FFF2-40B4-BE49-F238E27FC236}">
                  <a16:creationId xmlns:a16="http://schemas.microsoft.com/office/drawing/2014/main" id="{D24AB75C-E67A-3029-EE67-6D1F95F8C1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95051" y="6245674"/>
              <a:ext cx="267366" cy="267366"/>
            </a:xfrm>
            <a:prstGeom prst="rect">
              <a:avLst/>
            </a:prstGeom>
          </p:spPr>
        </p:pic>
        <p:sp>
          <p:nvSpPr>
            <p:cNvPr id="14" name="TextBox 13">
              <a:extLst>
                <a:ext uri="{FF2B5EF4-FFF2-40B4-BE49-F238E27FC236}">
                  <a16:creationId xmlns:a16="http://schemas.microsoft.com/office/drawing/2014/main" id="{93B8675B-41BF-D5B3-493D-EBE859E4D265}"/>
                </a:ext>
              </a:extLst>
            </p:cNvPr>
            <p:cNvSpPr txBox="1"/>
            <p:nvPr/>
          </p:nvSpPr>
          <p:spPr>
            <a:xfrm>
              <a:off x="13241112" y="6247098"/>
              <a:ext cx="1153095" cy="261610"/>
            </a:xfrm>
            <a:prstGeom prst="rect">
              <a:avLst/>
            </a:prstGeom>
            <a:noFill/>
          </p:spPr>
          <p:txBody>
            <a:bodyPr wrap="square" rtlCol="0">
              <a:spAutoFit/>
            </a:bodyPr>
            <a:lstStyle/>
            <a:p>
              <a:r>
                <a:rPr lang="en-GB" sz="1100" i="1">
                  <a:solidFill>
                    <a:schemeClr val="accent1"/>
                  </a:solidFill>
                </a:rPr>
                <a:t>New code</a:t>
              </a:r>
            </a:p>
          </p:txBody>
        </p:sp>
      </p:grpSp>
      <p:graphicFrame>
        <p:nvGraphicFramePr>
          <p:cNvPr id="21" name="Chart 20">
            <a:extLst>
              <a:ext uri="{FF2B5EF4-FFF2-40B4-BE49-F238E27FC236}">
                <a16:creationId xmlns:a16="http://schemas.microsoft.com/office/drawing/2014/main" id="{9FA107CA-B869-9AD1-6E14-4EA557C3B3FC}"/>
              </a:ext>
            </a:extLst>
          </p:cNvPr>
          <p:cNvGraphicFramePr/>
          <p:nvPr>
            <p:extLst>
              <p:ext uri="{D42A27DB-BD31-4B8C-83A1-F6EECF244321}">
                <p14:modId xmlns:p14="http://schemas.microsoft.com/office/powerpoint/2010/main" val="3105710496"/>
              </p:ext>
            </p:extLst>
          </p:nvPr>
        </p:nvGraphicFramePr>
        <p:xfrm>
          <a:off x="1104566" y="1624191"/>
          <a:ext cx="5184576" cy="4368049"/>
        </p:xfrm>
        <a:graphic>
          <a:graphicData uri="http://schemas.openxmlformats.org/drawingml/2006/chart">
            <c:chart xmlns:c="http://schemas.openxmlformats.org/drawingml/2006/chart" xmlns:r="http://schemas.openxmlformats.org/officeDocument/2006/relationships" r:id="rId7"/>
          </a:graphicData>
        </a:graphic>
      </p:graphicFrame>
      <p:sp>
        <p:nvSpPr>
          <p:cNvPr id="22" name="Arrow: Up 21">
            <a:extLst>
              <a:ext uri="{FF2B5EF4-FFF2-40B4-BE49-F238E27FC236}">
                <a16:creationId xmlns:a16="http://schemas.microsoft.com/office/drawing/2014/main" id="{B474031B-635A-8136-A2D5-B466ED76B743}"/>
              </a:ext>
            </a:extLst>
          </p:cNvPr>
          <p:cNvSpPr/>
          <p:nvPr/>
        </p:nvSpPr>
        <p:spPr>
          <a:xfrm rot="10800000">
            <a:off x="4143954" y="4459185"/>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endParaRPr>
          </a:p>
        </p:txBody>
      </p:sp>
      <p:pic>
        <p:nvPicPr>
          <p:cNvPr id="27" name="Graphic 26" descr="Chat with solid fill">
            <a:extLst>
              <a:ext uri="{FF2B5EF4-FFF2-40B4-BE49-F238E27FC236}">
                <a16:creationId xmlns:a16="http://schemas.microsoft.com/office/drawing/2014/main" id="{9039505B-2556-6011-CA79-1466BD218A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5701" y="4549695"/>
            <a:ext cx="695381" cy="695381"/>
          </a:xfrm>
          <a:prstGeom prst="rect">
            <a:avLst/>
          </a:prstGeom>
        </p:spPr>
      </p:pic>
      <p:pic>
        <p:nvPicPr>
          <p:cNvPr id="29" name="Graphic 28" descr="Person with idea with solid fill">
            <a:extLst>
              <a:ext uri="{FF2B5EF4-FFF2-40B4-BE49-F238E27FC236}">
                <a16:creationId xmlns:a16="http://schemas.microsoft.com/office/drawing/2014/main" id="{0CB97489-8F0B-7F0A-35C0-6403DA19DB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5701" y="2371353"/>
            <a:ext cx="695381" cy="695381"/>
          </a:xfrm>
          <a:prstGeom prst="rect">
            <a:avLst/>
          </a:prstGeom>
        </p:spPr>
      </p:pic>
      <p:sp>
        <p:nvSpPr>
          <p:cNvPr id="3" name="TextBox 2">
            <a:extLst>
              <a:ext uri="{FF2B5EF4-FFF2-40B4-BE49-F238E27FC236}">
                <a16:creationId xmlns:a16="http://schemas.microsoft.com/office/drawing/2014/main" id="{55DB9888-50CD-F348-12B0-4F591F86B233}"/>
              </a:ext>
            </a:extLst>
          </p:cNvPr>
          <p:cNvSpPr txBox="1"/>
          <p:nvPr/>
        </p:nvSpPr>
        <p:spPr>
          <a:xfrm>
            <a:off x="10780255" y="4049224"/>
            <a:ext cx="1292409" cy="1954381"/>
          </a:xfrm>
          <a:prstGeom prst="rect">
            <a:avLst/>
          </a:prstGeom>
          <a:noFill/>
        </p:spPr>
        <p:txBody>
          <a:bodyPr wrap="square" rtlCol="0">
            <a:spAutoFit/>
          </a:bodyPr>
          <a:lstStyle/>
          <a:p>
            <a:r>
              <a:rPr lang="en-GB" sz="1100" b="1" i="1" dirty="0">
                <a:solidFill>
                  <a:schemeClr val="accent1"/>
                </a:solidFill>
              </a:rPr>
              <a:t>Note: </a:t>
            </a:r>
            <a:r>
              <a:rPr lang="en-US" sz="1100" i="1" dirty="0">
                <a:solidFill>
                  <a:schemeClr val="accent1"/>
                </a:solidFill>
              </a:rPr>
              <a:t>This decrease is expected as from winter 2024/25, Winter Fuel Payment was only available to consumers of pensionable age on specific benefits</a:t>
            </a:r>
            <a:endParaRPr lang="en-GB" sz="1100" i="1" dirty="0">
              <a:solidFill>
                <a:schemeClr val="accent1"/>
              </a:solidFill>
            </a:endParaRPr>
          </a:p>
        </p:txBody>
      </p:sp>
    </p:spTree>
    <p:extLst>
      <p:ext uri="{BB962C8B-B14F-4D97-AF65-F5344CB8AC3E}">
        <p14:creationId xmlns:p14="http://schemas.microsoft.com/office/powerpoint/2010/main" val="2506113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289A6-EFD1-0880-9A25-F91866A97057}"/>
              </a:ext>
            </a:extLst>
          </p:cNvPr>
          <p:cNvSpPr>
            <a:spLocks noGrp="1"/>
          </p:cNvSpPr>
          <p:nvPr>
            <p:ph type="sldNum" sz="quarter" idx="11"/>
          </p:nvPr>
        </p:nvSpPr>
        <p:spPr>
          <a:xfrm>
            <a:off x="284018" y="6353659"/>
            <a:ext cx="7828206" cy="471042"/>
          </a:xfrm>
        </p:spPr>
        <p:txBody>
          <a:bodyPr/>
          <a:lstStyle/>
          <a:p>
            <a:r>
              <a:rPr lang="en-GB" dirty="0"/>
              <a:t>D7/AFF18. In the last 3 months, which, if any, of the following have you sought advice from about paying your energy bills, this could be online, over the phone, or in person (unless stated otherwise in the options below)?. Base: All (</a:t>
            </a:r>
            <a:r>
              <a:rPr lang="en-US" dirty="0"/>
              <a:t>Jan/Feb 2025 n=1,656, Jan/Feb 2024 n=1,609)</a:t>
            </a:r>
            <a:endParaRPr lang="en-US" dirty="0">
              <a:cs typeface="Arial"/>
            </a:endParaRPr>
          </a:p>
        </p:txBody>
      </p:sp>
      <p:sp>
        <p:nvSpPr>
          <p:cNvPr id="4" name="Title 3">
            <a:extLst>
              <a:ext uri="{FF2B5EF4-FFF2-40B4-BE49-F238E27FC236}">
                <a16:creationId xmlns:a16="http://schemas.microsoft.com/office/drawing/2014/main" id="{AE4662D5-AAE7-92D2-0046-7869ABD03950}"/>
              </a:ext>
            </a:extLst>
          </p:cNvPr>
          <p:cNvSpPr>
            <a:spLocks noGrp="1"/>
          </p:cNvSpPr>
          <p:nvPr>
            <p:ph type="title"/>
          </p:nvPr>
        </p:nvSpPr>
        <p:spPr>
          <a:xfrm>
            <a:off x="298080" y="195882"/>
            <a:ext cx="9686351" cy="1102195"/>
          </a:xfrm>
        </p:spPr>
        <p:txBody>
          <a:bodyPr>
            <a:noAutofit/>
          </a:bodyPr>
          <a:lstStyle/>
          <a:p>
            <a:r>
              <a:rPr lang="en-GB" sz="2400" dirty="0"/>
              <a:t>Over a third of all households have sought external advice from at least one source, an increase since Jan/Feb 2024, and the most reported advice source is from family and friends.</a:t>
            </a:r>
          </a:p>
        </p:txBody>
      </p:sp>
      <p:graphicFrame>
        <p:nvGraphicFramePr>
          <p:cNvPr id="9" name="Chart Placeholder 8">
            <a:extLst>
              <a:ext uri="{FF2B5EF4-FFF2-40B4-BE49-F238E27FC236}">
                <a16:creationId xmlns:a16="http://schemas.microsoft.com/office/drawing/2014/main" id="{CFD41D9B-CC4F-FD47-8EED-E3132F9116AF}"/>
              </a:ext>
            </a:extLst>
          </p:cNvPr>
          <p:cNvGraphicFramePr>
            <a:graphicFrameLocks noGrp="1"/>
          </p:cNvGraphicFramePr>
          <p:nvPr>
            <p:ph type="chart" sz="quarter" idx="12"/>
            <p:extLst>
              <p:ext uri="{D42A27DB-BD31-4B8C-83A1-F6EECF244321}">
                <p14:modId xmlns:p14="http://schemas.microsoft.com/office/powerpoint/2010/main" val="2060392932"/>
              </p:ext>
            </p:extLst>
          </p:nvPr>
        </p:nvGraphicFramePr>
        <p:xfrm>
          <a:off x="119336" y="1892929"/>
          <a:ext cx="4248472" cy="4200367"/>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Rounded Corners 6">
            <a:extLst>
              <a:ext uri="{FF2B5EF4-FFF2-40B4-BE49-F238E27FC236}">
                <a16:creationId xmlns:a16="http://schemas.microsoft.com/office/drawing/2014/main" id="{65C25D0D-A879-FB45-EDFF-ED295F79C933}"/>
              </a:ext>
            </a:extLst>
          </p:cNvPr>
          <p:cNvSpPr/>
          <p:nvPr/>
        </p:nvSpPr>
        <p:spPr>
          <a:xfrm>
            <a:off x="7984517" y="1974178"/>
            <a:ext cx="3959806" cy="4379481"/>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200" b="1" dirty="0">
                <a:solidFill>
                  <a:schemeClr val="tx1"/>
                </a:solidFill>
              </a:rPr>
              <a:t>Groups </a:t>
            </a:r>
            <a:r>
              <a:rPr lang="en-GB" sz="1200" b="1" u="sng" dirty="0">
                <a:solidFill>
                  <a:schemeClr val="tx1"/>
                </a:solidFill>
              </a:rPr>
              <a:t>least</a:t>
            </a:r>
            <a:r>
              <a:rPr lang="en-GB" sz="1200" b="1" dirty="0">
                <a:solidFill>
                  <a:schemeClr val="tx1"/>
                </a:solidFill>
              </a:rPr>
              <a:t> likely to seek external advice</a:t>
            </a:r>
          </a:p>
          <a:p>
            <a:endParaRPr lang="en-GB" sz="1200" b="1" dirty="0">
              <a:solidFill>
                <a:schemeClr val="tx1"/>
              </a:solidFill>
            </a:endParaRPr>
          </a:p>
          <a:p>
            <a:pPr lvl="1"/>
            <a:r>
              <a:rPr lang="en-GB" sz="1200" dirty="0">
                <a:solidFill>
                  <a:schemeClr val="tx1"/>
                </a:solidFill>
              </a:rPr>
              <a:t>Older age groups (65+, 10%) compared to younger age groups (16-24, 72%)</a:t>
            </a:r>
            <a:endParaRPr lang="en-GB" sz="1200" dirty="0">
              <a:solidFill>
                <a:schemeClr val="tx1"/>
              </a:solidFill>
              <a:cs typeface="Arial"/>
            </a:endParaRPr>
          </a:p>
          <a:p>
            <a:pPr lvl="1"/>
            <a:endParaRPr lang="en-GB" sz="1200" dirty="0">
              <a:solidFill>
                <a:schemeClr val="tx1"/>
              </a:solidFill>
            </a:endParaRPr>
          </a:p>
          <a:p>
            <a:pPr lvl="1"/>
            <a:r>
              <a:rPr lang="en-GB" sz="1200" dirty="0">
                <a:solidFill>
                  <a:schemeClr val="tx1"/>
                </a:solidFill>
              </a:rPr>
              <a:t>Live in remote rural areas (15%), accessible small towns (21%), accessible rural towns (21%) and other urban areas (26%) compared to large urban areas (35%)</a:t>
            </a:r>
          </a:p>
          <a:p>
            <a:pPr lvl="1"/>
            <a:endParaRPr lang="en-GB" sz="1200" dirty="0">
              <a:solidFill>
                <a:schemeClr val="tx1"/>
              </a:solidFill>
              <a:cs typeface="Arial"/>
            </a:endParaRPr>
          </a:p>
          <a:p>
            <a:pPr lvl="1"/>
            <a:r>
              <a:rPr lang="en-GB" sz="1200" dirty="0">
                <a:solidFill>
                  <a:schemeClr val="tx1"/>
                </a:solidFill>
              </a:rPr>
              <a:t>Over 65s in the household (19%) compared to those with no over 65s (37%)</a:t>
            </a:r>
            <a:endParaRPr lang="en-GB" sz="1200" dirty="0">
              <a:solidFill>
                <a:schemeClr val="tx1"/>
              </a:solidFill>
              <a:cs typeface="Arial"/>
            </a:endParaRPr>
          </a:p>
          <a:p>
            <a:pPr lvl="1"/>
            <a:endParaRPr lang="en-GB" sz="1200" dirty="0">
              <a:solidFill>
                <a:schemeClr val="tx1"/>
              </a:solidFill>
            </a:endParaRPr>
          </a:p>
          <a:p>
            <a:pPr lvl="1"/>
            <a:r>
              <a:rPr lang="en-GB" sz="1200" dirty="0">
                <a:solidFill>
                  <a:schemeClr val="tx1"/>
                </a:solidFill>
              </a:rPr>
              <a:t>Those that do not have a disability or health condition (26%) compared to those that do (43%)</a:t>
            </a:r>
            <a:endParaRPr lang="en-GB" sz="1200" dirty="0">
              <a:solidFill>
                <a:schemeClr val="tx1"/>
              </a:solidFill>
              <a:cs typeface="Arial"/>
            </a:endParaRPr>
          </a:p>
          <a:p>
            <a:pPr lvl="1"/>
            <a:endParaRPr lang="en-GB" sz="1200" dirty="0">
              <a:solidFill>
                <a:schemeClr val="tx1"/>
              </a:solidFill>
            </a:endParaRPr>
          </a:p>
          <a:p>
            <a:pPr lvl="1"/>
            <a:r>
              <a:rPr lang="en-GB" sz="1200" dirty="0">
                <a:solidFill>
                  <a:schemeClr val="tx1"/>
                </a:solidFill>
              </a:rPr>
              <a:t>Higher earners (over £60,000, 27%) compared to lower earners (less than £20,000, 44%)</a:t>
            </a:r>
          </a:p>
        </p:txBody>
      </p:sp>
      <p:graphicFrame>
        <p:nvGraphicFramePr>
          <p:cNvPr id="10" name="Chart Placeholder 8">
            <a:extLst>
              <a:ext uri="{FF2B5EF4-FFF2-40B4-BE49-F238E27FC236}">
                <a16:creationId xmlns:a16="http://schemas.microsoft.com/office/drawing/2014/main" id="{138BC458-C291-C146-C0C3-4C5208101478}"/>
              </a:ext>
            </a:extLst>
          </p:cNvPr>
          <p:cNvGraphicFramePr>
            <a:graphicFrameLocks/>
          </p:cNvGraphicFramePr>
          <p:nvPr>
            <p:extLst>
              <p:ext uri="{D42A27DB-BD31-4B8C-83A1-F6EECF244321}">
                <p14:modId xmlns:p14="http://schemas.microsoft.com/office/powerpoint/2010/main" val="2942505632"/>
              </p:ext>
            </p:extLst>
          </p:nvPr>
        </p:nvGraphicFramePr>
        <p:xfrm>
          <a:off x="2660759" y="2248179"/>
          <a:ext cx="5390073" cy="2620981"/>
        </p:xfrm>
        <a:graphic>
          <a:graphicData uri="http://schemas.openxmlformats.org/drawingml/2006/chart">
            <c:chart xmlns:c="http://schemas.openxmlformats.org/drawingml/2006/chart" xmlns:r="http://schemas.openxmlformats.org/officeDocument/2006/relationships" r:id="rId4"/>
          </a:graphicData>
        </a:graphic>
      </p:graphicFrame>
      <p:sp>
        <p:nvSpPr>
          <p:cNvPr id="11" name="Arrow: Up 10">
            <a:extLst>
              <a:ext uri="{FF2B5EF4-FFF2-40B4-BE49-F238E27FC236}">
                <a16:creationId xmlns:a16="http://schemas.microsoft.com/office/drawing/2014/main" id="{F141D47A-AAF8-C618-BD71-99587EECE4BE}"/>
              </a:ext>
            </a:extLst>
          </p:cNvPr>
          <p:cNvSpPr/>
          <p:nvPr/>
        </p:nvSpPr>
        <p:spPr>
          <a:xfrm>
            <a:off x="1343472" y="1748895"/>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Up 11">
            <a:extLst>
              <a:ext uri="{FF2B5EF4-FFF2-40B4-BE49-F238E27FC236}">
                <a16:creationId xmlns:a16="http://schemas.microsoft.com/office/drawing/2014/main" id="{C4354515-B2EA-383E-604F-0E0C53005D04}"/>
              </a:ext>
            </a:extLst>
          </p:cNvPr>
          <p:cNvSpPr/>
          <p:nvPr/>
        </p:nvSpPr>
        <p:spPr>
          <a:xfrm>
            <a:off x="6240016" y="3998239"/>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Up 12">
            <a:extLst>
              <a:ext uri="{FF2B5EF4-FFF2-40B4-BE49-F238E27FC236}">
                <a16:creationId xmlns:a16="http://schemas.microsoft.com/office/drawing/2014/main" id="{828FEB6D-2971-C299-783A-0D867A2537D5}"/>
              </a:ext>
            </a:extLst>
          </p:cNvPr>
          <p:cNvSpPr/>
          <p:nvPr/>
        </p:nvSpPr>
        <p:spPr>
          <a:xfrm>
            <a:off x="7104112" y="3258175"/>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Up 13">
            <a:extLst>
              <a:ext uri="{FF2B5EF4-FFF2-40B4-BE49-F238E27FC236}">
                <a16:creationId xmlns:a16="http://schemas.microsoft.com/office/drawing/2014/main" id="{B0EBF889-F02B-FCBC-938D-08895901399B}"/>
              </a:ext>
            </a:extLst>
          </p:cNvPr>
          <p:cNvSpPr/>
          <p:nvPr/>
        </p:nvSpPr>
        <p:spPr>
          <a:xfrm>
            <a:off x="7656749" y="2442289"/>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phic 18" descr="Employee badge with solid fill">
            <a:extLst>
              <a:ext uri="{FF2B5EF4-FFF2-40B4-BE49-F238E27FC236}">
                <a16:creationId xmlns:a16="http://schemas.microsoft.com/office/drawing/2014/main" id="{F2432C4F-B24B-750A-E8E6-D5221DE85A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67608" y="3134079"/>
            <a:ext cx="614400" cy="614400"/>
          </a:xfrm>
          <a:prstGeom prst="rect">
            <a:avLst/>
          </a:prstGeom>
        </p:spPr>
      </p:pic>
      <p:pic>
        <p:nvPicPr>
          <p:cNvPr id="21" name="Graphic 20" descr="Meeting with solid fill">
            <a:extLst>
              <a:ext uri="{FF2B5EF4-FFF2-40B4-BE49-F238E27FC236}">
                <a16:creationId xmlns:a16="http://schemas.microsoft.com/office/drawing/2014/main" id="{D8DBD979-DEA0-AC02-DDA4-842C3DB2DF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0101" y="3958988"/>
            <a:ext cx="614400" cy="614400"/>
          </a:xfrm>
          <a:prstGeom prst="rect">
            <a:avLst/>
          </a:prstGeom>
        </p:spPr>
      </p:pic>
      <p:pic>
        <p:nvPicPr>
          <p:cNvPr id="23" name="Graphic 22" descr="Follow with solid fill">
            <a:extLst>
              <a:ext uri="{FF2B5EF4-FFF2-40B4-BE49-F238E27FC236}">
                <a16:creationId xmlns:a16="http://schemas.microsoft.com/office/drawing/2014/main" id="{FF36393E-CB7B-3F49-2863-BF6C254F79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70101" y="2289450"/>
            <a:ext cx="614400" cy="614400"/>
          </a:xfrm>
          <a:prstGeom prst="rect">
            <a:avLst/>
          </a:prstGeom>
        </p:spPr>
      </p:pic>
      <p:sp>
        <p:nvSpPr>
          <p:cNvPr id="24" name="Right Brace 23">
            <a:extLst>
              <a:ext uri="{FF2B5EF4-FFF2-40B4-BE49-F238E27FC236}">
                <a16:creationId xmlns:a16="http://schemas.microsoft.com/office/drawing/2014/main" id="{8D9F9C5D-F064-D7D8-991C-87ED14F8934F}"/>
              </a:ext>
            </a:extLst>
          </p:cNvPr>
          <p:cNvSpPr/>
          <p:nvPr/>
        </p:nvSpPr>
        <p:spPr>
          <a:xfrm>
            <a:off x="1915619" y="2371002"/>
            <a:ext cx="360040" cy="2736305"/>
          </a:xfrm>
          <a:prstGeom prst="rightBrace">
            <a:avLst>
              <a:gd name="adj1" fmla="val 104953"/>
              <a:gd name="adj2" fmla="val 1476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TextBox 1">
            <a:extLst>
              <a:ext uri="{FF2B5EF4-FFF2-40B4-BE49-F238E27FC236}">
                <a16:creationId xmlns:a16="http://schemas.microsoft.com/office/drawing/2014/main" id="{90C91875-19A4-CA61-F0BA-DCE3D18EB5EC}"/>
              </a:ext>
            </a:extLst>
          </p:cNvPr>
          <p:cNvSpPr txBox="1"/>
          <p:nvPr/>
        </p:nvSpPr>
        <p:spPr>
          <a:xfrm>
            <a:off x="5735960" y="886158"/>
            <a:ext cx="1769424" cy="26410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GB" sz="1100" kern="1200"/>
          </a:p>
        </p:txBody>
      </p:sp>
      <p:sp>
        <p:nvSpPr>
          <p:cNvPr id="26" name="TextBox 25">
            <a:extLst>
              <a:ext uri="{FF2B5EF4-FFF2-40B4-BE49-F238E27FC236}">
                <a16:creationId xmlns:a16="http://schemas.microsoft.com/office/drawing/2014/main" id="{1FF427A0-267D-739A-B17D-E14D2A746023}"/>
              </a:ext>
            </a:extLst>
          </p:cNvPr>
          <p:cNvSpPr txBox="1"/>
          <p:nvPr/>
        </p:nvSpPr>
        <p:spPr>
          <a:xfrm>
            <a:off x="407368" y="5174237"/>
            <a:ext cx="1415480" cy="830997"/>
          </a:xfrm>
          <a:prstGeom prst="rect">
            <a:avLst/>
          </a:prstGeom>
          <a:noFill/>
        </p:spPr>
        <p:txBody>
          <a:bodyPr wrap="square" rtlCol="0">
            <a:spAutoFit/>
          </a:bodyPr>
          <a:lstStyle/>
          <a:p>
            <a:pPr algn="ctr"/>
            <a:r>
              <a:rPr lang="en-US" sz="1200"/>
              <a:t>Sought external advice from at least one source (Net: Yes)</a:t>
            </a:r>
          </a:p>
        </p:txBody>
      </p:sp>
      <p:pic>
        <p:nvPicPr>
          <p:cNvPr id="29" name="Graphic 28" descr="Hill scene outline">
            <a:extLst>
              <a:ext uri="{FF2B5EF4-FFF2-40B4-BE49-F238E27FC236}">
                <a16:creationId xmlns:a16="http://schemas.microsoft.com/office/drawing/2014/main" id="{ACD83A88-518C-98D8-3A8A-E42168BE1BB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99973" y="3386736"/>
            <a:ext cx="401498" cy="401498"/>
          </a:xfrm>
          <a:prstGeom prst="rect">
            <a:avLst/>
          </a:prstGeom>
        </p:spPr>
      </p:pic>
      <p:pic>
        <p:nvPicPr>
          <p:cNvPr id="31" name="Graphic 30" descr="House outline">
            <a:extLst>
              <a:ext uri="{FF2B5EF4-FFF2-40B4-BE49-F238E27FC236}">
                <a16:creationId xmlns:a16="http://schemas.microsoft.com/office/drawing/2014/main" id="{A0B88E08-02E8-9448-AE9D-731554CC301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91664" y="4110101"/>
            <a:ext cx="418116" cy="418116"/>
          </a:xfrm>
          <a:prstGeom prst="rect">
            <a:avLst/>
          </a:prstGeom>
        </p:spPr>
      </p:pic>
      <p:pic>
        <p:nvPicPr>
          <p:cNvPr id="32" name="Graphic 31" descr="Money outline">
            <a:extLst>
              <a:ext uri="{FF2B5EF4-FFF2-40B4-BE49-F238E27FC236}">
                <a16:creationId xmlns:a16="http://schemas.microsoft.com/office/drawing/2014/main" id="{1AD56526-963C-E2E2-3DD1-B552E28CD13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91664" y="5588571"/>
            <a:ext cx="418117" cy="418117"/>
          </a:xfrm>
          <a:prstGeom prst="rect">
            <a:avLst/>
          </a:prstGeom>
        </p:spPr>
      </p:pic>
      <p:pic>
        <p:nvPicPr>
          <p:cNvPr id="33" name="Graphic 32" descr="Universal access outline">
            <a:extLst>
              <a:ext uri="{FF2B5EF4-FFF2-40B4-BE49-F238E27FC236}">
                <a16:creationId xmlns:a16="http://schemas.microsoft.com/office/drawing/2014/main" id="{9F77E951-041E-FAB7-CAE4-52764DADAA4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92413" y="4850084"/>
            <a:ext cx="416619" cy="416619"/>
          </a:xfrm>
          <a:prstGeom prst="rect">
            <a:avLst/>
          </a:prstGeom>
        </p:spPr>
      </p:pic>
      <p:pic>
        <p:nvPicPr>
          <p:cNvPr id="34" name="Graphic 33" descr="Daily calendar outline">
            <a:extLst>
              <a:ext uri="{FF2B5EF4-FFF2-40B4-BE49-F238E27FC236}">
                <a16:creationId xmlns:a16="http://schemas.microsoft.com/office/drawing/2014/main" id="{948FF471-D567-09EE-8D68-8DA0CA633C6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89820" y="2643065"/>
            <a:ext cx="421804" cy="421804"/>
          </a:xfrm>
          <a:prstGeom prst="rect">
            <a:avLst/>
          </a:prstGeom>
        </p:spPr>
      </p:pic>
      <p:sp>
        <p:nvSpPr>
          <p:cNvPr id="35" name="TextBox 34">
            <a:extLst>
              <a:ext uri="{FF2B5EF4-FFF2-40B4-BE49-F238E27FC236}">
                <a16:creationId xmlns:a16="http://schemas.microsoft.com/office/drawing/2014/main" id="{4B70535A-EEEF-47D9-DA3F-2195C4C9197C}"/>
              </a:ext>
            </a:extLst>
          </p:cNvPr>
          <p:cNvSpPr txBox="1"/>
          <p:nvPr/>
        </p:nvSpPr>
        <p:spPr>
          <a:xfrm>
            <a:off x="3638046" y="1766718"/>
            <a:ext cx="2133918" cy="307777"/>
          </a:xfrm>
          <a:prstGeom prst="rect">
            <a:avLst/>
          </a:prstGeom>
          <a:noFill/>
        </p:spPr>
        <p:txBody>
          <a:bodyPr wrap="none" rtlCol="0">
            <a:spAutoFit/>
          </a:bodyPr>
          <a:lstStyle/>
          <a:p>
            <a:r>
              <a:rPr lang="en-GB" sz="1400" b="1"/>
              <a:t>External advice source</a:t>
            </a:r>
          </a:p>
        </p:txBody>
      </p:sp>
    </p:spTree>
    <p:extLst>
      <p:ext uri="{BB962C8B-B14F-4D97-AF65-F5344CB8AC3E}">
        <p14:creationId xmlns:p14="http://schemas.microsoft.com/office/powerpoint/2010/main" val="2924047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10F20-FAF2-E2D5-A266-968FDA9D453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BEBB20-3824-D0D3-A370-31CA7D722647}"/>
              </a:ext>
            </a:extLst>
          </p:cNvPr>
          <p:cNvSpPr>
            <a:spLocks noGrp="1"/>
          </p:cNvSpPr>
          <p:nvPr>
            <p:ph type="sldNum" sz="quarter" idx="11"/>
          </p:nvPr>
        </p:nvSpPr>
        <p:spPr/>
        <p:txBody>
          <a:bodyPr/>
          <a:lstStyle/>
          <a:p>
            <a:fld id="{4813F0E5-B502-2044-A0C5-C340BBB4FD8F}" type="slidenum">
              <a:rPr lang="en-GB" smtClean="0"/>
              <a:pPr/>
              <a:t>13</a:t>
            </a:fld>
            <a:endParaRPr lang="en-GB"/>
          </a:p>
        </p:txBody>
      </p:sp>
      <p:sp>
        <p:nvSpPr>
          <p:cNvPr id="3" name="Title 2">
            <a:extLst>
              <a:ext uri="{FF2B5EF4-FFF2-40B4-BE49-F238E27FC236}">
                <a16:creationId xmlns:a16="http://schemas.microsoft.com/office/drawing/2014/main" id="{0FB0FAAD-7870-3535-02A9-74D643457C7A}"/>
              </a:ext>
            </a:extLst>
          </p:cNvPr>
          <p:cNvSpPr>
            <a:spLocks noGrp="1"/>
          </p:cNvSpPr>
          <p:nvPr>
            <p:ph type="title"/>
          </p:nvPr>
        </p:nvSpPr>
        <p:spPr/>
        <p:txBody>
          <a:bodyPr>
            <a:normAutofit fontScale="90000"/>
          </a:bodyPr>
          <a:lstStyle/>
          <a:p>
            <a:r>
              <a:rPr lang="en-GB"/>
              <a:t>Affordability</a:t>
            </a:r>
          </a:p>
        </p:txBody>
      </p:sp>
    </p:spTree>
    <p:extLst>
      <p:ext uri="{BB962C8B-B14F-4D97-AF65-F5344CB8AC3E}">
        <p14:creationId xmlns:p14="http://schemas.microsoft.com/office/powerpoint/2010/main" val="2546472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E63E59-A641-5F61-E4C9-036C8FC71C9E}"/>
              </a:ext>
            </a:extLst>
          </p:cNvPr>
          <p:cNvSpPr>
            <a:spLocks noGrp="1"/>
          </p:cNvSpPr>
          <p:nvPr>
            <p:ph type="sldNum" sz="quarter" idx="11"/>
          </p:nvPr>
        </p:nvSpPr>
        <p:spPr>
          <a:xfrm>
            <a:off x="284018" y="6385281"/>
            <a:ext cx="11788646" cy="375586"/>
          </a:xfrm>
        </p:spPr>
        <p:txBody>
          <a:bodyPr/>
          <a:lstStyle/>
          <a:p>
            <a:r>
              <a:rPr lang="en-US" dirty="0"/>
              <a:t>S2a/HF1. Which of these phrases best describes how you and your household are managing financially these days? [not managing well at all to managing very well]. Base: All (Jan/Feb 2025 n=1,656, </a:t>
            </a:r>
            <a:r>
              <a:rPr lang="pt-BR" dirty="0"/>
              <a:t>Jan/Feb 2024 n=1,609, Oct 2023 n=1,589, Mar 2023 n=1,579, Nov/Dec 2022 n= 1,621, Sept/Oct 2022 n=1,586)</a:t>
            </a:r>
            <a:endParaRPr lang="en-US" dirty="0"/>
          </a:p>
        </p:txBody>
      </p:sp>
      <p:sp>
        <p:nvSpPr>
          <p:cNvPr id="4" name="Title 3">
            <a:extLst>
              <a:ext uri="{FF2B5EF4-FFF2-40B4-BE49-F238E27FC236}">
                <a16:creationId xmlns:a16="http://schemas.microsoft.com/office/drawing/2014/main" id="{21EBD0F1-4643-A9A4-A8AB-93F5A364724F}"/>
              </a:ext>
            </a:extLst>
          </p:cNvPr>
          <p:cNvSpPr>
            <a:spLocks noGrp="1"/>
          </p:cNvSpPr>
          <p:nvPr>
            <p:ph type="title"/>
          </p:nvPr>
        </p:nvSpPr>
        <p:spPr>
          <a:xfrm>
            <a:off x="119336" y="123830"/>
            <a:ext cx="9793088" cy="1105514"/>
          </a:xfrm>
        </p:spPr>
        <p:txBody>
          <a:bodyPr>
            <a:noAutofit/>
          </a:bodyPr>
          <a:lstStyle/>
          <a:p>
            <a:r>
              <a:rPr lang="en-GB" sz="2400" dirty="0"/>
              <a:t>Three-quarters of households reported that they are managing well financially, an increase compared to the Jan/Feb 2024. This has consistently and gradually increased since Sept/Oct 2022.</a:t>
            </a:r>
          </a:p>
        </p:txBody>
      </p:sp>
      <p:graphicFrame>
        <p:nvGraphicFramePr>
          <p:cNvPr id="3" name="Chart 2">
            <a:extLst>
              <a:ext uri="{FF2B5EF4-FFF2-40B4-BE49-F238E27FC236}">
                <a16:creationId xmlns:a16="http://schemas.microsoft.com/office/drawing/2014/main" id="{1FED3251-76E1-2980-234A-AE151ED3110A}"/>
              </a:ext>
            </a:extLst>
          </p:cNvPr>
          <p:cNvGraphicFramePr/>
          <p:nvPr>
            <p:extLst>
              <p:ext uri="{D42A27DB-BD31-4B8C-83A1-F6EECF244321}">
                <p14:modId xmlns:p14="http://schemas.microsoft.com/office/powerpoint/2010/main" val="814995318"/>
              </p:ext>
            </p:extLst>
          </p:nvPr>
        </p:nvGraphicFramePr>
        <p:xfrm>
          <a:off x="284018" y="1268760"/>
          <a:ext cx="7612182" cy="4950223"/>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Up 4">
            <a:extLst>
              <a:ext uri="{FF2B5EF4-FFF2-40B4-BE49-F238E27FC236}">
                <a16:creationId xmlns:a16="http://schemas.microsoft.com/office/drawing/2014/main" id="{DDD043A5-1099-8360-9C5A-1A3A7E2C1298}"/>
              </a:ext>
            </a:extLst>
          </p:cNvPr>
          <p:cNvSpPr/>
          <p:nvPr/>
        </p:nvSpPr>
        <p:spPr>
          <a:xfrm>
            <a:off x="5550238" y="1648676"/>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Up 5">
            <a:extLst>
              <a:ext uri="{FF2B5EF4-FFF2-40B4-BE49-F238E27FC236}">
                <a16:creationId xmlns:a16="http://schemas.microsoft.com/office/drawing/2014/main" id="{EDC2CD58-1343-90AB-C078-1C9C1A437199}"/>
              </a:ext>
            </a:extLst>
          </p:cNvPr>
          <p:cNvSpPr/>
          <p:nvPr/>
        </p:nvSpPr>
        <p:spPr>
          <a:xfrm rot="10800000">
            <a:off x="2567608" y="1680183"/>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eft Brace 7">
            <a:extLst>
              <a:ext uri="{FF2B5EF4-FFF2-40B4-BE49-F238E27FC236}">
                <a16:creationId xmlns:a16="http://schemas.microsoft.com/office/drawing/2014/main" id="{6FD63979-2DA6-8506-0D02-1D2DDF8D85EF}"/>
              </a:ext>
            </a:extLst>
          </p:cNvPr>
          <p:cNvSpPr/>
          <p:nvPr/>
        </p:nvSpPr>
        <p:spPr>
          <a:xfrm rot="5400000">
            <a:off x="5285416" y="-331003"/>
            <a:ext cx="182828" cy="460669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Left Brace 9">
            <a:extLst>
              <a:ext uri="{FF2B5EF4-FFF2-40B4-BE49-F238E27FC236}">
                <a16:creationId xmlns:a16="http://schemas.microsoft.com/office/drawing/2014/main" id="{30B19DCB-1195-4C65-69D0-0192C23FE8C1}"/>
              </a:ext>
            </a:extLst>
          </p:cNvPr>
          <p:cNvSpPr/>
          <p:nvPr/>
        </p:nvSpPr>
        <p:spPr>
          <a:xfrm rot="5400000">
            <a:off x="2270937" y="1293349"/>
            <a:ext cx="170766" cy="1376483"/>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18" name="TextBox 17">
            <a:extLst>
              <a:ext uri="{FF2B5EF4-FFF2-40B4-BE49-F238E27FC236}">
                <a16:creationId xmlns:a16="http://schemas.microsoft.com/office/drawing/2014/main" id="{D39895C3-761D-3BC7-E502-FCFE94C78D88}"/>
              </a:ext>
            </a:extLst>
          </p:cNvPr>
          <p:cNvSpPr txBox="1"/>
          <p:nvPr/>
        </p:nvSpPr>
        <p:spPr>
          <a:xfrm>
            <a:off x="5095410" y="1635360"/>
            <a:ext cx="562840" cy="276999"/>
          </a:xfrm>
          <a:prstGeom prst="rect">
            <a:avLst/>
          </a:prstGeom>
          <a:noFill/>
        </p:spPr>
        <p:txBody>
          <a:bodyPr wrap="square" rtlCol="0">
            <a:spAutoFit/>
          </a:bodyPr>
          <a:lstStyle/>
          <a:p>
            <a:pPr algn="ctr"/>
            <a:r>
              <a:rPr lang="en-GB" sz="1200" b="1">
                <a:solidFill>
                  <a:schemeClr val="accent1"/>
                </a:solidFill>
              </a:rPr>
              <a:t>76%</a:t>
            </a:r>
          </a:p>
        </p:txBody>
      </p:sp>
      <p:sp>
        <p:nvSpPr>
          <p:cNvPr id="19" name="TextBox 18">
            <a:extLst>
              <a:ext uri="{FF2B5EF4-FFF2-40B4-BE49-F238E27FC236}">
                <a16:creationId xmlns:a16="http://schemas.microsoft.com/office/drawing/2014/main" id="{CE5EE9CE-B7DB-86E8-2E51-257E1701FEDB}"/>
              </a:ext>
            </a:extLst>
          </p:cNvPr>
          <p:cNvSpPr txBox="1"/>
          <p:nvPr/>
        </p:nvSpPr>
        <p:spPr>
          <a:xfrm>
            <a:off x="2097549" y="1651794"/>
            <a:ext cx="517542" cy="276999"/>
          </a:xfrm>
          <a:prstGeom prst="rect">
            <a:avLst/>
          </a:prstGeom>
          <a:noFill/>
        </p:spPr>
        <p:txBody>
          <a:bodyPr wrap="square" rtlCol="0">
            <a:spAutoFit/>
          </a:bodyPr>
          <a:lstStyle/>
          <a:p>
            <a:pPr algn="ctr"/>
            <a:r>
              <a:rPr lang="en-GB" sz="1200" b="1" dirty="0">
                <a:solidFill>
                  <a:schemeClr val="accent3"/>
                </a:solidFill>
              </a:rPr>
              <a:t>22%</a:t>
            </a:r>
          </a:p>
        </p:txBody>
      </p:sp>
      <p:sp>
        <p:nvSpPr>
          <p:cNvPr id="20" name="Left Brace 19">
            <a:extLst>
              <a:ext uri="{FF2B5EF4-FFF2-40B4-BE49-F238E27FC236}">
                <a16:creationId xmlns:a16="http://schemas.microsoft.com/office/drawing/2014/main" id="{627E03A9-B4F1-2FD2-35E4-D88D6969712E}"/>
              </a:ext>
            </a:extLst>
          </p:cNvPr>
          <p:cNvSpPr/>
          <p:nvPr/>
        </p:nvSpPr>
        <p:spPr>
          <a:xfrm rot="5400000">
            <a:off x="2445858" y="1780618"/>
            <a:ext cx="153493" cy="1674183"/>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21" name="Left Brace 20">
            <a:extLst>
              <a:ext uri="{FF2B5EF4-FFF2-40B4-BE49-F238E27FC236}">
                <a16:creationId xmlns:a16="http://schemas.microsoft.com/office/drawing/2014/main" id="{E3DCA5ED-0D51-3F3E-1E69-AFCAC3AA887E}"/>
              </a:ext>
            </a:extLst>
          </p:cNvPr>
          <p:cNvSpPr/>
          <p:nvPr/>
        </p:nvSpPr>
        <p:spPr>
          <a:xfrm rot="5400000">
            <a:off x="2501462" y="2368395"/>
            <a:ext cx="142228" cy="1788938"/>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22" name="Left Brace 21">
            <a:extLst>
              <a:ext uri="{FF2B5EF4-FFF2-40B4-BE49-F238E27FC236}">
                <a16:creationId xmlns:a16="http://schemas.microsoft.com/office/drawing/2014/main" id="{3EBBC4A6-24D2-9D1A-799A-F22B8C589A1C}"/>
              </a:ext>
            </a:extLst>
          </p:cNvPr>
          <p:cNvSpPr/>
          <p:nvPr/>
        </p:nvSpPr>
        <p:spPr>
          <a:xfrm rot="5400000">
            <a:off x="2587573" y="2898808"/>
            <a:ext cx="150688" cy="1969621"/>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23" name="Left Brace 22">
            <a:extLst>
              <a:ext uri="{FF2B5EF4-FFF2-40B4-BE49-F238E27FC236}">
                <a16:creationId xmlns:a16="http://schemas.microsoft.com/office/drawing/2014/main" id="{865559EE-A232-168B-9ABC-E1A3B38AD8C3}"/>
              </a:ext>
            </a:extLst>
          </p:cNvPr>
          <p:cNvSpPr/>
          <p:nvPr/>
        </p:nvSpPr>
        <p:spPr>
          <a:xfrm rot="5400000">
            <a:off x="2591802" y="3525498"/>
            <a:ext cx="142227" cy="1969621"/>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24" name="Left Brace 23">
            <a:extLst>
              <a:ext uri="{FF2B5EF4-FFF2-40B4-BE49-F238E27FC236}">
                <a16:creationId xmlns:a16="http://schemas.microsoft.com/office/drawing/2014/main" id="{4E0085FC-EDBE-FB0E-11C7-15BACDD63BDB}"/>
              </a:ext>
            </a:extLst>
          </p:cNvPr>
          <p:cNvSpPr/>
          <p:nvPr/>
        </p:nvSpPr>
        <p:spPr>
          <a:xfrm rot="5400000">
            <a:off x="2703518" y="4061961"/>
            <a:ext cx="142227" cy="2178239"/>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25" name="Left Brace 24">
            <a:extLst>
              <a:ext uri="{FF2B5EF4-FFF2-40B4-BE49-F238E27FC236}">
                <a16:creationId xmlns:a16="http://schemas.microsoft.com/office/drawing/2014/main" id="{F6FA5070-E2CF-1362-716C-E03499EEAE9D}"/>
              </a:ext>
            </a:extLst>
          </p:cNvPr>
          <p:cNvSpPr/>
          <p:nvPr/>
        </p:nvSpPr>
        <p:spPr>
          <a:xfrm rot="5400000">
            <a:off x="5453704" y="537750"/>
            <a:ext cx="139985" cy="416894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Left Brace 25">
            <a:extLst>
              <a:ext uri="{FF2B5EF4-FFF2-40B4-BE49-F238E27FC236}">
                <a16:creationId xmlns:a16="http://schemas.microsoft.com/office/drawing/2014/main" id="{F1D041D8-78FC-E094-1E22-28F49B0131F9}"/>
              </a:ext>
            </a:extLst>
          </p:cNvPr>
          <p:cNvSpPr/>
          <p:nvPr/>
        </p:nvSpPr>
        <p:spPr>
          <a:xfrm rot="5400000">
            <a:off x="5513720" y="1239530"/>
            <a:ext cx="142227" cy="404666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Left Brace 26">
            <a:extLst>
              <a:ext uri="{FF2B5EF4-FFF2-40B4-BE49-F238E27FC236}">
                <a16:creationId xmlns:a16="http://schemas.microsoft.com/office/drawing/2014/main" id="{2AD7F729-B886-0A6F-33D2-AAB380CAFC03}"/>
              </a:ext>
            </a:extLst>
          </p:cNvPr>
          <p:cNvSpPr/>
          <p:nvPr/>
        </p:nvSpPr>
        <p:spPr>
          <a:xfrm rot="5400000">
            <a:off x="5695147" y="3314876"/>
            <a:ext cx="142229" cy="367240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Left Brace 27">
            <a:extLst>
              <a:ext uri="{FF2B5EF4-FFF2-40B4-BE49-F238E27FC236}">
                <a16:creationId xmlns:a16="http://schemas.microsoft.com/office/drawing/2014/main" id="{F9D40668-D63E-AA79-05D9-048304D66FFE}"/>
              </a:ext>
            </a:extLst>
          </p:cNvPr>
          <p:cNvSpPr/>
          <p:nvPr/>
        </p:nvSpPr>
        <p:spPr>
          <a:xfrm rot="5400000">
            <a:off x="5501610" y="2618882"/>
            <a:ext cx="135678" cy="37894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Left Brace 28">
            <a:extLst>
              <a:ext uri="{FF2B5EF4-FFF2-40B4-BE49-F238E27FC236}">
                <a16:creationId xmlns:a16="http://schemas.microsoft.com/office/drawing/2014/main" id="{C07B867C-96DE-B126-CBE4-3312619E35C2}"/>
              </a:ext>
            </a:extLst>
          </p:cNvPr>
          <p:cNvSpPr/>
          <p:nvPr/>
        </p:nvSpPr>
        <p:spPr>
          <a:xfrm rot="5400000">
            <a:off x="5539765" y="1961230"/>
            <a:ext cx="131378" cy="386141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TextBox 29">
            <a:extLst>
              <a:ext uri="{FF2B5EF4-FFF2-40B4-BE49-F238E27FC236}">
                <a16:creationId xmlns:a16="http://schemas.microsoft.com/office/drawing/2014/main" id="{55FB39D1-6B3A-7B91-52F8-BFA1DDB8507A}"/>
              </a:ext>
            </a:extLst>
          </p:cNvPr>
          <p:cNvSpPr txBox="1"/>
          <p:nvPr/>
        </p:nvSpPr>
        <p:spPr>
          <a:xfrm>
            <a:off x="2321211" y="2307348"/>
            <a:ext cx="517542" cy="276999"/>
          </a:xfrm>
          <a:prstGeom prst="rect">
            <a:avLst/>
          </a:prstGeom>
          <a:noFill/>
        </p:spPr>
        <p:txBody>
          <a:bodyPr wrap="square" rtlCol="0">
            <a:spAutoFit/>
          </a:bodyPr>
          <a:lstStyle/>
          <a:p>
            <a:pPr algn="ctr"/>
            <a:r>
              <a:rPr lang="en-GB" sz="1200" b="1">
                <a:solidFill>
                  <a:schemeClr val="accent3"/>
                </a:solidFill>
              </a:rPr>
              <a:t>29%</a:t>
            </a:r>
          </a:p>
        </p:txBody>
      </p:sp>
      <p:sp>
        <p:nvSpPr>
          <p:cNvPr id="31" name="TextBox 30">
            <a:extLst>
              <a:ext uri="{FF2B5EF4-FFF2-40B4-BE49-F238E27FC236}">
                <a16:creationId xmlns:a16="http://schemas.microsoft.com/office/drawing/2014/main" id="{FEE9C43E-8710-5765-9986-6D893EF9B63B}"/>
              </a:ext>
            </a:extLst>
          </p:cNvPr>
          <p:cNvSpPr txBox="1"/>
          <p:nvPr/>
        </p:nvSpPr>
        <p:spPr>
          <a:xfrm>
            <a:off x="2321211" y="2938844"/>
            <a:ext cx="517542" cy="276999"/>
          </a:xfrm>
          <a:prstGeom prst="rect">
            <a:avLst/>
          </a:prstGeom>
          <a:noFill/>
        </p:spPr>
        <p:txBody>
          <a:bodyPr wrap="square" rtlCol="0">
            <a:spAutoFit/>
          </a:bodyPr>
          <a:lstStyle/>
          <a:p>
            <a:pPr algn="ctr"/>
            <a:r>
              <a:rPr lang="en-GB" sz="1200" b="1">
                <a:solidFill>
                  <a:schemeClr val="accent3"/>
                </a:solidFill>
              </a:rPr>
              <a:t>31%</a:t>
            </a:r>
          </a:p>
        </p:txBody>
      </p:sp>
      <p:sp>
        <p:nvSpPr>
          <p:cNvPr id="32" name="TextBox 31">
            <a:extLst>
              <a:ext uri="{FF2B5EF4-FFF2-40B4-BE49-F238E27FC236}">
                <a16:creationId xmlns:a16="http://schemas.microsoft.com/office/drawing/2014/main" id="{7B5500E1-AAEC-2B5D-AAAD-85A579BF843F}"/>
              </a:ext>
            </a:extLst>
          </p:cNvPr>
          <p:cNvSpPr txBox="1"/>
          <p:nvPr/>
        </p:nvSpPr>
        <p:spPr>
          <a:xfrm>
            <a:off x="2416849" y="3558896"/>
            <a:ext cx="517542" cy="276999"/>
          </a:xfrm>
          <a:prstGeom prst="rect">
            <a:avLst/>
          </a:prstGeom>
          <a:noFill/>
        </p:spPr>
        <p:txBody>
          <a:bodyPr wrap="square" rtlCol="0">
            <a:spAutoFit/>
          </a:bodyPr>
          <a:lstStyle/>
          <a:p>
            <a:pPr algn="ctr"/>
            <a:r>
              <a:rPr lang="en-GB" sz="1200" b="1">
                <a:solidFill>
                  <a:schemeClr val="accent3"/>
                </a:solidFill>
              </a:rPr>
              <a:t>33%</a:t>
            </a:r>
          </a:p>
        </p:txBody>
      </p:sp>
      <p:sp>
        <p:nvSpPr>
          <p:cNvPr id="33" name="TextBox 32">
            <a:extLst>
              <a:ext uri="{FF2B5EF4-FFF2-40B4-BE49-F238E27FC236}">
                <a16:creationId xmlns:a16="http://schemas.microsoft.com/office/drawing/2014/main" id="{4F926531-7500-F26B-D873-DC840428CE2A}"/>
              </a:ext>
            </a:extLst>
          </p:cNvPr>
          <p:cNvSpPr txBox="1"/>
          <p:nvPr/>
        </p:nvSpPr>
        <p:spPr>
          <a:xfrm>
            <a:off x="2416849" y="4193516"/>
            <a:ext cx="517542" cy="276999"/>
          </a:xfrm>
          <a:prstGeom prst="rect">
            <a:avLst/>
          </a:prstGeom>
          <a:noFill/>
        </p:spPr>
        <p:txBody>
          <a:bodyPr wrap="square" rtlCol="0">
            <a:spAutoFit/>
          </a:bodyPr>
          <a:lstStyle/>
          <a:p>
            <a:pPr algn="ctr"/>
            <a:r>
              <a:rPr lang="en-GB" sz="1200" b="1">
                <a:solidFill>
                  <a:schemeClr val="accent3"/>
                </a:solidFill>
              </a:rPr>
              <a:t>33%</a:t>
            </a:r>
          </a:p>
        </p:txBody>
      </p:sp>
      <p:sp>
        <p:nvSpPr>
          <p:cNvPr id="34" name="TextBox 33">
            <a:extLst>
              <a:ext uri="{FF2B5EF4-FFF2-40B4-BE49-F238E27FC236}">
                <a16:creationId xmlns:a16="http://schemas.microsoft.com/office/drawing/2014/main" id="{5C22E6F4-CB80-7E10-5CB5-4C2BE10FBFBF}"/>
              </a:ext>
            </a:extLst>
          </p:cNvPr>
          <p:cNvSpPr txBox="1"/>
          <p:nvPr/>
        </p:nvSpPr>
        <p:spPr>
          <a:xfrm>
            <a:off x="2515860" y="4827101"/>
            <a:ext cx="517542" cy="276999"/>
          </a:xfrm>
          <a:prstGeom prst="rect">
            <a:avLst/>
          </a:prstGeom>
          <a:noFill/>
        </p:spPr>
        <p:txBody>
          <a:bodyPr wrap="square" rtlCol="0">
            <a:spAutoFit/>
          </a:bodyPr>
          <a:lstStyle/>
          <a:p>
            <a:pPr algn="ctr"/>
            <a:r>
              <a:rPr lang="en-GB" sz="1200" b="1" dirty="0">
                <a:solidFill>
                  <a:schemeClr val="accent3"/>
                </a:solidFill>
              </a:rPr>
              <a:t>36%</a:t>
            </a:r>
          </a:p>
        </p:txBody>
      </p:sp>
      <p:sp>
        <p:nvSpPr>
          <p:cNvPr id="35" name="TextBox 34">
            <a:extLst>
              <a:ext uri="{FF2B5EF4-FFF2-40B4-BE49-F238E27FC236}">
                <a16:creationId xmlns:a16="http://schemas.microsoft.com/office/drawing/2014/main" id="{28D148A5-E1D2-2BA0-FD7C-EA3B10B022B7}"/>
              </a:ext>
            </a:extLst>
          </p:cNvPr>
          <p:cNvSpPr txBox="1"/>
          <p:nvPr/>
        </p:nvSpPr>
        <p:spPr>
          <a:xfrm>
            <a:off x="5217684" y="2307348"/>
            <a:ext cx="562840" cy="276999"/>
          </a:xfrm>
          <a:prstGeom prst="rect">
            <a:avLst/>
          </a:prstGeom>
          <a:noFill/>
        </p:spPr>
        <p:txBody>
          <a:bodyPr wrap="square" rtlCol="0">
            <a:spAutoFit/>
          </a:bodyPr>
          <a:lstStyle/>
          <a:p>
            <a:pPr algn="ctr"/>
            <a:r>
              <a:rPr lang="en-GB" sz="1200" b="1">
                <a:solidFill>
                  <a:schemeClr val="accent1"/>
                </a:solidFill>
              </a:rPr>
              <a:t>69%</a:t>
            </a:r>
          </a:p>
        </p:txBody>
      </p:sp>
      <p:sp>
        <p:nvSpPr>
          <p:cNvPr id="36" name="TextBox 35">
            <a:extLst>
              <a:ext uri="{FF2B5EF4-FFF2-40B4-BE49-F238E27FC236}">
                <a16:creationId xmlns:a16="http://schemas.microsoft.com/office/drawing/2014/main" id="{1A02C44E-9BAA-5274-A2F7-DD7A10709024}"/>
              </a:ext>
            </a:extLst>
          </p:cNvPr>
          <p:cNvSpPr txBox="1"/>
          <p:nvPr/>
        </p:nvSpPr>
        <p:spPr>
          <a:xfrm>
            <a:off x="5328053" y="2947022"/>
            <a:ext cx="562840" cy="276999"/>
          </a:xfrm>
          <a:prstGeom prst="rect">
            <a:avLst/>
          </a:prstGeom>
          <a:noFill/>
        </p:spPr>
        <p:txBody>
          <a:bodyPr wrap="square" rtlCol="0">
            <a:spAutoFit/>
          </a:bodyPr>
          <a:lstStyle/>
          <a:p>
            <a:pPr algn="ctr"/>
            <a:r>
              <a:rPr lang="en-GB" sz="1200" b="1">
                <a:solidFill>
                  <a:schemeClr val="accent1"/>
                </a:solidFill>
              </a:rPr>
              <a:t>67%</a:t>
            </a:r>
          </a:p>
        </p:txBody>
      </p:sp>
      <p:sp>
        <p:nvSpPr>
          <p:cNvPr id="37" name="TextBox 36">
            <a:extLst>
              <a:ext uri="{FF2B5EF4-FFF2-40B4-BE49-F238E27FC236}">
                <a16:creationId xmlns:a16="http://schemas.microsoft.com/office/drawing/2014/main" id="{FE7E34B2-D639-1781-D5E6-EDDB7232DD5F}"/>
              </a:ext>
            </a:extLst>
          </p:cNvPr>
          <p:cNvSpPr txBox="1"/>
          <p:nvPr/>
        </p:nvSpPr>
        <p:spPr>
          <a:xfrm>
            <a:off x="5328053" y="3573965"/>
            <a:ext cx="562840" cy="276999"/>
          </a:xfrm>
          <a:prstGeom prst="rect">
            <a:avLst/>
          </a:prstGeom>
          <a:noFill/>
        </p:spPr>
        <p:txBody>
          <a:bodyPr wrap="square" rtlCol="0">
            <a:spAutoFit/>
          </a:bodyPr>
          <a:lstStyle/>
          <a:p>
            <a:pPr algn="ctr"/>
            <a:r>
              <a:rPr lang="en-GB" sz="1200" b="1">
                <a:solidFill>
                  <a:schemeClr val="accent1"/>
                </a:solidFill>
              </a:rPr>
              <a:t>64%</a:t>
            </a:r>
          </a:p>
        </p:txBody>
      </p:sp>
      <p:sp>
        <p:nvSpPr>
          <p:cNvPr id="59" name="TextBox 58">
            <a:extLst>
              <a:ext uri="{FF2B5EF4-FFF2-40B4-BE49-F238E27FC236}">
                <a16:creationId xmlns:a16="http://schemas.microsoft.com/office/drawing/2014/main" id="{FB849126-9B38-61A5-61AA-CDF67FF85262}"/>
              </a:ext>
            </a:extLst>
          </p:cNvPr>
          <p:cNvSpPr txBox="1"/>
          <p:nvPr/>
        </p:nvSpPr>
        <p:spPr>
          <a:xfrm>
            <a:off x="5288029" y="4180788"/>
            <a:ext cx="562840" cy="276999"/>
          </a:xfrm>
          <a:prstGeom prst="rect">
            <a:avLst/>
          </a:prstGeom>
          <a:noFill/>
        </p:spPr>
        <p:txBody>
          <a:bodyPr wrap="square" rtlCol="0">
            <a:spAutoFit/>
          </a:bodyPr>
          <a:lstStyle/>
          <a:p>
            <a:pPr algn="ctr"/>
            <a:r>
              <a:rPr lang="en-GB" sz="1200" b="1">
                <a:solidFill>
                  <a:schemeClr val="accent1"/>
                </a:solidFill>
              </a:rPr>
              <a:t>63%</a:t>
            </a:r>
          </a:p>
        </p:txBody>
      </p:sp>
      <p:sp>
        <p:nvSpPr>
          <p:cNvPr id="60" name="TextBox 59">
            <a:extLst>
              <a:ext uri="{FF2B5EF4-FFF2-40B4-BE49-F238E27FC236}">
                <a16:creationId xmlns:a16="http://schemas.microsoft.com/office/drawing/2014/main" id="{22D7D881-3C3A-927B-16D9-F465C5859E7F}"/>
              </a:ext>
            </a:extLst>
          </p:cNvPr>
          <p:cNvSpPr txBox="1"/>
          <p:nvPr/>
        </p:nvSpPr>
        <p:spPr>
          <a:xfrm>
            <a:off x="5472965" y="4831508"/>
            <a:ext cx="562840" cy="276999"/>
          </a:xfrm>
          <a:prstGeom prst="rect">
            <a:avLst/>
          </a:prstGeom>
          <a:noFill/>
        </p:spPr>
        <p:txBody>
          <a:bodyPr wrap="square" rtlCol="0">
            <a:spAutoFit/>
          </a:bodyPr>
          <a:lstStyle/>
          <a:p>
            <a:pPr algn="ctr"/>
            <a:r>
              <a:rPr lang="en-GB" sz="1200" b="1" dirty="0">
                <a:solidFill>
                  <a:schemeClr val="accent1"/>
                </a:solidFill>
              </a:rPr>
              <a:t>61%</a:t>
            </a:r>
          </a:p>
        </p:txBody>
      </p:sp>
      <p:sp>
        <p:nvSpPr>
          <p:cNvPr id="61" name="TextBox 60">
            <a:extLst>
              <a:ext uri="{FF2B5EF4-FFF2-40B4-BE49-F238E27FC236}">
                <a16:creationId xmlns:a16="http://schemas.microsoft.com/office/drawing/2014/main" id="{C4FBB3C5-9BCF-A7C1-6CBB-AFA84C038A69}"/>
              </a:ext>
            </a:extLst>
          </p:cNvPr>
          <p:cNvSpPr txBox="1"/>
          <p:nvPr/>
        </p:nvSpPr>
        <p:spPr>
          <a:xfrm>
            <a:off x="8200232" y="1788816"/>
            <a:ext cx="3579734" cy="4277499"/>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200" b="1" dirty="0"/>
              <a:t>Groups most likely to </a:t>
            </a:r>
            <a:r>
              <a:rPr lang="en-GB" sz="1200" b="1" u="sng" dirty="0"/>
              <a:t>not</a:t>
            </a:r>
            <a:r>
              <a:rPr lang="en-GB" sz="1200" b="1" dirty="0"/>
              <a:t> be managing well financially</a:t>
            </a:r>
          </a:p>
          <a:p>
            <a:pPr lvl="1"/>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US" sz="1200" dirty="0">
                <a:latin typeface="Arial" panose="020B0604020202020204" pitchFamily="34" charset="0"/>
                <a:ea typeface="Calibri" panose="020F0502020204030204" pitchFamily="34" charset="0"/>
                <a:cs typeface="Times New Roman" panose="02020603050405020304" pitchFamily="18" charset="0"/>
              </a:rPr>
              <a:t>Lower earners (less than £20,000, 37%) compared to higher earners (over £60,000, 9%)</a:t>
            </a:r>
          </a:p>
          <a:p>
            <a:pPr lvl="1"/>
            <a:endParaRPr lang="en-US" sz="1200" dirty="0">
              <a:latin typeface="Arial" panose="020B0604020202020204" pitchFamily="34" charset="0"/>
              <a:ea typeface="Calibri" panose="020F0502020204030204" pitchFamily="34" charset="0"/>
              <a:cs typeface="Times New Roman" panose="02020603050405020304" pitchFamily="18" charset="0"/>
            </a:endParaRPr>
          </a:p>
          <a:p>
            <a:pPr lvl="1"/>
            <a:r>
              <a:rPr lang="en-US" sz="1200" dirty="0">
                <a:latin typeface="Arial" panose="020B0604020202020204" pitchFamily="34" charset="0"/>
                <a:ea typeface="Calibri" panose="020F0502020204030204" pitchFamily="34" charset="0"/>
                <a:cs typeface="Times New Roman" panose="02020603050405020304" pitchFamily="18" charset="0"/>
              </a:rPr>
              <a:t>Those that have a disability or health condition (34%) compared to those that do not (17%)</a:t>
            </a:r>
          </a:p>
          <a:p>
            <a:pPr lvl="1"/>
            <a:endParaRPr lang="en-US" sz="1200" dirty="0">
              <a:latin typeface="Arial" panose="020B0604020202020204" pitchFamily="34" charset="0"/>
              <a:ea typeface="Calibri" panose="020F0502020204030204" pitchFamily="34" charset="0"/>
              <a:cs typeface="Times New Roman" panose="02020603050405020304" pitchFamily="18" charset="0"/>
            </a:endParaRPr>
          </a:p>
          <a:p>
            <a:pPr lvl="1"/>
            <a:r>
              <a:rPr lang="en-US" sz="1200" dirty="0">
                <a:latin typeface="Arial" panose="020B0604020202020204" pitchFamily="34" charset="0"/>
                <a:ea typeface="Calibri" panose="020F0502020204030204" pitchFamily="34" charset="0"/>
                <a:cs typeface="Times New Roman" panose="02020603050405020304" pitchFamily="18" charset="0"/>
              </a:rPr>
              <a:t>Single households (32%) compared to households of 2-4 people (20%)</a:t>
            </a:r>
          </a:p>
          <a:p>
            <a:pPr lvl="1"/>
            <a:endParaRPr lang="en-US" sz="1200" dirty="0">
              <a:latin typeface="Arial" panose="020B0604020202020204" pitchFamily="34" charset="0"/>
              <a:ea typeface="Calibri" panose="020F0502020204030204" pitchFamily="34" charset="0"/>
              <a:cs typeface="Times New Roman" panose="02020603050405020304" pitchFamily="18" charset="0"/>
            </a:endParaRPr>
          </a:p>
          <a:p>
            <a:pPr lvl="1"/>
            <a:r>
              <a:rPr lang="en-US" sz="1200" dirty="0">
                <a:latin typeface="Arial" panose="020B0604020202020204" pitchFamily="34" charset="0"/>
                <a:ea typeface="Calibri" panose="020F0502020204030204" pitchFamily="34" charset="0"/>
                <a:cs typeface="Times New Roman" panose="02020603050405020304" pitchFamily="18" charset="0"/>
              </a:rPr>
              <a:t>Those that live in accessible small towns (30%) compared to large urban areas (21%)</a:t>
            </a:r>
          </a:p>
          <a:p>
            <a:pPr lvl="1"/>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US" sz="1200" dirty="0">
                <a:effectLst/>
                <a:latin typeface="Arial" panose="020B0604020202020204" pitchFamily="34" charset="0"/>
                <a:ea typeface="Calibri" panose="020F0502020204030204" pitchFamily="34" charset="0"/>
                <a:cs typeface="Times New Roman" panose="02020603050405020304" pitchFamily="18" charset="0"/>
              </a:rPr>
              <a:t>Those that receive benefits (26%) c</a:t>
            </a:r>
            <a:r>
              <a:rPr lang="en-US" sz="1200" dirty="0">
                <a:latin typeface="Arial" panose="020B0604020202020204" pitchFamily="34" charset="0"/>
                <a:ea typeface="Calibri" panose="020F0502020204030204" pitchFamily="34" charset="0"/>
                <a:cs typeface="Times New Roman" panose="02020603050405020304" pitchFamily="18" charset="0"/>
              </a:rPr>
              <a:t>ompared to those that do not (18%)</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64" name="Graphic 63" descr="Loan outline">
            <a:extLst>
              <a:ext uri="{FF2B5EF4-FFF2-40B4-BE49-F238E27FC236}">
                <a16:creationId xmlns:a16="http://schemas.microsoft.com/office/drawing/2014/main" id="{DC8C7818-FC80-F82F-58D2-FA24CE844F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5912" y="5305335"/>
            <a:ext cx="418117" cy="418117"/>
          </a:xfrm>
          <a:prstGeom prst="rect">
            <a:avLst/>
          </a:prstGeom>
        </p:spPr>
      </p:pic>
      <p:pic>
        <p:nvPicPr>
          <p:cNvPr id="66" name="Graphic 65" descr="House outline">
            <a:extLst>
              <a:ext uri="{FF2B5EF4-FFF2-40B4-BE49-F238E27FC236}">
                <a16:creationId xmlns:a16="http://schemas.microsoft.com/office/drawing/2014/main" id="{ED5D7E23-0805-8A62-AE4F-AC8AC1F4B6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65912" y="3968679"/>
            <a:ext cx="418116" cy="418116"/>
          </a:xfrm>
          <a:prstGeom prst="rect">
            <a:avLst/>
          </a:prstGeom>
        </p:spPr>
      </p:pic>
      <p:pic>
        <p:nvPicPr>
          <p:cNvPr id="67" name="Graphic 66" descr="Money outline">
            <a:extLst>
              <a:ext uri="{FF2B5EF4-FFF2-40B4-BE49-F238E27FC236}">
                <a16:creationId xmlns:a16="http://schemas.microsoft.com/office/drawing/2014/main" id="{2AE78F5F-A997-60A0-2EEE-B5B5AC3006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65912" y="2632021"/>
            <a:ext cx="418117" cy="418117"/>
          </a:xfrm>
          <a:prstGeom prst="rect">
            <a:avLst/>
          </a:prstGeom>
        </p:spPr>
      </p:pic>
      <p:pic>
        <p:nvPicPr>
          <p:cNvPr id="68" name="Graphic 67" descr="Universal access outline">
            <a:extLst>
              <a:ext uri="{FF2B5EF4-FFF2-40B4-BE49-F238E27FC236}">
                <a16:creationId xmlns:a16="http://schemas.microsoft.com/office/drawing/2014/main" id="{15ACA17F-F7DC-1CAF-163C-BA026E82889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66661" y="3301099"/>
            <a:ext cx="416619" cy="416619"/>
          </a:xfrm>
          <a:prstGeom prst="rect">
            <a:avLst/>
          </a:prstGeom>
        </p:spPr>
      </p:pic>
      <p:pic>
        <p:nvPicPr>
          <p:cNvPr id="71" name="Graphic 70" descr="City outline">
            <a:extLst>
              <a:ext uri="{FF2B5EF4-FFF2-40B4-BE49-F238E27FC236}">
                <a16:creationId xmlns:a16="http://schemas.microsoft.com/office/drawing/2014/main" id="{5D100B99-E36D-AEC0-D8B5-2CE820DDC88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66661" y="4637756"/>
            <a:ext cx="416619" cy="416619"/>
          </a:xfrm>
          <a:prstGeom prst="rect">
            <a:avLst/>
          </a:prstGeom>
        </p:spPr>
      </p:pic>
    </p:spTree>
    <p:extLst>
      <p:ext uri="{BB962C8B-B14F-4D97-AF65-F5344CB8AC3E}">
        <p14:creationId xmlns:p14="http://schemas.microsoft.com/office/powerpoint/2010/main" val="316463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4AA3E-042E-1B61-3889-2FE558C55AA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CBB54A-C69F-4065-7DBF-474CB5768179}"/>
              </a:ext>
            </a:extLst>
          </p:cNvPr>
          <p:cNvSpPr>
            <a:spLocks noGrp="1"/>
          </p:cNvSpPr>
          <p:nvPr>
            <p:ph type="sldNum" sz="quarter" idx="11"/>
          </p:nvPr>
        </p:nvSpPr>
        <p:spPr>
          <a:xfrm>
            <a:off x="284018" y="6353659"/>
            <a:ext cx="11500614" cy="365125"/>
          </a:xfrm>
        </p:spPr>
        <p:txBody>
          <a:bodyPr/>
          <a:lstStyle/>
          <a:p>
            <a:r>
              <a:rPr lang="en-US" dirty="0"/>
              <a:t>C1/AFF3. How easy or difficult is it for your household to keep up with your energy bills nowadays? Is it…. Base: All (Jan/Feb 2025 n=1,656, </a:t>
            </a:r>
            <a:r>
              <a:rPr lang="pt-BR" dirty="0"/>
              <a:t>Jan/Feb 2024 n=1,609, Oct 2023 n=1,589, Mar 2023 n=1,579, Nov/Dec 2022 n= 1,621, Sept/Oct 2022 n=1,586, Mar 2022 n=2,012)</a:t>
            </a:r>
            <a:endParaRPr lang="en-US" dirty="0"/>
          </a:p>
        </p:txBody>
      </p:sp>
      <p:sp>
        <p:nvSpPr>
          <p:cNvPr id="4" name="Title 3">
            <a:extLst>
              <a:ext uri="{FF2B5EF4-FFF2-40B4-BE49-F238E27FC236}">
                <a16:creationId xmlns:a16="http://schemas.microsoft.com/office/drawing/2014/main" id="{76200A5E-C9FA-04A2-5BC7-C17674EA6066}"/>
              </a:ext>
            </a:extLst>
          </p:cNvPr>
          <p:cNvSpPr>
            <a:spLocks noGrp="1"/>
          </p:cNvSpPr>
          <p:nvPr>
            <p:ph type="title"/>
          </p:nvPr>
        </p:nvSpPr>
        <p:spPr>
          <a:xfrm>
            <a:off x="215844" y="196582"/>
            <a:ext cx="9552564" cy="1034906"/>
          </a:xfrm>
        </p:spPr>
        <p:txBody>
          <a:bodyPr>
            <a:normAutofit/>
          </a:bodyPr>
          <a:lstStyle/>
          <a:p>
            <a:r>
              <a:rPr lang="en-GB" sz="2400" dirty="0"/>
              <a:t>Over half of households reported that it is easy to keep up with their energy bills, an increase compared to Jan/Feb 2024.</a:t>
            </a:r>
          </a:p>
        </p:txBody>
      </p:sp>
      <p:graphicFrame>
        <p:nvGraphicFramePr>
          <p:cNvPr id="8" name="Chart 7">
            <a:extLst>
              <a:ext uri="{FF2B5EF4-FFF2-40B4-BE49-F238E27FC236}">
                <a16:creationId xmlns:a16="http://schemas.microsoft.com/office/drawing/2014/main" id="{F1409DF0-7C20-105C-C95F-BD06EFEFA611}"/>
              </a:ext>
            </a:extLst>
          </p:cNvPr>
          <p:cNvGraphicFramePr/>
          <p:nvPr>
            <p:extLst>
              <p:ext uri="{D42A27DB-BD31-4B8C-83A1-F6EECF244321}">
                <p14:modId xmlns:p14="http://schemas.microsoft.com/office/powerpoint/2010/main" val="3289535643"/>
              </p:ext>
            </p:extLst>
          </p:nvPr>
        </p:nvGraphicFramePr>
        <p:xfrm>
          <a:off x="608027" y="1124744"/>
          <a:ext cx="6288054" cy="4747595"/>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Up 4">
            <a:extLst>
              <a:ext uri="{FF2B5EF4-FFF2-40B4-BE49-F238E27FC236}">
                <a16:creationId xmlns:a16="http://schemas.microsoft.com/office/drawing/2014/main" id="{45523536-5CC9-CCCA-1D49-3BCAC77AE0E4}"/>
              </a:ext>
            </a:extLst>
          </p:cNvPr>
          <p:cNvSpPr/>
          <p:nvPr/>
        </p:nvSpPr>
        <p:spPr>
          <a:xfrm>
            <a:off x="6756070" y="1496784"/>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Up 5">
            <a:extLst>
              <a:ext uri="{FF2B5EF4-FFF2-40B4-BE49-F238E27FC236}">
                <a16:creationId xmlns:a16="http://schemas.microsoft.com/office/drawing/2014/main" id="{C71AD8BA-CC54-1712-DBFB-0F870654DE36}"/>
              </a:ext>
            </a:extLst>
          </p:cNvPr>
          <p:cNvSpPr/>
          <p:nvPr/>
        </p:nvSpPr>
        <p:spPr>
          <a:xfrm rot="10800000">
            <a:off x="6756070" y="3998099"/>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Up 6">
            <a:extLst>
              <a:ext uri="{FF2B5EF4-FFF2-40B4-BE49-F238E27FC236}">
                <a16:creationId xmlns:a16="http://schemas.microsoft.com/office/drawing/2014/main" id="{3D014DAE-645C-0BD9-225C-9D0EE3D7009F}"/>
              </a:ext>
            </a:extLst>
          </p:cNvPr>
          <p:cNvSpPr/>
          <p:nvPr/>
        </p:nvSpPr>
        <p:spPr>
          <a:xfrm rot="10800000">
            <a:off x="6755110" y="3498541"/>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A57C8CE-2F35-D79E-3357-D89174579981}"/>
              </a:ext>
            </a:extLst>
          </p:cNvPr>
          <p:cNvSpPr txBox="1"/>
          <p:nvPr/>
        </p:nvSpPr>
        <p:spPr>
          <a:xfrm>
            <a:off x="7596733" y="1684996"/>
            <a:ext cx="3987240" cy="4516636"/>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100" b="1" dirty="0"/>
              <a:t>Groups most likely to find it </a:t>
            </a:r>
            <a:r>
              <a:rPr lang="en-GB" sz="1100" b="1" u="sng" dirty="0"/>
              <a:t>difficult</a:t>
            </a:r>
            <a:r>
              <a:rPr lang="en-GB" sz="1100" b="1" dirty="0"/>
              <a:t> to keep up with energy bills</a:t>
            </a:r>
          </a:p>
          <a:p>
            <a:endParaRPr lang="en-GB" sz="1100" b="1" dirty="0"/>
          </a:p>
          <a:p>
            <a:pPr lvl="1"/>
            <a:r>
              <a:rPr lang="en-US" sz="1100" dirty="0">
                <a:effectLst/>
                <a:latin typeface="Arial" panose="020B0604020202020204" pitchFamily="34" charset="0"/>
                <a:ea typeface="Calibri" panose="020F0502020204030204" pitchFamily="34" charset="0"/>
                <a:cs typeface="Times New Roman" panose="02020603050405020304" pitchFamily="18" charset="0"/>
              </a:rPr>
              <a:t>Have a disability or health condition (24%) compared to those that do not (12%)</a:t>
            </a:r>
          </a:p>
          <a:p>
            <a:pPr lvl="1"/>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US" sz="1100" dirty="0">
                <a:effectLst/>
                <a:latin typeface="Arial" panose="020B0604020202020204" pitchFamily="34" charset="0"/>
                <a:ea typeface="Calibri" panose="020F0502020204030204" pitchFamily="34" charset="0"/>
                <a:cs typeface="Times New Roman" panose="02020603050405020304" pitchFamily="18" charset="0"/>
              </a:rPr>
              <a:t>Lower earners (less than £20,000, (23%) compared to higher earners (over £60,000, 6%) </a:t>
            </a:r>
          </a:p>
          <a:p>
            <a:pPr lvl="1"/>
            <a:endParaRPr lang="en-US" sz="1100" dirty="0">
              <a:latin typeface="Arial" panose="020B0604020202020204" pitchFamily="34" charset="0"/>
              <a:ea typeface="Calibri" panose="020F0502020204030204" pitchFamily="34" charset="0"/>
              <a:cs typeface="Times New Roman" panose="02020603050405020304" pitchFamily="18" charset="0"/>
            </a:endParaRPr>
          </a:p>
          <a:p>
            <a:pPr lvl="1"/>
            <a:r>
              <a:rPr lang="en-US" sz="1100" dirty="0">
                <a:effectLst/>
                <a:latin typeface="Arial" panose="020B0604020202020204" pitchFamily="34" charset="0"/>
                <a:ea typeface="Calibri" panose="020F0502020204030204" pitchFamily="34" charset="0"/>
                <a:cs typeface="Times New Roman" panose="02020603050405020304" pitchFamily="18" charset="0"/>
              </a:rPr>
              <a:t>Single households (20%) compared to households of 2-4 people (14%)</a:t>
            </a:r>
          </a:p>
          <a:p>
            <a:pPr lvl="1"/>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US" sz="1100" dirty="0">
                <a:effectLst/>
                <a:latin typeface="Arial" panose="020B0604020202020204" pitchFamily="34" charset="0"/>
                <a:ea typeface="Calibri" panose="020F0502020204030204" pitchFamily="34" charset="0"/>
                <a:cs typeface="Times New Roman" panose="02020603050405020304" pitchFamily="18" charset="0"/>
              </a:rPr>
              <a:t>Females (19%) compared to males (12%)</a:t>
            </a:r>
            <a:endParaRPr lang="en-US" sz="1100" dirty="0">
              <a:latin typeface="Arial" panose="020B0604020202020204" pitchFamily="34" charset="0"/>
              <a:ea typeface="Calibri" panose="020F0502020204030204" pitchFamily="34" charset="0"/>
              <a:cs typeface="Times New Roman" panose="02020603050405020304" pitchFamily="18" charset="0"/>
            </a:endParaRPr>
          </a:p>
          <a:p>
            <a:pPr lvl="1"/>
            <a:endParaRPr lang="en-US" sz="1100" dirty="0">
              <a:latin typeface="Arial" panose="020B0604020202020204" pitchFamily="34" charset="0"/>
              <a:ea typeface="Calibri" panose="020F0502020204030204" pitchFamily="34" charset="0"/>
              <a:cs typeface="Times New Roman" panose="02020603050405020304" pitchFamily="18" charset="0"/>
            </a:endParaRPr>
          </a:p>
          <a:p>
            <a:pPr lvl="1"/>
            <a:r>
              <a:rPr lang="en-US" sz="1100" dirty="0">
                <a:effectLst/>
                <a:latin typeface="Arial" panose="020B0604020202020204" pitchFamily="34" charset="0"/>
                <a:ea typeface="Calibri" panose="020F0502020204030204" pitchFamily="34" charset="0"/>
                <a:cs typeface="Times New Roman" panose="02020603050405020304" pitchFamily="18" charset="0"/>
              </a:rPr>
              <a:t>Receives benefits (18%) compared to those that don’t (12%)</a:t>
            </a:r>
          </a:p>
          <a:p>
            <a:pPr lvl="1"/>
            <a:endParaRPr lang="en-US" sz="1100" dirty="0">
              <a:latin typeface="Arial" panose="020B0604020202020204" pitchFamily="34" charset="0"/>
              <a:ea typeface="Calibri" panose="020F0502020204030204" pitchFamily="34" charset="0"/>
              <a:cs typeface="Times New Roman" panose="02020603050405020304" pitchFamily="18" charset="0"/>
            </a:endParaRPr>
          </a:p>
          <a:p>
            <a:pPr lvl="1"/>
            <a:endParaRPr lang="en-US" sz="1100" dirty="0">
              <a:latin typeface="Arial" panose="020B0604020202020204" pitchFamily="34" charset="0"/>
              <a:ea typeface="Calibri" panose="020F0502020204030204" pitchFamily="34" charset="0"/>
              <a:cs typeface="Times New Roman" panose="02020603050405020304" pitchFamily="18" charset="0"/>
            </a:endParaRPr>
          </a:p>
          <a:p>
            <a:r>
              <a:rPr lang="en-GB" sz="1100" b="1" dirty="0"/>
              <a:t>Groups most likely to find it </a:t>
            </a:r>
            <a:r>
              <a:rPr lang="en-GB" sz="1100" b="1" u="sng" dirty="0"/>
              <a:t>easy</a:t>
            </a:r>
            <a:r>
              <a:rPr lang="en-GB" sz="1100" b="1" dirty="0"/>
              <a:t> to keep up with energy bills</a:t>
            </a:r>
          </a:p>
          <a:p>
            <a:r>
              <a:rPr lang="en-GB" sz="1100" i="1" dirty="0"/>
              <a:t>The opposite of the above characteristics, plus:</a:t>
            </a:r>
          </a:p>
          <a:p>
            <a:pPr lvl="1"/>
            <a:r>
              <a:rPr lang="en-GB" sz="1100" dirty="0">
                <a:effectLst/>
                <a:latin typeface="Arial" panose="020B0604020202020204" pitchFamily="34" charset="0"/>
                <a:ea typeface="Calibri" panose="020F0502020204030204" pitchFamily="34" charset="0"/>
                <a:cs typeface="Times New Roman" panose="02020603050405020304" pitchFamily="18" charset="0"/>
              </a:rPr>
              <a:t>Older age groups</a:t>
            </a:r>
            <a:r>
              <a:rPr lang="en-GB" sz="1100" dirty="0">
                <a:latin typeface="Arial" panose="020B0604020202020204" pitchFamily="34" charset="0"/>
                <a:ea typeface="Calibri" panose="020F0502020204030204" pitchFamily="34" charset="0"/>
                <a:cs typeface="Times New Roman" panose="02020603050405020304" pitchFamily="18" charset="0"/>
              </a:rPr>
              <a:t> (65+</a:t>
            </a:r>
            <a:r>
              <a:rPr lang="en-GB" sz="1100" dirty="0">
                <a:effectLst/>
                <a:latin typeface="Arial" panose="020B0604020202020204" pitchFamily="34" charset="0"/>
                <a:ea typeface="Calibri" panose="020F0502020204030204" pitchFamily="34" charset="0"/>
                <a:cs typeface="Times New Roman" panose="02020603050405020304" pitchFamily="18" charset="0"/>
              </a:rPr>
              <a:t>, 65%) compared to young age groups (35-44, 55% and 45-55, 54%)</a:t>
            </a:r>
          </a:p>
        </p:txBody>
      </p:sp>
      <p:pic>
        <p:nvPicPr>
          <p:cNvPr id="18" name="Graphic 17" descr="Loan outline">
            <a:extLst>
              <a:ext uri="{FF2B5EF4-FFF2-40B4-BE49-F238E27FC236}">
                <a16:creationId xmlns:a16="http://schemas.microsoft.com/office/drawing/2014/main" id="{10C51308-32A9-BA74-0032-493194740E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52908" y="4334837"/>
            <a:ext cx="418117" cy="418117"/>
          </a:xfrm>
          <a:prstGeom prst="rect">
            <a:avLst/>
          </a:prstGeom>
        </p:spPr>
      </p:pic>
      <p:pic>
        <p:nvPicPr>
          <p:cNvPr id="19" name="Graphic 18" descr="House outline">
            <a:extLst>
              <a:ext uri="{FF2B5EF4-FFF2-40B4-BE49-F238E27FC236}">
                <a16:creationId xmlns:a16="http://schemas.microsoft.com/office/drawing/2014/main" id="{D8834FD0-4493-8FF1-418D-7A5B3A235C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52908" y="3293926"/>
            <a:ext cx="418116" cy="418116"/>
          </a:xfrm>
          <a:prstGeom prst="rect">
            <a:avLst/>
          </a:prstGeom>
        </p:spPr>
      </p:pic>
      <p:pic>
        <p:nvPicPr>
          <p:cNvPr id="20" name="Graphic 19" descr="Money outline">
            <a:extLst>
              <a:ext uri="{FF2B5EF4-FFF2-40B4-BE49-F238E27FC236}">
                <a16:creationId xmlns:a16="http://schemas.microsoft.com/office/drawing/2014/main" id="{2E6A3D2F-2B36-9937-4453-C1063FC19E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52908" y="2808650"/>
            <a:ext cx="418117" cy="418117"/>
          </a:xfrm>
          <a:prstGeom prst="rect">
            <a:avLst/>
          </a:prstGeom>
        </p:spPr>
      </p:pic>
      <p:pic>
        <p:nvPicPr>
          <p:cNvPr id="21" name="Graphic 20" descr="Universal access outline">
            <a:extLst>
              <a:ext uri="{FF2B5EF4-FFF2-40B4-BE49-F238E27FC236}">
                <a16:creationId xmlns:a16="http://schemas.microsoft.com/office/drawing/2014/main" id="{D56A00D7-5F0E-7264-0F45-4AE35D746F1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53657" y="2324872"/>
            <a:ext cx="416619" cy="416619"/>
          </a:xfrm>
          <a:prstGeom prst="rect">
            <a:avLst/>
          </a:prstGeom>
        </p:spPr>
      </p:pic>
      <p:grpSp>
        <p:nvGrpSpPr>
          <p:cNvPr id="23" name="Group 22">
            <a:extLst>
              <a:ext uri="{FF2B5EF4-FFF2-40B4-BE49-F238E27FC236}">
                <a16:creationId xmlns:a16="http://schemas.microsoft.com/office/drawing/2014/main" id="{9587E14E-E8DF-B585-AC5F-A8BC03328C8C}"/>
              </a:ext>
            </a:extLst>
          </p:cNvPr>
          <p:cNvGrpSpPr/>
          <p:nvPr/>
        </p:nvGrpSpPr>
        <p:grpSpPr>
          <a:xfrm>
            <a:off x="7825536" y="3779201"/>
            <a:ext cx="472860" cy="488479"/>
            <a:chOff x="8688288" y="2163358"/>
            <a:chExt cx="457200" cy="449240"/>
          </a:xfrm>
        </p:grpSpPr>
        <p:pic>
          <p:nvPicPr>
            <p:cNvPr id="24" name="Graphic 23" descr="Male outline">
              <a:extLst>
                <a:ext uri="{FF2B5EF4-FFF2-40B4-BE49-F238E27FC236}">
                  <a16:creationId xmlns:a16="http://schemas.microsoft.com/office/drawing/2014/main" id="{652DCCCB-5A65-F133-4071-0FC84FF777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07152" y="2163358"/>
              <a:ext cx="338336" cy="338336"/>
            </a:xfrm>
            <a:prstGeom prst="rect">
              <a:avLst/>
            </a:prstGeom>
          </p:spPr>
        </p:pic>
        <p:pic>
          <p:nvPicPr>
            <p:cNvPr id="25" name="Graphic 24" descr="Female outline">
              <a:extLst>
                <a:ext uri="{FF2B5EF4-FFF2-40B4-BE49-F238E27FC236}">
                  <a16:creationId xmlns:a16="http://schemas.microsoft.com/office/drawing/2014/main" id="{61FACEB4-4287-6919-0908-BFC46E3E09F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88288" y="2274262"/>
              <a:ext cx="338336" cy="338336"/>
            </a:xfrm>
            <a:prstGeom prst="rect">
              <a:avLst/>
            </a:prstGeom>
          </p:spPr>
        </p:pic>
      </p:grpSp>
      <p:cxnSp>
        <p:nvCxnSpPr>
          <p:cNvPr id="9" name="Straight Arrow Connector 8">
            <a:extLst>
              <a:ext uri="{FF2B5EF4-FFF2-40B4-BE49-F238E27FC236}">
                <a16:creationId xmlns:a16="http://schemas.microsoft.com/office/drawing/2014/main" id="{36FE6AAA-D8D7-CAE0-8504-A64F88EF20A8}"/>
              </a:ext>
            </a:extLst>
          </p:cNvPr>
          <p:cNvCxnSpPr/>
          <p:nvPr/>
        </p:nvCxnSpPr>
        <p:spPr>
          <a:xfrm>
            <a:off x="1127448" y="4869160"/>
            <a:ext cx="5328592"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pic>
        <p:nvPicPr>
          <p:cNvPr id="11" name="Graphic 10" descr="Daily calendar outline">
            <a:extLst>
              <a:ext uri="{FF2B5EF4-FFF2-40B4-BE49-F238E27FC236}">
                <a16:creationId xmlns:a16="http://schemas.microsoft.com/office/drawing/2014/main" id="{DD91FC86-C723-F489-B7F5-E6675CBF262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848472" y="5470761"/>
            <a:ext cx="421804" cy="421804"/>
          </a:xfrm>
          <a:prstGeom prst="rect">
            <a:avLst/>
          </a:prstGeom>
        </p:spPr>
      </p:pic>
    </p:spTree>
    <p:extLst>
      <p:ext uri="{BB962C8B-B14F-4D97-AF65-F5344CB8AC3E}">
        <p14:creationId xmlns:p14="http://schemas.microsoft.com/office/powerpoint/2010/main" val="3204780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920C21-520B-973B-A552-B9DA121A8E4F}"/>
              </a:ext>
            </a:extLst>
          </p:cNvPr>
          <p:cNvSpPr>
            <a:spLocks noGrp="1"/>
          </p:cNvSpPr>
          <p:nvPr>
            <p:ph type="sldNum" sz="quarter" idx="11"/>
          </p:nvPr>
        </p:nvSpPr>
        <p:spPr>
          <a:xfrm>
            <a:off x="284018" y="6511570"/>
            <a:ext cx="11500614" cy="300729"/>
          </a:xfrm>
        </p:spPr>
        <p:txBody>
          <a:bodyPr/>
          <a:lstStyle/>
          <a:p>
            <a:r>
              <a:rPr lang="en-US" dirty="0"/>
              <a:t>C2/AFF4. Compared with this time last year, how much easier or more difficult is it for your household to keep up with your energy bills nowadays?</a:t>
            </a:r>
            <a:r>
              <a:rPr lang="en-GB" dirty="0"/>
              <a:t> Base: All (</a:t>
            </a:r>
            <a:r>
              <a:rPr lang="en-US" dirty="0"/>
              <a:t>Jan/Feb 2025 n=1,656, </a:t>
            </a:r>
            <a:r>
              <a:rPr lang="pt-BR" dirty="0"/>
              <a:t>Jan/Feb 2024 n=1,609, Oct 2023 n=1,589, Mar 2023 n=1,579, Nov/Dec 2022 n= 1,621, Sept/Oct 2022 n=1,586, Mar 2022 n=2,012</a:t>
            </a:r>
            <a:r>
              <a:rPr lang="en-US" dirty="0"/>
              <a:t>).</a:t>
            </a:r>
          </a:p>
        </p:txBody>
      </p:sp>
      <p:sp>
        <p:nvSpPr>
          <p:cNvPr id="4" name="Title 3">
            <a:extLst>
              <a:ext uri="{FF2B5EF4-FFF2-40B4-BE49-F238E27FC236}">
                <a16:creationId xmlns:a16="http://schemas.microsoft.com/office/drawing/2014/main" id="{C2844F2C-232D-0269-1311-42D24AE13056}"/>
              </a:ext>
            </a:extLst>
          </p:cNvPr>
          <p:cNvSpPr>
            <a:spLocks noGrp="1"/>
          </p:cNvSpPr>
          <p:nvPr>
            <p:ph type="title"/>
          </p:nvPr>
        </p:nvSpPr>
        <p:spPr>
          <a:xfrm>
            <a:off x="171469" y="152080"/>
            <a:ext cx="9342658" cy="557735"/>
          </a:xfrm>
        </p:spPr>
        <p:txBody>
          <a:bodyPr>
            <a:noAutofit/>
          </a:bodyPr>
          <a:lstStyle/>
          <a:p>
            <a:r>
              <a:rPr lang="en-GB" sz="2400"/>
              <a:t>More households reported they have found it easier to keep up with their energy bills compared with this time last year.</a:t>
            </a:r>
          </a:p>
        </p:txBody>
      </p:sp>
      <p:sp>
        <p:nvSpPr>
          <p:cNvPr id="41" name="TextBox 40">
            <a:extLst>
              <a:ext uri="{FF2B5EF4-FFF2-40B4-BE49-F238E27FC236}">
                <a16:creationId xmlns:a16="http://schemas.microsoft.com/office/drawing/2014/main" id="{FD09B8C8-6B30-48C9-4871-7A5D4D16FCA0}"/>
              </a:ext>
            </a:extLst>
          </p:cNvPr>
          <p:cNvSpPr txBox="1"/>
          <p:nvPr/>
        </p:nvSpPr>
        <p:spPr>
          <a:xfrm>
            <a:off x="7965455" y="1770896"/>
            <a:ext cx="3906406" cy="4516636"/>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100" b="1" dirty="0"/>
              <a:t>Groups most likely to have found it </a:t>
            </a:r>
            <a:r>
              <a:rPr lang="en-GB" sz="1100" b="1" u="sng" dirty="0"/>
              <a:t>more difficult</a:t>
            </a:r>
            <a:r>
              <a:rPr lang="en-GB" sz="1100" b="1" dirty="0"/>
              <a:t> to keep up with energy bills compared to this time last year</a:t>
            </a:r>
          </a:p>
          <a:p>
            <a:endParaRPr lang="en-GB" sz="1100" b="1" dirty="0"/>
          </a:p>
          <a:p>
            <a:pPr lvl="1"/>
            <a:r>
              <a:rPr lang="en-GB" sz="1100" dirty="0">
                <a:effectLst/>
                <a:latin typeface="Arial" panose="020B0604020202020204" pitchFamily="34" charset="0"/>
                <a:ea typeface="Calibri" panose="020F0502020204030204" pitchFamily="34" charset="0"/>
                <a:cs typeface="Times New Roman" panose="02020603050405020304" pitchFamily="18" charset="0"/>
              </a:rPr>
              <a:t>Households with 5+ people (41%) and single households (34%) compared to 2-4 people (28%)</a:t>
            </a:r>
          </a:p>
          <a:p>
            <a:pPr lvl="1"/>
            <a:endParaRPr lang="en-GB" sz="1100" dirty="0">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effectLst/>
                <a:latin typeface="Arial" panose="020B0604020202020204" pitchFamily="34" charset="0"/>
                <a:ea typeface="Calibri" panose="020F0502020204030204" pitchFamily="34" charset="0"/>
                <a:cs typeface="Times New Roman" panose="02020603050405020304" pitchFamily="18" charset="0"/>
              </a:rPr>
              <a:t>Households with two generations of the same family (37%) compared to households with three or more generations (18%) living together </a:t>
            </a:r>
          </a:p>
          <a:p>
            <a:pPr lvl="1"/>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US" sz="1100" dirty="0">
                <a:effectLst/>
                <a:latin typeface="Arial" panose="020B0604020202020204" pitchFamily="34" charset="0"/>
                <a:ea typeface="Calibri" panose="020F0502020204030204" pitchFamily="34" charset="0"/>
                <a:cs typeface="Times New Roman" panose="02020603050405020304" pitchFamily="18" charset="0"/>
              </a:rPr>
              <a:t>Those that live in accessibl</a:t>
            </a:r>
            <a:r>
              <a:rPr lang="en-US" sz="1100" dirty="0">
                <a:latin typeface="Arial" panose="020B0604020202020204" pitchFamily="34" charset="0"/>
                <a:ea typeface="Calibri" panose="020F0502020204030204" pitchFamily="34" charset="0"/>
                <a:cs typeface="Times New Roman" panose="02020603050405020304" pitchFamily="18" charset="0"/>
              </a:rPr>
              <a:t>e small towns (40%) and</a:t>
            </a:r>
            <a:r>
              <a:rPr lang="en-US" sz="1100" dirty="0">
                <a:effectLst/>
                <a:latin typeface="Arial" panose="020B0604020202020204" pitchFamily="34" charset="0"/>
                <a:ea typeface="Calibri" panose="020F0502020204030204" pitchFamily="34" charset="0"/>
                <a:cs typeface="Times New Roman" panose="02020603050405020304" pitchFamily="18" charset="0"/>
              </a:rPr>
              <a:t> other urban areas (34%) compared to large urban areas (26%)</a:t>
            </a:r>
          </a:p>
          <a:p>
            <a:pPr lvl="1"/>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latin typeface="Arial" panose="020B0604020202020204" pitchFamily="34" charset="0"/>
                <a:ea typeface="Calibri" panose="020F0502020204030204" pitchFamily="34" charset="0"/>
                <a:cs typeface="Times New Roman" panose="02020603050405020304" pitchFamily="18" charset="0"/>
              </a:rPr>
              <a:t>Those who have a di</a:t>
            </a:r>
            <a:r>
              <a:rPr lang="en-GB" sz="1100" dirty="0">
                <a:effectLst/>
                <a:latin typeface="Arial" panose="020B0604020202020204" pitchFamily="34" charset="0"/>
                <a:ea typeface="Calibri" panose="020F0502020204030204" pitchFamily="34" charset="0"/>
                <a:cs typeface="Times New Roman" panose="02020603050405020304" pitchFamily="18" charset="0"/>
              </a:rPr>
              <a:t>sability or health condition (38%) compared to those who do not (26%)</a:t>
            </a:r>
          </a:p>
          <a:p>
            <a:pPr lvl="1"/>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effectLst/>
                <a:latin typeface="Arial" panose="020B0604020202020204" pitchFamily="34" charset="0"/>
                <a:ea typeface="Calibri" panose="020F0502020204030204" pitchFamily="34" charset="0"/>
                <a:cs typeface="Times New Roman" panose="02020603050405020304" pitchFamily="18" charset="0"/>
              </a:rPr>
              <a:t>Lower earners (less than £</a:t>
            </a:r>
            <a:r>
              <a:rPr lang="en-GB" sz="1100" dirty="0">
                <a:latin typeface="Arial" panose="020B0604020202020204" pitchFamily="34" charset="0"/>
                <a:ea typeface="Calibri" panose="020F0502020204030204" pitchFamily="34" charset="0"/>
                <a:cs typeface="Times New Roman" panose="02020603050405020304" pitchFamily="18" charset="0"/>
              </a:rPr>
              <a:t>20</a:t>
            </a:r>
            <a:r>
              <a:rPr lang="en-GB" sz="1100" dirty="0">
                <a:effectLst/>
                <a:latin typeface="Arial" panose="020B0604020202020204" pitchFamily="34" charset="0"/>
                <a:ea typeface="Calibri" panose="020F0502020204030204" pitchFamily="34" charset="0"/>
                <a:cs typeface="Times New Roman" panose="02020603050405020304" pitchFamily="18" charset="0"/>
              </a:rPr>
              <a:t>,000, 37%) compared to higher earners (over £60,000, 18%)</a:t>
            </a:r>
          </a:p>
        </p:txBody>
      </p:sp>
      <p:graphicFrame>
        <p:nvGraphicFramePr>
          <p:cNvPr id="23" name="Chart Placeholder 3">
            <a:extLst>
              <a:ext uri="{FF2B5EF4-FFF2-40B4-BE49-F238E27FC236}">
                <a16:creationId xmlns:a16="http://schemas.microsoft.com/office/drawing/2014/main" id="{944ABA30-194A-0D1D-FBDC-2823360378FD}"/>
              </a:ext>
            </a:extLst>
          </p:cNvPr>
          <p:cNvGraphicFramePr>
            <a:graphicFrameLocks/>
          </p:cNvGraphicFramePr>
          <p:nvPr>
            <p:extLst>
              <p:ext uri="{D42A27DB-BD31-4B8C-83A1-F6EECF244321}">
                <p14:modId xmlns:p14="http://schemas.microsoft.com/office/powerpoint/2010/main" val="3092947210"/>
              </p:ext>
            </p:extLst>
          </p:nvPr>
        </p:nvGraphicFramePr>
        <p:xfrm>
          <a:off x="0" y="1184741"/>
          <a:ext cx="7569478" cy="5340603"/>
        </p:xfrm>
        <a:graphic>
          <a:graphicData uri="http://schemas.openxmlformats.org/drawingml/2006/chart">
            <c:chart xmlns:c="http://schemas.openxmlformats.org/drawingml/2006/chart" xmlns:r="http://schemas.openxmlformats.org/officeDocument/2006/relationships" r:id="rId3"/>
          </a:graphicData>
        </a:graphic>
      </p:graphicFrame>
      <p:sp>
        <p:nvSpPr>
          <p:cNvPr id="44" name="Left Brace 43">
            <a:extLst>
              <a:ext uri="{FF2B5EF4-FFF2-40B4-BE49-F238E27FC236}">
                <a16:creationId xmlns:a16="http://schemas.microsoft.com/office/drawing/2014/main" id="{7FBFCB2E-560E-1382-5BAC-67908730C9B9}"/>
              </a:ext>
            </a:extLst>
          </p:cNvPr>
          <p:cNvSpPr/>
          <p:nvPr/>
        </p:nvSpPr>
        <p:spPr>
          <a:xfrm rot="5400000">
            <a:off x="6723963" y="599654"/>
            <a:ext cx="164223" cy="13982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Left Brace 44">
            <a:extLst>
              <a:ext uri="{FF2B5EF4-FFF2-40B4-BE49-F238E27FC236}">
                <a16:creationId xmlns:a16="http://schemas.microsoft.com/office/drawing/2014/main" id="{D36ED629-250D-A9CA-73DA-B9C4C2EAE4E8}"/>
              </a:ext>
            </a:extLst>
          </p:cNvPr>
          <p:cNvSpPr/>
          <p:nvPr/>
        </p:nvSpPr>
        <p:spPr>
          <a:xfrm rot="5400000">
            <a:off x="2157406" y="365918"/>
            <a:ext cx="164223" cy="1871521"/>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50" name="TextBox 49">
            <a:extLst>
              <a:ext uri="{FF2B5EF4-FFF2-40B4-BE49-F238E27FC236}">
                <a16:creationId xmlns:a16="http://schemas.microsoft.com/office/drawing/2014/main" id="{7FF6750C-E4DC-90B5-DF7C-97CA13269FAA}"/>
              </a:ext>
            </a:extLst>
          </p:cNvPr>
          <p:cNvSpPr txBox="1"/>
          <p:nvPr/>
        </p:nvSpPr>
        <p:spPr>
          <a:xfrm>
            <a:off x="6543373" y="955354"/>
            <a:ext cx="562840" cy="276999"/>
          </a:xfrm>
          <a:prstGeom prst="rect">
            <a:avLst/>
          </a:prstGeom>
          <a:noFill/>
        </p:spPr>
        <p:txBody>
          <a:bodyPr wrap="square" rtlCol="0">
            <a:spAutoFit/>
          </a:bodyPr>
          <a:lstStyle/>
          <a:p>
            <a:pPr algn="ctr"/>
            <a:r>
              <a:rPr lang="en-GB" sz="1200" b="1" dirty="0">
                <a:solidFill>
                  <a:schemeClr val="accent1"/>
                </a:solidFill>
              </a:rPr>
              <a:t>22%</a:t>
            </a:r>
          </a:p>
        </p:txBody>
      </p:sp>
      <p:sp>
        <p:nvSpPr>
          <p:cNvPr id="51" name="TextBox 50">
            <a:extLst>
              <a:ext uri="{FF2B5EF4-FFF2-40B4-BE49-F238E27FC236}">
                <a16:creationId xmlns:a16="http://schemas.microsoft.com/office/drawing/2014/main" id="{E388C687-5611-C1C6-9DE5-25C6D2F4BA38}"/>
              </a:ext>
            </a:extLst>
          </p:cNvPr>
          <p:cNvSpPr txBox="1"/>
          <p:nvPr/>
        </p:nvSpPr>
        <p:spPr>
          <a:xfrm>
            <a:off x="1980746" y="980043"/>
            <a:ext cx="517542" cy="276999"/>
          </a:xfrm>
          <a:prstGeom prst="rect">
            <a:avLst/>
          </a:prstGeom>
          <a:noFill/>
        </p:spPr>
        <p:txBody>
          <a:bodyPr wrap="square" rtlCol="0">
            <a:spAutoFit/>
          </a:bodyPr>
          <a:lstStyle/>
          <a:p>
            <a:pPr algn="ctr"/>
            <a:r>
              <a:rPr lang="en-GB" sz="1200" b="1" dirty="0">
                <a:solidFill>
                  <a:schemeClr val="accent3"/>
                </a:solidFill>
              </a:rPr>
              <a:t>30%</a:t>
            </a:r>
          </a:p>
        </p:txBody>
      </p:sp>
      <p:sp>
        <p:nvSpPr>
          <p:cNvPr id="52" name="Left Brace 51">
            <a:extLst>
              <a:ext uri="{FF2B5EF4-FFF2-40B4-BE49-F238E27FC236}">
                <a16:creationId xmlns:a16="http://schemas.microsoft.com/office/drawing/2014/main" id="{03FC3F04-41AC-8F96-9956-24AB896A2FE3}"/>
              </a:ext>
            </a:extLst>
          </p:cNvPr>
          <p:cNvSpPr/>
          <p:nvPr/>
        </p:nvSpPr>
        <p:spPr>
          <a:xfrm rot="5400000">
            <a:off x="2536730" y="703236"/>
            <a:ext cx="164223" cy="2630175"/>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53" name="Left Brace 52">
            <a:extLst>
              <a:ext uri="{FF2B5EF4-FFF2-40B4-BE49-F238E27FC236}">
                <a16:creationId xmlns:a16="http://schemas.microsoft.com/office/drawing/2014/main" id="{A58A65BB-2F5C-C2D0-48BB-85754A36BD1A}"/>
              </a:ext>
            </a:extLst>
          </p:cNvPr>
          <p:cNvSpPr/>
          <p:nvPr/>
        </p:nvSpPr>
        <p:spPr>
          <a:xfrm rot="5400000">
            <a:off x="2535877" y="1425337"/>
            <a:ext cx="158705" cy="2630174"/>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54" name="Left Brace 53">
            <a:extLst>
              <a:ext uri="{FF2B5EF4-FFF2-40B4-BE49-F238E27FC236}">
                <a16:creationId xmlns:a16="http://schemas.microsoft.com/office/drawing/2014/main" id="{4F040A4F-79B3-C625-3139-9A99820344CC}"/>
              </a:ext>
            </a:extLst>
          </p:cNvPr>
          <p:cNvSpPr/>
          <p:nvPr/>
        </p:nvSpPr>
        <p:spPr>
          <a:xfrm rot="5400000">
            <a:off x="3255382" y="1409876"/>
            <a:ext cx="164223" cy="4067469"/>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55" name="Left Brace 54">
            <a:extLst>
              <a:ext uri="{FF2B5EF4-FFF2-40B4-BE49-F238E27FC236}">
                <a16:creationId xmlns:a16="http://schemas.microsoft.com/office/drawing/2014/main" id="{C5D81A82-33D9-5EEA-06FF-18C97B0A7D88}"/>
              </a:ext>
            </a:extLst>
          </p:cNvPr>
          <p:cNvSpPr/>
          <p:nvPr/>
        </p:nvSpPr>
        <p:spPr>
          <a:xfrm rot="5400000">
            <a:off x="3258141" y="2128484"/>
            <a:ext cx="158706" cy="4067470"/>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56" name="Left Brace 55">
            <a:extLst>
              <a:ext uri="{FF2B5EF4-FFF2-40B4-BE49-F238E27FC236}">
                <a16:creationId xmlns:a16="http://schemas.microsoft.com/office/drawing/2014/main" id="{47DA8757-B969-C508-42B5-B50B5EA3C665}"/>
              </a:ext>
            </a:extLst>
          </p:cNvPr>
          <p:cNvSpPr/>
          <p:nvPr/>
        </p:nvSpPr>
        <p:spPr>
          <a:xfrm rot="5400000">
            <a:off x="3295154" y="2804806"/>
            <a:ext cx="158705" cy="4137459"/>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57" name="Left Brace 56">
            <a:extLst>
              <a:ext uri="{FF2B5EF4-FFF2-40B4-BE49-F238E27FC236}">
                <a16:creationId xmlns:a16="http://schemas.microsoft.com/office/drawing/2014/main" id="{CBE2D459-0D65-1FEF-A25E-2DB5E68852C2}"/>
              </a:ext>
            </a:extLst>
          </p:cNvPr>
          <p:cNvSpPr/>
          <p:nvPr/>
        </p:nvSpPr>
        <p:spPr>
          <a:xfrm rot="5400000">
            <a:off x="2939571" y="3869061"/>
            <a:ext cx="158705" cy="3437565"/>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58" name="Left Brace 57">
            <a:extLst>
              <a:ext uri="{FF2B5EF4-FFF2-40B4-BE49-F238E27FC236}">
                <a16:creationId xmlns:a16="http://schemas.microsoft.com/office/drawing/2014/main" id="{21FC15EB-67B6-3F5B-9230-BDF12E49C211}"/>
              </a:ext>
            </a:extLst>
          </p:cNvPr>
          <p:cNvSpPr/>
          <p:nvPr/>
        </p:nvSpPr>
        <p:spPr>
          <a:xfrm rot="5400000">
            <a:off x="7110245" y="1648552"/>
            <a:ext cx="164222" cy="7351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 name="Left Brace 58">
            <a:extLst>
              <a:ext uri="{FF2B5EF4-FFF2-40B4-BE49-F238E27FC236}">
                <a16:creationId xmlns:a16="http://schemas.microsoft.com/office/drawing/2014/main" id="{26A11F97-DCFA-B0FD-A41F-D35B84190A0F}"/>
              </a:ext>
            </a:extLst>
          </p:cNvPr>
          <p:cNvSpPr/>
          <p:nvPr/>
        </p:nvSpPr>
        <p:spPr>
          <a:xfrm rot="5400000">
            <a:off x="7079118" y="2327025"/>
            <a:ext cx="164222" cy="79737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 name="Left Brace 59">
            <a:extLst>
              <a:ext uri="{FF2B5EF4-FFF2-40B4-BE49-F238E27FC236}">
                <a16:creationId xmlns:a16="http://schemas.microsoft.com/office/drawing/2014/main" id="{72B64558-FA77-243A-BD22-B818BCF8A3AB}"/>
              </a:ext>
            </a:extLst>
          </p:cNvPr>
          <p:cNvSpPr/>
          <p:nvPr/>
        </p:nvSpPr>
        <p:spPr>
          <a:xfrm rot="5400000">
            <a:off x="7321765" y="3341383"/>
            <a:ext cx="164224" cy="20265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 name="Left Brace 60">
            <a:extLst>
              <a:ext uri="{FF2B5EF4-FFF2-40B4-BE49-F238E27FC236}">
                <a16:creationId xmlns:a16="http://schemas.microsoft.com/office/drawing/2014/main" id="{8D50487D-3AF4-1C1C-64A7-54A80D0ACF00}"/>
              </a:ext>
            </a:extLst>
          </p:cNvPr>
          <p:cNvSpPr/>
          <p:nvPr/>
        </p:nvSpPr>
        <p:spPr>
          <a:xfrm rot="5400000">
            <a:off x="7236426" y="4011440"/>
            <a:ext cx="151606" cy="29446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 name="Left Brace 61">
            <a:extLst>
              <a:ext uri="{FF2B5EF4-FFF2-40B4-BE49-F238E27FC236}">
                <a16:creationId xmlns:a16="http://schemas.microsoft.com/office/drawing/2014/main" id="{422C229C-AD49-FC1F-1B58-0B3A546112D1}"/>
              </a:ext>
            </a:extLst>
          </p:cNvPr>
          <p:cNvSpPr/>
          <p:nvPr/>
        </p:nvSpPr>
        <p:spPr>
          <a:xfrm rot="5400000">
            <a:off x="7254929" y="4739591"/>
            <a:ext cx="149937" cy="2591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3" name="Left Brace 62">
            <a:extLst>
              <a:ext uri="{FF2B5EF4-FFF2-40B4-BE49-F238E27FC236}">
                <a16:creationId xmlns:a16="http://schemas.microsoft.com/office/drawing/2014/main" id="{E6A9C45B-256F-7626-A705-256E9C02401C}"/>
              </a:ext>
            </a:extLst>
          </p:cNvPr>
          <p:cNvSpPr/>
          <p:nvPr/>
        </p:nvSpPr>
        <p:spPr>
          <a:xfrm rot="5400000">
            <a:off x="7314589" y="5456953"/>
            <a:ext cx="158703" cy="2591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4" name="TextBox 63">
            <a:extLst>
              <a:ext uri="{FF2B5EF4-FFF2-40B4-BE49-F238E27FC236}">
                <a16:creationId xmlns:a16="http://schemas.microsoft.com/office/drawing/2014/main" id="{E28F25CB-37CA-4894-59B2-745AB75C3FBB}"/>
              </a:ext>
            </a:extLst>
          </p:cNvPr>
          <p:cNvSpPr txBox="1"/>
          <p:nvPr/>
        </p:nvSpPr>
        <p:spPr>
          <a:xfrm>
            <a:off x="6930452" y="1687098"/>
            <a:ext cx="562840" cy="276999"/>
          </a:xfrm>
          <a:prstGeom prst="rect">
            <a:avLst/>
          </a:prstGeom>
          <a:noFill/>
        </p:spPr>
        <p:txBody>
          <a:bodyPr wrap="square" rtlCol="0">
            <a:spAutoFit/>
          </a:bodyPr>
          <a:lstStyle/>
          <a:p>
            <a:pPr algn="ctr"/>
            <a:r>
              <a:rPr lang="en-GB" sz="1200" b="1" dirty="0">
                <a:solidFill>
                  <a:schemeClr val="accent1"/>
                </a:solidFill>
              </a:rPr>
              <a:t>12%</a:t>
            </a:r>
          </a:p>
        </p:txBody>
      </p:sp>
      <p:sp>
        <p:nvSpPr>
          <p:cNvPr id="65" name="TextBox 64">
            <a:extLst>
              <a:ext uri="{FF2B5EF4-FFF2-40B4-BE49-F238E27FC236}">
                <a16:creationId xmlns:a16="http://schemas.microsoft.com/office/drawing/2014/main" id="{EB08BBAD-9EF8-CA71-A5C5-D192885E33CA}"/>
              </a:ext>
            </a:extLst>
          </p:cNvPr>
          <p:cNvSpPr txBox="1"/>
          <p:nvPr/>
        </p:nvSpPr>
        <p:spPr>
          <a:xfrm>
            <a:off x="6896620" y="2421160"/>
            <a:ext cx="562840" cy="276999"/>
          </a:xfrm>
          <a:prstGeom prst="rect">
            <a:avLst/>
          </a:prstGeom>
          <a:noFill/>
        </p:spPr>
        <p:txBody>
          <a:bodyPr wrap="square" rtlCol="0">
            <a:spAutoFit/>
          </a:bodyPr>
          <a:lstStyle/>
          <a:p>
            <a:pPr algn="ctr"/>
            <a:r>
              <a:rPr lang="en-GB" sz="1200" b="1" dirty="0">
                <a:solidFill>
                  <a:schemeClr val="accent1"/>
                </a:solidFill>
              </a:rPr>
              <a:t>13%</a:t>
            </a:r>
          </a:p>
        </p:txBody>
      </p:sp>
      <p:sp>
        <p:nvSpPr>
          <p:cNvPr id="66" name="TextBox 65">
            <a:extLst>
              <a:ext uri="{FF2B5EF4-FFF2-40B4-BE49-F238E27FC236}">
                <a16:creationId xmlns:a16="http://schemas.microsoft.com/office/drawing/2014/main" id="{5A9D2D61-4310-A908-6CC7-B988B5CBE120}"/>
              </a:ext>
            </a:extLst>
          </p:cNvPr>
          <p:cNvSpPr txBox="1"/>
          <p:nvPr/>
        </p:nvSpPr>
        <p:spPr>
          <a:xfrm>
            <a:off x="7144187" y="3142245"/>
            <a:ext cx="562840" cy="276999"/>
          </a:xfrm>
          <a:prstGeom prst="rect">
            <a:avLst/>
          </a:prstGeom>
          <a:noFill/>
        </p:spPr>
        <p:txBody>
          <a:bodyPr wrap="square" rtlCol="0">
            <a:spAutoFit/>
          </a:bodyPr>
          <a:lstStyle/>
          <a:p>
            <a:pPr algn="ctr"/>
            <a:r>
              <a:rPr lang="en-GB" sz="1200" b="1" dirty="0">
                <a:solidFill>
                  <a:schemeClr val="accent1"/>
                </a:solidFill>
              </a:rPr>
              <a:t>4%</a:t>
            </a:r>
          </a:p>
        </p:txBody>
      </p:sp>
      <p:sp>
        <p:nvSpPr>
          <p:cNvPr id="67" name="TextBox 66">
            <a:extLst>
              <a:ext uri="{FF2B5EF4-FFF2-40B4-BE49-F238E27FC236}">
                <a16:creationId xmlns:a16="http://schemas.microsoft.com/office/drawing/2014/main" id="{393528EB-87E6-BD3F-7605-BCD37B413780}"/>
              </a:ext>
            </a:extLst>
          </p:cNvPr>
          <p:cNvSpPr txBox="1"/>
          <p:nvPr/>
        </p:nvSpPr>
        <p:spPr>
          <a:xfrm>
            <a:off x="7021129" y="3853062"/>
            <a:ext cx="562840" cy="276999"/>
          </a:xfrm>
          <a:prstGeom prst="rect">
            <a:avLst/>
          </a:prstGeom>
          <a:noFill/>
        </p:spPr>
        <p:txBody>
          <a:bodyPr wrap="square" rtlCol="0">
            <a:spAutoFit/>
          </a:bodyPr>
          <a:lstStyle/>
          <a:p>
            <a:pPr algn="ctr"/>
            <a:r>
              <a:rPr lang="en-GB" sz="1200" b="1" dirty="0">
                <a:solidFill>
                  <a:schemeClr val="accent1"/>
                </a:solidFill>
              </a:rPr>
              <a:t>5%</a:t>
            </a:r>
          </a:p>
        </p:txBody>
      </p:sp>
      <p:sp>
        <p:nvSpPr>
          <p:cNvPr id="68" name="TextBox 67">
            <a:extLst>
              <a:ext uri="{FF2B5EF4-FFF2-40B4-BE49-F238E27FC236}">
                <a16:creationId xmlns:a16="http://schemas.microsoft.com/office/drawing/2014/main" id="{218C55A5-6115-7AEB-43E1-1C517DFD4E11}"/>
              </a:ext>
            </a:extLst>
          </p:cNvPr>
          <p:cNvSpPr txBox="1"/>
          <p:nvPr/>
        </p:nvSpPr>
        <p:spPr>
          <a:xfrm>
            <a:off x="7048478" y="4559716"/>
            <a:ext cx="562840" cy="276999"/>
          </a:xfrm>
          <a:prstGeom prst="rect">
            <a:avLst/>
          </a:prstGeom>
          <a:noFill/>
        </p:spPr>
        <p:txBody>
          <a:bodyPr wrap="square" rtlCol="0">
            <a:spAutoFit/>
          </a:bodyPr>
          <a:lstStyle/>
          <a:p>
            <a:pPr algn="ctr"/>
            <a:r>
              <a:rPr lang="en-GB" sz="1200" b="1">
                <a:solidFill>
                  <a:schemeClr val="accent1"/>
                </a:solidFill>
              </a:rPr>
              <a:t>4%</a:t>
            </a:r>
          </a:p>
        </p:txBody>
      </p:sp>
      <p:sp>
        <p:nvSpPr>
          <p:cNvPr id="69" name="TextBox 68">
            <a:extLst>
              <a:ext uri="{FF2B5EF4-FFF2-40B4-BE49-F238E27FC236}">
                <a16:creationId xmlns:a16="http://schemas.microsoft.com/office/drawing/2014/main" id="{62C2A9DA-F1D3-81D1-D543-573D7B82F5ED}"/>
              </a:ext>
            </a:extLst>
          </p:cNvPr>
          <p:cNvSpPr txBox="1"/>
          <p:nvPr/>
        </p:nvSpPr>
        <p:spPr>
          <a:xfrm>
            <a:off x="7112521" y="5278066"/>
            <a:ext cx="562840" cy="276999"/>
          </a:xfrm>
          <a:prstGeom prst="rect">
            <a:avLst/>
          </a:prstGeom>
          <a:noFill/>
        </p:spPr>
        <p:txBody>
          <a:bodyPr wrap="square" rtlCol="0">
            <a:spAutoFit/>
          </a:bodyPr>
          <a:lstStyle/>
          <a:p>
            <a:pPr algn="ctr"/>
            <a:r>
              <a:rPr lang="en-GB" sz="1200" b="1" dirty="0">
                <a:solidFill>
                  <a:schemeClr val="accent1"/>
                </a:solidFill>
              </a:rPr>
              <a:t>4%</a:t>
            </a:r>
          </a:p>
        </p:txBody>
      </p:sp>
      <p:sp>
        <p:nvSpPr>
          <p:cNvPr id="70" name="TextBox 69">
            <a:extLst>
              <a:ext uri="{FF2B5EF4-FFF2-40B4-BE49-F238E27FC236}">
                <a16:creationId xmlns:a16="http://schemas.microsoft.com/office/drawing/2014/main" id="{1792A3F9-790F-D236-5205-57BDAE49AD1D}"/>
              </a:ext>
            </a:extLst>
          </p:cNvPr>
          <p:cNvSpPr txBox="1"/>
          <p:nvPr/>
        </p:nvSpPr>
        <p:spPr>
          <a:xfrm>
            <a:off x="2360070" y="1715270"/>
            <a:ext cx="517542" cy="276999"/>
          </a:xfrm>
          <a:prstGeom prst="rect">
            <a:avLst/>
          </a:prstGeom>
          <a:noFill/>
        </p:spPr>
        <p:txBody>
          <a:bodyPr wrap="square" rtlCol="0">
            <a:spAutoFit/>
          </a:bodyPr>
          <a:lstStyle/>
          <a:p>
            <a:pPr algn="ctr"/>
            <a:r>
              <a:rPr lang="en-GB" sz="1200" b="1" dirty="0">
                <a:solidFill>
                  <a:schemeClr val="accent3"/>
                </a:solidFill>
              </a:rPr>
              <a:t>42%</a:t>
            </a:r>
          </a:p>
        </p:txBody>
      </p:sp>
      <p:sp>
        <p:nvSpPr>
          <p:cNvPr id="71" name="TextBox 70">
            <a:extLst>
              <a:ext uri="{FF2B5EF4-FFF2-40B4-BE49-F238E27FC236}">
                <a16:creationId xmlns:a16="http://schemas.microsoft.com/office/drawing/2014/main" id="{9C8DF2D8-0945-B976-C331-8781DA5A6D15}"/>
              </a:ext>
            </a:extLst>
          </p:cNvPr>
          <p:cNvSpPr txBox="1"/>
          <p:nvPr/>
        </p:nvSpPr>
        <p:spPr>
          <a:xfrm>
            <a:off x="2353575" y="2428970"/>
            <a:ext cx="517542" cy="276999"/>
          </a:xfrm>
          <a:prstGeom prst="rect">
            <a:avLst/>
          </a:prstGeom>
          <a:noFill/>
        </p:spPr>
        <p:txBody>
          <a:bodyPr wrap="square" rtlCol="0">
            <a:spAutoFit/>
          </a:bodyPr>
          <a:lstStyle/>
          <a:p>
            <a:pPr algn="ctr"/>
            <a:r>
              <a:rPr lang="en-GB" sz="1200" b="1" dirty="0">
                <a:solidFill>
                  <a:schemeClr val="accent3"/>
                </a:solidFill>
              </a:rPr>
              <a:t>43%</a:t>
            </a:r>
          </a:p>
        </p:txBody>
      </p:sp>
      <p:sp>
        <p:nvSpPr>
          <p:cNvPr id="72" name="TextBox 71">
            <a:extLst>
              <a:ext uri="{FF2B5EF4-FFF2-40B4-BE49-F238E27FC236}">
                <a16:creationId xmlns:a16="http://schemas.microsoft.com/office/drawing/2014/main" id="{0C47EFF2-4549-7D7D-D0F9-AD9A05CF0CE8}"/>
              </a:ext>
            </a:extLst>
          </p:cNvPr>
          <p:cNvSpPr txBox="1"/>
          <p:nvPr/>
        </p:nvSpPr>
        <p:spPr>
          <a:xfrm>
            <a:off x="3078722" y="3142450"/>
            <a:ext cx="517542" cy="276999"/>
          </a:xfrm>
          <a:prstGeom prst="rect">
            <a:avLst/>
          </a:prstGeom>
          <a:noFill/>
        </p:spPr>
        <p:txBody>
          <a:bodyPr wrap="square" rtlCol="0">
            <a:spAutoFit/>
          </a:bodyPr>
          <a:lstStyle/>
          <a:p>
            <a:pPr algn="ctr"/>
            <a:r>
              <a:rPr lang="en-GB" sz="1200" b="1" dirty="0">
                <a:solidFill>
                  <a:schemeClr val="accent3"/>
                </a:solidFill>
              </a:rPr>
              <a:t>66%</a:t>
            </a:r>
          </a:p>
        </p:txBody>
      </p:sp>
      <p:sp>
        <p:nvSpPr>
          <p:cNvPr id="73" name="TextBox 72">
            <a:extLst>
              <a:ext uri="{FF2B5EF4-FFF2-40B4-BE49-F238E27FC236}">
                <a16:creationId xmlns:a16="http://schemas.microsoft.com/office/drawing/2014/main" id="{BB602BBD-36EC-0D2F-048F-9D502C8E842C}"/>
              </a:ext>
            </a:extLst>
          </p:cNvPr>
          <p:cNvSpPr txBox="1"/>
          <p:nvPr/>
        </p:nvSpPr>
        <p:spPr>
          <a:xfrm>
            <a:off x="3082006" y="3848396"/>
            <a:ext cx="517542" cy="276999"/>
          </a:xfrm>
          <a:prstGeom prst="rect">
            <a:avLst/>
          </a:prstGeom>
          <a:noFill/>
        </p:spPr>
        <p:txBody>
          <a:bodyPr wrap="square" rtlCol="0">
            <a:spAutoFit/>
          </a:bodyPr>
          <a:lstStyle/>
          <a:p>
            <a:pPr algn="ctr"/>
            <a:r>
              <a:rPr lang="en-GB" sz="1200" b="1" dirty="0">
                <a:solidFill>
                  <a:schemeClr val="accent3"/>
                </a:solidFill>
              </a:rPr>
              <a:t>67%</a:t>
            </a:r>
          </a:p>
        </p:txBody>
      </p:sp>
      <p:sp>
        <p:nvSpPr>
          <p:cNvPr id="74" name="TextBox 73">
            <a:extLst>
              <a:ext uri="{FF2B5EF4-FFF2-40B4-BE49-F238E27FC236}">
                <a16:creationId xmlns:a16="http://schemas.microsoft.com/office/drawing/2014/main" id="{012F5676-D4F3-3C02-2DD2-2E38168D6517}"/>
              </a:ext>
            </a:extLst>
          </p:cNvPr>
          <p:cNvSpPr txBox="1"/>
          <p:nvPr/>
        </p:nvSpPr>
        <p:spPr>
          <a:xfrm>
            <a:off x="3115735" y="4562212"/>
            <a:ext cx="517542" cy="276999"/>
          </a:xfrm>
          <a:prstGeom prst="rect">
            <a:avLst/>
          </a:prstGeom>
          <a:noFill/>
        </p:spPr>
        <p:txBody>
          <a:bodyPr wrap="square" rtlCol="0">
            <a:spAutoFit/>
          </a:bodyPr>
          <a:lstStyle/>
          <a:p>
            <a:pPr algn="ctr"/>
            <a:r>
              <a:rPr lang="en-GB" sz="1200" b="1" dirty="0">
                <a:solidFill>
                  <a:schemeClr val="accent3"/>
                </a:solidFill>
              </a:rPr>
              <a:t>69%</a:t>
            </a:r>
          </a:p>
        </p:txBody>
      </p:sp>
      <p:sp>
        <p:nvSpPr>
          <p:cNvPr id="75" name="TextBox 74">
            <a:extLst>
              <a:ext uri="{FF2B5EF4-FFF2-40B4-BE49-F238E27FC236}">
                <a16:creationId xmlns:a16="http://schemas.microsoft.com/office/drawing/2014/main" id="{C6D3FAE8-421D-9CCF-4593-F29E49A8C4B7}"/>
              </a:ext>
            </a:extLst>
          </p:cNvPr>
          <p:cNvSpPr txBox="1"/>
          <p:nvPr/>
        </p:nvSpPr>
        <p:spPr>
          <a:xfrm>
            <a:off x="2760152" y="5275561"/>
            <a:ext cx="517542" cy="276999"/>
          </a:xfrm>
          <a:prstGeom prst="rect">
            <a:avLst/>
          </a:prstGeom>
          <a:noFill/>
        </p:spPr>
        <p:txBody>
          <a:bodyPr wrap="square" rtlCol="0">
            <a:spAutoFit/>
          </a:bodyPr>
          <a:lstStyle/>
          <a:p>
            <a:pPr algn="ctr"/>
            <a:r>
              <a:rPr lang="en-GB" sz="1200" b="1" dirty="0">
                <a:solidFill>
                  <a:schemeClr val="accent3"/>
                </a:solidFill>
              </a:rPr>
              <a:t>56%</a:t>
            </a:r>
          </a:p>
        </p:txBody>
      </p:sp>
      <p:sp>
        <p:nvSpPr>
          <p:cNvPr id="76" name="Arrow: Up 75">
            <a:extLst>
              <a:ext uri="{FF2B5EF4-FFF2-40B4-BE49-F238E27FC236}">
                <a16:creationId xmlns:a16="http://schemas.microsoft.com/office/drawing/2014/main" id="{4234E808-A5E2-DE56-C19F-3CCCE51124AD}"/>
              </a:ext>
            </a:extLst>
          </p:cNvPr>
          <p:cNvSpPr/>
          <p:nvPr/>
        </p:nvSpPr>
        <p:spPr>
          <a:xfrm>
            <a:off x="7021129" y="974278"/>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Arrow: Up 76">
            <a:extLst>
              <a:ext uri="{FF2B5EF4-FFF2-40B4-BE49-F238E27FC236}">
                <a16:creationId xmlns:a16="http://schemas.microsoft.com/office/drawing/2014/main" id="{55C03394-8521-2562-B55B-407853812320}"/>
              </a:ext>
            </a:extLst>
          </p:cNvPr>
          <p:cNvSpPr/>
          <p:nvPr/>
        </p:nvSpPr>
        <p:spPr>
          <a:xfrm rot="10800000">
            <a:off x="2448426" y="986656"/>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Graphic 79" descr="House outline">
            <a:extLst>
              <a:ext uri="{FF2B5EF4-FFF2-40B4-BE49-F238E27FC236}">
                <a16:creationId xmlns:a16="http://schemas.microsoft.com/office/drawing/2014/main" id="{3F7FB0F5-512A-2D74-C3BD-4E9CD8838E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48589" y="2762368"/>
            <a:ext cx="418116" cy="418116"/>
          </a:xfrm>
          <a:prstGeom prst="rect">
            <a:avLst/>
          </a:prstGeom>
        </p:spPr>
      </p:pic>
      <p:pic>
        <p:nvPicPr>
          <p:cNvPr id="81" name="Graphic 80" descr="Money outline">
            <a:extLst>
              <a:ext uri="{FF2B5EF4-FFF2-40B4-BE49-F238E27FC236}">
                <a16:creationId xmlns:a16="http://schemas.microsoft.com/office/drawing/2014/main" id="{D496ED30-897A-7D46-3574-9DF8187CF4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48589" y="5507693"/>
            <a:ext cx="418117" cy="418117"/>
          </a:xfrm>
          <a:prstGeom prst="rect">
            <a:avLst/>
          </a:prstGeom>
        </p:spPr>
      </p:pic>
      <p:pic>
        <p:nvPicPr>
          <p:cNvPr id="82" name="Graphic 81" descr="Universal access outline">
            <a:extLst>
              <a:ext uri="{FF2B5EF4-FFF2-40B4-BE49-F238E27FC236}">
                <a16:creationId xmlns:a16="http://schemas.microsoft.com/office/drawing/2014/main" id="{87FF6E58-AFCB-B23B-411A-D5F8208EC1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49338" y="4833429"/>
            <a:ext cx="416619" cy="416619"/>
          </a:xfrm>
          <a:prstGeom prst="rect">
            <a:avLst/>
          </a:prstGeom>
        </p:spPr>
      </p:pic>
      <p:pic>
        <p:nvPicPr>
          <p:cNvPr id="85" name="Graphic 84" descr="City outline">
            <a:extLst>
              <a:ext uri="{FF2B5EF4-FFF2-40B4-BE49-F238E27FC236}">
                <a16:creationId xmlns:a16="http://schemas.microsoft.com/office/drawing/2014/main" id="{204603F2-847C-D2A8-4890-83E8769CCD5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46241" y="4152972"/>
            <a:ext cx="422813" cy="422813"/>
          </a:xfrm>
          <a:prstGeom prst="rect">
            <a:avLst/>
          </a:prstGeom>
        </p:spPr>
      </p:pic>
      <p:pic>
        <p:nvPicPr>
          <p:cNvPr id="88" name="Graphic 87" descr="Family with two children outline">
            <a:extLst>
              <a:ext uri="{FF2B5EF4-FFF2-40B4-BE49-F238E27FC236}">
                <a16:creationId xmlns:a16="http://schemas.microsoft.com/office/drawing/2014/main" id="{8714B408-5EAB-9254-2E25-F64F4D6934A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129047" y="3438128"/>
            <a:ext cx="457200" cy="457200"/>
          </a:xfrm>
          <a:prstGeom prst="rect">
            <a:avLst/>
          </a:prstGeom>
        </p:spPr>
      </p:pic>
    </p:spTree>
    <p:extLst>
      <p:ext uri="{BB962C8B-B14F-4D97-AF65-F5344CB8AC3E}">
        <p14:creationId xmlns:p14="http://schemas.microsoft.com/office/powerpoint/2010/main" val="4119497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BB658E-7CBB-5F43-2801-43F5B34450CF}"/>
              </a:ext>
            </a:extLst>
          </p:cNvPr>
          <p:cNvSpPr>
            <a:spLocks noGrp="1"/>
          </p:cNvSpPr>
          <p:nvPr>
            <p:ph type="sldNum" sz="quarter" idx="11"/>
          </p:nvPr>
        </p:nvSpPr>
        <p:spPr>
          <a:xfrm>
            <a:off x="234886" y="6603387"/>
            <a:ext cx="11283315" cy="175676"/>
          </a:xfrm>
        </p:spPr>
        <p:txBody>
          <a:bodyPr/>
          <a:lstStyle/>
          <a:p>
            <a:r>
              <a:rPr lang="en-US" dirty="0"/>
              <a:t>C3/AFF5. Are you having to cut back your spending on any of these things in order to afford to pay your energy bills nowadays? Base: All (Jan/Feb 2025 n=1,656, </a:t>
            </a:r>
            <a:r>
              <a:rPr lang="pt-BR" dirty="0"/>
              <a:t>Jan/Feb 2024 n=1,609</a:t>
            </a:r>
            <a:r>
              <a:rPr lang="en-US" dirty="0"/>
              <a:t>)</a:t>
            </a:r>
          </a:p>
        </p:txBody>
      </p:sp>
      <p:sp>
        <p:nvSpPr>
          <p:cNvPr id="4" name="Title 3">
            <a:extLst>
              <a:ext uri="{FF2B5EF4-FFF2-40B4-BE49-F238E27FC236}">
                <a16:creationId xmlns:a16="http://schemas.microsoft.com/office/drawing/2014/main" id="{E5CD4A53-64EB-C372-9BCD-0DD22B29C673}"/>
              </a:ext>
            </a:extLst>
          </p:cNvPr>
          <p:cNvSpPr>
            <a:spLocks noGrp="1"/>
          </p:cNvSpPr>
          <p:nvPr>
            <p:ph type="title"/>
          </p:nvPr>
        </p:nvSpPr>
        <p:spPr>
          <a:xfrm>
            <a:off x="188610" y="166775"/>
            <a:ext cx="9507789" cy="813956"/>
          </a:xfrm>
        </p:spPr>
        <p:txBody>
          <a:bodyPr>
            <a:noAutofit/>
          </a:bodyPr>
          <a:lstStyle/>
          <a:p>
            <a:r>
              <a:rPr lang="en-GB" sz="2400" dirty="0"/>
              <a:t>The overall proportion of households making cuts to spending behaviours to pay for energy bills remains the same as Jan/Feb 2024.</a:t>
            </a:r>
          </a:p>
        </p:txBody>
      </p:sp>
      <p:graphicFrame>
        <p:nvGraphicFramePr>
          <p:cNvPr id="13" name="Chart 12">
            <a:extLst>
              <a:ext uri="{FF2B5EF4-FFF2-40B4-BE49-F238E27FC236}">
                <a16:creationId xmlns:a16="http://schemas.microsoft.com/office/drawing/2014/main" id="{1ED536E4-2065-71BC-329E-A5B356720208}"/>
              </a:ext>
            </a:extLst>
          </p:cNvPr>
          <p:cNvGraphicFramePr/>
          <p:nvPr>
            <p:extLst>
              <p:ext uri="{D42A27DB-BD31-4B8C-83A1-F6EECF244321}">
                <p14:modId xmlns:p14="http://schemas.microsoft.com/office/powerpoint/2010/main" val="4050800628"/>
              </p:ext>
            </p:extLst>
          </p:nvPr>
        </p:nvGraphicFramePr>
        <p:xfrm>
          <a:off x="191344" y="1196753"/>
          <a:ext cx="6316460" cy="5318500"/>
        </p:xfrm>
        <a:graphic>
          <a:graphicData uri="http://schemas.openxmlformats.org/drawingml/2006/chart">
            <c:chart xmlns:c="http://schemas.openxmlformats.org/drawingml/2006/chart" xmlns:r="http://schemas.openxmlformats.org/officeDocument/2006/relationships" r:id="rId3"/>
          </a:graphicData>
        </a:graphic>
      </p:graphicFrame>
      <p:sp>
        <p:nvSpPr>
          <p:cNvPr id="14" name="Arrow: Up 13">
            <a:extLst>
              <a:ext uri="{FF2B5EF4-FFF2-40B4-BE49-F238E27FC236}">
                <a16:creationId xmlns:a16="http://schemas.microsoft.com/office/drawing/2014/main" id="{81A3AE74-3CF4-A0E4-6EBB-C566DFC8EE63}"/>
              </a:ext>
            </a:extLst>
          </p:cNvPr>
          <p:cNvSpPr/>
          <p:nvPr/>
        </p:nvSpPr>
        <p:spPr>
          <a:xfrm>
            <a:off x="3199355" y="4340563"/>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Up 14">
            <a:extLst>
              <a:ext uri="{FF2B5EF4-FFF2-40B4-BE49-F238E27FC236}">
                <a16:creationId xmlns:a16="http://schemas.microsoft.com/office/drawing/2014/main" id="{480DEC42-C152-3332-78F3-E57EC91289F5}"/>
              </a:ext>
            </a:extLst>
          </p:cNvPr>
          <p:cNvSpPr/>
          <p:nvPr/>
        </p:nvSpPr>
        <p:spPr>
          <a:xfrm rot="10800000">
            <a:off x="5044058" y="1480017"/>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Up 15">
            <a:extLst>
              <a:ext uri="{FF2B5EF4-FFF2-40B4-BE49-F238E27FC236}">
                <a16:creationId xmlns:a16="http://schemas.microsoft.com/office/drawing/2014/main" id="{B57AF33B-31DC-63E3-ABA7-AD9A9CFD7228}"/>
              </a:ext>
            </a:extLst>
          </p:cNvPr>
          <p:cNvSpPr/>
          <p:nvPr/>
        </p:nvSpPr>
        <p:spPr>
          <a:xfrm rot="10800000">
            <a:off x="5174128" y="2009473"/>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Up 16">
            <a:extLst>
              <a:ext uri="{FF2B5EF4-FFF2-40B4-BE49-F238E27FC236}">
                <a16:creationId xmlns:a16="http://schemas.microsoft.com/office/drawing/2014/main" id="{AB58A2A5-DE8E-308A-0845-3CA0CAA2584E}"/>
              </a:ext>
            </a:extLst>
          </p:cNvPr>
          <p:cNvSpPr/>
          <p:nvPr/>
        </p:nvSpPr>
        <p:spPr>
          <a:xfrm rot="10800000">
            <a:off x="3795793" y="3838458"/>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58114B3-94E6-6EB7-131A-C0A6F3BD5832}"/>
              </a:ext>
            </a:extLst>
          </p:cNvPr>
          <p:cNvSpPr txBox="1"/>
          <p:nvPr/>
        </p:nvSpPr>
        <p:spPr>
          <a:xfrm>
            <a:off x="6624535" y="1755981"/>
            <a:ext cx="5202101" cy="459700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100" b="1" dirty="0"/>
              <a:t>Groups most likely to have </a:t>
            </a:r>
            <a:r>
              <a:rPr lang="en-GB" sz="1100" b="1" u="sng" dirty="0"/>
              <a:t>cut back on at least one</a:t>
            </a:r>
            <a:r>
              <a:rPr lang="en-GB" sz="1100" b="1" dirty="0"/>
              <a:t> spending behaviour to pay for energy bills:</a:t>
            </a:r>
          </a:p>
          <a:p>
            <a:endParaRPr lang="en-GB" sz="1100" b="1" dirty="0"/>
          </a:p>
          <a:p>
            <a:pPr lvl="1"/>
            <a:r>
              <a:rPr lang="en-US" sz="1100" dirty="0">
                <a:effectLst/>
                <a:latin typeface="Arial" panose="020B0604020202020204" pitchFamily="34" charset="0"/>
                <a:ea typeface="Calibri" panose="020F0502020204030204" pitchFamily="34" charset="0"/>
                <a:cs typeface="Times New Roman" panose="02020603050405020304" pitchFamily="18" charset="0"/>
              </a:rPr>
              <a:t>5+ people in household (86%) compared with 2-4 people in household (62%)</a:t>
            </a:r>
          </a:p>
          <a:p>
            <a:pPr lvl="1"/>
            <a:endParaRPr lang="en-US" sz="1100" dirty="0">
              <a:latin typeface="Arial" panose="020B0604020202020204" pitchFamily="34" charset="0"/>
              <a:ea typeface="Calibri" panose="020F0502020204030204" pitchFamily="34" charset="0"/>
              <a:cs typeface="Times New Roman" panose="02020603050405020304" pitchFamily="18" charset="0"/>
            </a:endParaRPr>
          </a:p>
          <a:p>
            <a:pPr lvl="1"/>
            <a:r>
              <a:rPr lang="en-US" sz="1100" dirty="0">
                <a:latin typeface="Arial" panose="020B0604020202020204" pitchFamily="34" charset="0"/>
                <a:ea typeface="Calibri" panose="020F0502020204030204" pitchFamily="34" charset="0"/>
                <a:cs typeface="Times New Roman" panose="02020603050405020304" pitchFamily="18" charset="0"/>
              </a:rPr>
              <a:t>Younger age groups (16-24, 85%) compared to older age groups (65+, 41%)</a:t>
            </a:r>
          </a:p>
          <a:p>
            <a:pPr lvl="1"/>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effectLst/>
                <a:latin typeface="Arial" panose="020B0604020202020204" pitchFamily="34" charset="0"/>
                <a:ea typeface="Calibri" panose="020F0502020204030204" pitchFamily="34" charset="0"/>
                <a:cs typeface="Times New Roman" panose="02020603050405020304" pitchFamily="18" charset="0"/>
              </a:rPr>
              <a:t>Households with three or more (84%) or two generations (78%) living together compared to non-multigenerational households (57%)</a:t>
            </a:r>
          </a:p>
          <a:p>
            <a:pPr lvl="1"/>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effectLst/>
                <a:latin typeface="Arial" panose="020B0604020202020204" pitchFamily="34" charset="0"/>
                <a:ea typeface="Calibri" panose="020F0502020204030204" pitchFamily="34" charset="0"/>
                <a:cs typeface="Times New Roman" panose="02020603050405020304" pitchFamily="18" charset="0"/>
              </a:rPr>
              <a:t>Households with children under 5 (</a:t>
            </a:r>
            <a:r>
              <a:rPr lang="en-GB" sz="1100" dirty="0">
                <a:latin typeface="Arial" panose="020B0604020202020204" pitchFamily="34" charset="0"/>
                <a:ea typeface="Calibri" panose="020F0502020204030204" pitchFamily="34" charset="0"/>
                <a:cs typeface="Times New Roman" panose="02020603050405020304" pitchFamily="18" charset="0"/>
              </a:rPr>
              <a:t>79</a:t>
            </a:r>
            <a:r>
              <a:rPr lang="en-GB" sz="1100" dirty="0">
                <a:effectLst/>
                <a:latin typeface="Arial" panose="020B0604020202020204" pitchFamily="34" charset="0"/>
                <a:ea typeface="Calibri" panose="020F0502020204030204" pitchFamily="34" charset="0"/>
                <a:cs typeface="Times New Roman" panose="02020603050405020304" pitchFamily="18" charset="0"/>
              </a:rPr>
              <a:t>%) compared to with not (63%)</a:t>
            </a:r>
          </a:p>
          <a:p>
            <a:pPr lvl="1"/>
            <a:endParaRPr lang="en-US" sz="1100" dirty="0">
              <a:latin typeface="Arial" panose="020B0604020202020204" pitchFamily="34" charset="0"/>
              <a:ea typeface="Calibri" panose="020F0502020204030204" pitchFamily="34" charset="0"/>
              <a:cs typeface="Times New Roman" panose="02020603050405020304" pitchFamily="18" charset="0"/>
            </a:endParaRPr>
          </a:p>
          <a:p>
            <a:pPr lvl="1"/>
            <a:r>
              <a:rPr lang="en-US" sz="1100" dirty="0">
                <a:latin typeface="Arial" panose="020B0604020202020204" pitchFamily="34" charset="0"/>
                <a:ea typeface="Calibri" panose="020F0502020204030204" pitchFamily="34" charset="0"/>
                <a:cs typeface="Times New Roman" panose="02020603050405020304" pitchFamily="18" charset="0"/>
              </a:rPr>
              <a:t>Lower earners (less than £20,000, 80%) compared to higher earners (more than £60,000, 51%)</a:t>
            </a:r>
          </a:p>
          <a:p>
            <a:pPr lvl="1"/>
            <a:endParaRPr lang="en-US" sz="1100" dirty="0">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effectLst/>
                <a:latin typeface="Arial" panose="020B0604020202020204" pitchFamily="34" charset="0"/>
                <a:ea typeface="Calibri" panose="020F0502020204030204" pitchFamily="34" charset="0"/>
                <a:cs typeface="Times New Roman" panose="02020603050405020304" pitchFamily="18" charset="0"/>
              </a:rPr>
              <a:t>Those that have a disability or health condition (76%) compared to those that do not (58%)</a:t>
            </a:r>
          </a:p>
          <a:p>
            <a:pPr lvl="1"/>
            <a:endParaRPr lang="en-GB" sz="1100" dirty="0">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effectLst/>
                <a:latin typeface="Arial" panose="020B0604020202020204" pitchFamily="34" charset="0"/>
                <a:ea typeface="Calibri" panose="020F0502020204030204" pitchFamily="34" charset="0"/>
                <a:cs typeface="Times New Roman" panose="02020603050405020304" pitchFamily="18" charset="0"/>
              </a:rPr>
              <a:t>Those that live in a flat/apartment (69%) compared to those that live in a house (62%)</a:t>
            </a:r>
          </a:p>
        </p:txBody>
      </p:sp>
      <p:pic>
        <p:nvPicPr>
          <p:cNvPr id="6" name="Graphic 5" descr="House outline">
            <a:extLst>
              <a:ext uri="{FF2B5EF4-FFF2-40B4-BE49-F238E27FC236}">
                <a16:creationId xmlns:a16="http://schemas.microsoft.com/office/drawing/2014/main" id="{A31E8669-4239-CD81-DE26-566FDE0B6E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77486" y="2543731"/>
            <a:ext cx="418116" cy="418116"/>
          </a:xfrm>
          <a:prstGeom prst="rect">
            <a:avLst/>
          </a:prstGeom>
        </p:spPr>
      </p:pic>
      <p:pic>
        <p:nvPicPr>
          <p:cNvPr id="7" name="Graphic 6" descr="Money outline">
            <a:extLst>
              <a:ext uri="{FF2B5EF4-FFF2-40B4-BE49-F238E27FC236}">
                <a16:creationId xmlns:a16="http://schemas.microsoft.com/office/drawing/2014/main" id="{6D5CC3B5-3A98-AB1F-95A2-772B413A8F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77486" y="4626355"/>
            <a:ext cx="418117" cy="418117"/>
          </a:xfrm>
          <a:prstGeom prst="rect">
            <a:avLst/>
          </a:prstGeom>
        </p:spPr>
      </p:pic>
      <p:pic>
        <p:nvPicPr>
          <p:cNvPr id="8" name="Graphic 7" descr="Universal access outline">
            <a:extLst>
              <a:ext uri="{FF2B5EF4-FFF2-40B4-BE49-F238E27FC236}">
                <a16:creationId xmlns:a16="http://schemas.microsoft.com/office/drawing/2014/main" id="{24CC1062-CD5A-4BB1-3015-E2998DB25E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78235" y="5126548"/>
            <a:ext cx="416619" cy="416619"/>
          </a:xfrm>
          <a:prstGeom prst="rect">
            <a:avLst/>
          </a:prstGeom>
        </p:spPr>
      </p:pic>
      <p:pic>
        <p:nvPicPr>
          <p:cNvPr id="9" name="Graphic 8" descr="Daily calendar outline">
            <a:extLst>
              <a:ext uri="{FF2B5EF4-FFF2-40B4-BE49-F238E27FC236}">
                <a16:creationId xmlns:a16="http://schemas.microsoft.com/office/drawing/2014/main" id="{8FC86E6E-FC9E-26D9-5AE5-64B4D714539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75642" y="3043923"/>
            <a:ext cx="421804" cy="421804"/>
          </a:xfrm>
          <a:prstGeom prst="rect">
            <a:avLst/>
          </a:prstGeom>
        </p:spPr>
      </p:pic>
      <p:pic>
        <p:nvPicPr>
          <p:cNvPr id="21" name="Graphic 20" descr="Family with two children outline">
            <a:extLst>
              <a:ext uri="{FF2B5EF4-FFF2-40B4-BE49-F238E27FC236}">
                <a16:creationId xmlns:a16="http://schemas.microsoft.com/office/drawing/2014/main" id="{C87FF3FF-70B3-33E9-97CC-39F58249A88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57944" y="3547803"/>
            <a:ext cx="457200" cy="457200"/>
          </a:xfrm>
          <a:prstGeom prst="rect">
            <a:avLst/>
          </a:prstGeom>
        </p:spPr>
      </p:pic>
      <p:pic>
        <p:nvPicPr>
          <p:cNvPr id="5" name="Graphic 4" descr="Building outline">
            <a:extLst>
              <a:ext uri="{FF2B5EF4-FFF2-40B4-BE49-F238E27FC236}">
                <a16:creationId xmlns:a16="http://schemas.microsoft.com/office/drawing/2014/main" id="{090D1315-9E55-3549-B772-535D9461C39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78235" y="5625245"/>
            <a:ext cx="416619" cy="416619"/>
          </a:xfrm>
          <a:prstGeom prst="rect">
            <a:avLst/>
          </a:prstGeom>
        </p:spPr>
      </p:pic>
      <p:pic>
        <p:nvPicPr>
          <p:cNvPr id="10" name="Graphic 9" descr="Man with baby outline">
            <a:extLst>
              <a:ext uri="{FF2B5EF4-FFF2-40B4-BE49-F238E27FC236}">
                <a16:creationId xmlns:a16="http://schemas.microsoft.com/office/drawing/2014/main" id="{C250F789-0BE1-47E4-4D2B-41F01CA449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857944" y="4087079"/>
            <a:ext cx="457200" cy="457200"/>
          </a:xfrm>
          <a:prstGeom prst="rect">
            <a:avLst/>
          </a:prstGeom>
        </p:spPr>
      </p:pic>
    </p:spTree>
    <p:extLst>
      <p:ext uri="{BB962C8B-B14F-4D97-AF65-F5344CB8AC3E}">
        <p14:creationId xmlns:p14="http://schemas.microsoft.com/office/powerpoint/2010/main" val="2849868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094E9E-7AC6-6442-B1B2-8713C2134057}"/>
              </a:ext>
            </a:extLst>
          </p:cNvPr>
          <p:cNvSpPr>
            <a:spLocks noGrp="1"/>
          </p:cNvSpPr>
          <p:nvPr>
            <p:ph type="sldNum" sz="quarter" idx="11"/>
          </p:nvPr>
        </p:nvSpPr>
        <p:spPr>
          <a:xfrm>
            <a:off x="284018" y="6518495"/>
            <a:ext cx="7828206" cy="200289"/>
          </a:xfrm>
        </p:spPr>
        <p:txBody>
          <a:bodyPr/>
          <a:lstStyle/>
          <a:p>
            <a:r>
              <a:rPr lang="en-US" dirty="0"/>
              <a:t>C4. What impact has the cost of energy had on your household this winter? Base: All (n=1,656)</a:t>
            </a:r>
            <a:endParaRPr lang="en-GB" dirty="0"/>
          </a:p>
        </p:txBody>
      </p:sp>
      <p:sp>
        <p:nvSpPr>
          <p:cNvPr id="4" name="Title 3">
            <a:extLst>
              <a:ext uri="{FF2B5EF4-FFF2-40B4-BE49-F238E27FC236}">
                <a16:creationId xmlns:a16="http://schemas.microsoft.com/office/drawing/2014/main" id="{2AC159E0-DEC6-C72A-8FF5-C609D4DFE2BB}"/>
              </a:ext>
            </a:extLst>
          </p:cNvPr>
          <p:cNvSpPr>
            <a:spLocks noGrp="1"/>
          </p:cNvSpPr>
          <p:nvPr>
            <p:ph type="title"/>
          </p:nvPr>
        </p:nvSpPr>
        <p:spPr>
          <a:xfrm>
            <a:off x="191344" y="168633"/>
            <a:ext cx="9433048" cy="1028120"/>
          </a:xfrm>
        </p:spPr>
        <p:txBody>
          <a:bodyPr>
            <a:noAutofit/>
          </a:bodyPr>
          <a:lstStyle/>
          <a:p>
            <a:r>
              <a:rPr lang="en-GB" sz="2400"/>
              <a:t>Over a third of all households had experienced at least one financial impact of the cost of energy, such as borrowing money from friends/family and selling items to pay energy bills.</a:t>
            </a:r>
            <a:br>
              <a:rPr lang="en-GB" sz="2400"/>
            </a:br>
            <a:endParaRPr lang="en-GB" sz="2400"/>
          </a:p>
        </p:txBody>
      </p:sp>
      <p:graphicFrame>
        <p:nvGraphicFramePr>
          <p:cNvPr id="5" name="Chart 4">
            <a:extLst>
              <a:ext uri="{FF2B5EF4-FFF2-40B4-BE49-F238E27FC236}">
                <a16:creationId xmlns:a16="http://schemas.microsoft.com/office/drawing/2014/main" id="{D215B198-BE37-8871-227B-0442F2AA6E5D}"/>
              </a:ext>
            </a:extLst>
          </p:cNvPr>
          <p:cNvGraphicFramePr/>
          <p:nvPr>
            <p:extLst>
              <p:ext uri="{D42A27DB-BD31-4B8C-83A1-F6EECF244321}">
                <p14:modId xmlns:p14="http://schemas.microsoft.com/office/powerpoint/2010/main" val="3601932279"/>
              </p:ext>
            </p:extLst>
          </p:nvPr>
        </p:nvGraphicFramePr>
        <p:xfrm>
          <a:off x="191344" y="1196752"/>
          <a:ext cx="6828666" cy="519150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9D54E5BE-5044-DF16-3FB2-760D5F45271E}"/>
              </a:ext>
            </a:extLst>
          </p:cNvPr>
          <p:cNvSpPr txBox="1"/>
          <p:nvPr/>
        </p:nvSpPr>
        <p:spPr>
          <a:xfrm>
            <a:off x="6168008" y="1628800"/>
            <a:ext cx="5760640" cy="4971574"/>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100" b="1" dirty="0"/>
              <a:t>Groups most likely to have experienced </a:t>
            </a:r>
            <a:r>
              <a:rPr lang="en-GB" sz="1100" b="1" u="sng" dirty="0"/>
              <a:t>at least one financial impact</a:t>
            </a:r>
            <a:r>
              <a:rPr lang="en-GB" sz="1100" b="1" dirty="0"/>
              <a:t> of the cost of energy</a:t>
            </a:r>
          </a:p>
          <a:p>
            <a:endParaRPr lang="en-GB" sz="1100" b="1" dirty="0"/>
          </a:p>
          <a:p>
            <a:pPr lvl="1"/>
            <a:r>
              <a:rPr lang="en-GB" sz="1100" dirty="0">
                <a:effectLst/>
                <a:latin typeface="Arial" panose="020B0604020202020204" pitchFamily="34" charset="0"/>
                <a:ea typeface="Calibri" panose="020F0502020204030204" pitchFamily="34" charset="0"/>
                <a:cs typeface="Times New Roman" panose="02020603050405020304" pitchFamily="18" charset="0"/>
              </a:rPr>
              <a:t>Households with three or more generations (78%) or two generations (48%) living together compared with non-multigenerational households (30%)</a:t>
            </a:r>
          </a:p>
          <a:p>
            <a:pPr lvl="1"/>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effectLst/>
                <a:latin typeface="Arial" panose="020B0604020202020204" pitchFamily="34" charset="0"/>
                <a:ea typeface="Calibri" panose="020F0502020204030204" pitchFamily="34" charset="0"/>
                <a:cs typeface="Times New Roman" panose="02020603050405020304" pitchFamily="18" charset="0"/>
              </a:rPr>
              <a:t>Younger age groups</a:t>
            </a:r>
            <a:r>
              <a:rPr lang="en-GB" sz="1100" dirty="0">
                <a:latin typeface="Arial" panose="020B0604020202020204" pitchFamily="34" charset="0"/>
                <a:ea typeface="Calibri" panose="020F0502020204030204" pitchFamily="34" charset="0"/>
                <a:cs typeface="Times New Roman" panose="02020603050405020304" pitchFamily="18" charset="0"/>
              </a:rPr>
              <a:t> (1</a:t>
            </a:r>
            <a:r>
              <a:rPr lang="en-GB" sz="1100" dirty="0">
                <a:effectLst/>
                <a:latin typeface="Arial" panose="020B0604020202020204" pitchFamily="34" charset="0"/>
                <a:ea typeface="Calibri" panose="020F0502020204030204" pitchFamily="34" charset="0"/>
                <a:cs typeface="Times New Roman" panose="02020603050405020304" pitchFamily="18" charset="0"/>
              </a:rPr>
              <a:t>6-24, 70%) compared to older age group (65+, 18%)</a:t>
            </a:r>
          </a:p>
          <a:p>
            <a:pPr lvl="1"/>
            <a:endParaRPr lang="en-GB" sz="1100" dirty="0">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latin typeface="Arial" panose="020B0604020202020204" pitchFamily="34" charset="0"/>
                <a:ea typeface="Calibri" panose="020F0502020204030204" pitchFamily="34" charset="0"/>
                <a:cs typeface="Times New Roman" panose="02020603050405020304" pitchFamily="18" charset="0"/>
              </a:rPr>
              <a:t>Households with 5+ people (62%) compared to households with 2-4 people (36%)</a:t>
            </a:r>
          </a:p>
          <a:p>
            <a:pPr lvl="1"/>
            <a:endParaRPr lang="en-GB" sz="1100" dirty="0">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effectLst/>
                <a:latin typeface="Arial" panose="020B0604020202020204" pitchFamily="34" charset="0"/>
                <a:ea typeface="Calibri" panose="020F0502020204030204" pitchFamily="34" charset="0"/>
                <a:cs typeface="Times New Roman" panose="02020603050405020304" pitchFamily="18" charset="0"/>
              </a:rPr>
              <a:t>Lower earners (less than £</a:t>
            </a:r>
            <a:r>
              <a:rPr lang="en-GB" sz="1100" dirty="0">
                <a:latin typeface="Arial" panose="020B0604020202020204" pitchFamily="34" charset="0"/>
                <a:ea typeface="Calibri" panose="020F0502020204030204" pitchFamily="34" charset="0"/>
                <a:cs typeface="Times New Roman" panose="02020603050405020304" pitchFamily="18" charset="0"/>
              </a:rPr>
              <a:t>20</a:t>
            </a:r>
            <a:r>
              <a:rPr lang="en-GB" sz="1100" dirty="0">
                <a:effectLst/>
                <a:latin typeface="Arial" panose="020B0604020202020204" pitchFamily="34" charset="0"/>
                <a:ea typeface="Calibri" panose="020F0502020204030204" pitchFamily="34" charset="0"/>
                <a:cs typeface="Times New Roman" panose="02020603050405020304" pitchFamily="18" charset="0"/>
              </a:rPr>
              <a:t>,000, 56%) compared to higher earners (over £60,000, 26%)</a:t>
            </a:r>
          </a:p>
          <a:p>
            <a:pPr lvl="1"/>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effectLst/>
                <a:latin typeface="Arial" panose="020B0604020202020204" pitchFamily="34" charset="0"/>
                <a:ea typeface="Calibri" panose="020F0502020204030204" pitchFamily="34" charset="0"/>
                <a:cs typeface="Times New Roman" panose="02020603050405020304" pitchFamily="18" charset="0"/>
              </a:rPr>
              <a:t>Households with children under 5 in (</a:t>
            </a:r>
            <a:r>
              <a:rPr lang="en-GB" sz="1100" dirty="0">
                <a:latin typeface="Arial" panose="020B0604020202020204" pitchFamily="34" charset="0"/>
                <a:ea typeface="Calibri" panose="020F0502020204030204" pitchFamily="34" charset="0"/>
                <a:cs typeface="Times New Roman" panose="02020603050405020304" pitchFamily="18" charset="0"/>
              </a:rPr>
              <a:t>61</a:t>
            </a:r>
            <a:r>
              <a:rPr lang="en-GB" sz="1100" dirty="0">
                <a:effectLst/>
                <a:latin typeface="Arial" panose="020B0604020202020204" pitchFamily="34" charset="0"/>
                <a:ea typeface="Calibri" panose="020F0502020204030204" pitchFamily="34" charset="0"/>
                <a:cs typeface="Times New Roman" panose="02020603050405020304" pitchFamily="18" charset="0"/>
              </a:rPr>
              <a:t>%) compared with not (36%) </a:t>
            </a:r>
          </a:p>
          <a:p>
            <a:pPr lvl="1"/>
            <a:endParaRPr lang="en-GB" sz="1100" dirty="0">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latin typeface="Arial" panose="020B0604020202020204" pitchFamily="34" charset="0"/>
                <a:ea typeface="Calibri" panose="020F0502020204030204" pitchFamily="34" charset="0"/>
                <a:cs typeface="Times New Roman" panose="02020603050405020304" pitchFamily="18" charset="0"/>
              </a:rPr>
              <a:t>Those that ha</a:t>
            </a:r>
            <a:r>
              <a:rPr lang="en-GB" sz="1100" dirty="0">
                <a:effectLst/>
                <a:latin typeface="Arial" panose="020B0604020202020204" pitchFamily="34" charset="0"/>
                <a:ea typeface="Calibri" panose="020F0502020204030204" pitchFamily="34" charset="0"/>
                <a:cs typeface="Times New Roman" panose="02020603050405020304" pitchFamily="18" charset="0"/>
              </a:rPr>
              <a:t>ve a disability or health condition (55%) compared to those that do not (30%)</a:t>
            </a:r>
          </a:p>
          <a:p>
            <a:pPr lvl="1"/>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US" sz="1100" dirty="0">
                <a:effectLst/>
                <a:latin typeface="Arial" panose="020B0604020202020204" pitchFamily="34" charset="0"/>
                <a:ea typeface="Calibri" panose="020F0502020204030204" pitchFamily="34" charset="0"/>
                <a:cs typeface="Times New Roman" panose="02020603050405020304" pitchFamily="18" charset="0"/>
              </a:rPr>
              <a:t>Live in rural areas (44%) compared to urban areas (37%)</a:t>
            </a:r>
            <a:endParaRPr lang="en-GB" sz="1100" dirty="0">
              <a:latin typeface="Arial" panose="020B0604020202020204" pitchFamily="34" charset="0"/>
              <a:ea typeface="Calibri" panose="020F0502020204030204" pitchFamily="34" charset="0"/>
              <a:cs typeface="Times New Roman" panose="02020603050405020304" pitchFamily="18" charset="0"/>
            </a:endParaRPr>
          </a:p>
          <a:p>
            <a:pPr lvl="1"/>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latin typeface="Arial" panose="020B0604020202020204" pitchFamily="34" charset="0"/>
                <a:ea typeface="Calibri" panose="020F0502020204030204" pitchFamily="34" charset="0"/>
                <a:cs typeface="Times New Roman" panose="02020603050405020304" pitchFamily="18" charset="0"/>
              </a:rPr>
              <a:t>Those that receive benefits (43%) compared to those that don’t (33%)</a:t>
            </a:r>
          </a:p>
          <a:p>
            <a:pPr lvl="1"/>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latin typeface="Arial" panose="020B0604020202020204" pitchFamily="34" charset="0"/>
                <a:ea typeface="Calibri" panose="020F0502020204030204" pitchFamily="34" charset="0"/>
                <a:cs typeface="Times New Roman" panose="02020603050405020304" pitchFamily="18" charset="0"/>
              </a:rPr>
              <a:t>Live in a flat/apartment (45%) compared to a house (35%)</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3" name="Graphic 2" descr="Loan outline">
            <a:extLst>
              <a:ext uri="{FF2B5EF4-FFF2-40B4-BE49-F238E27FC236}">
                <a16:creationId xmlns:a16="http://schemas.microsoft.com/office/drawing/2014/main" id="{A1DB9ADF-47CE-7280-5EC6-B43B43BF96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2264" y="5675296"/>
            <a:ext cx="418117" cy="418117"/>
          </a:xfrm>
          <a:prstGeom prst="rect">
            <a:avLst/>
          </a:prstGeom>
        </p:spPr>
      </p:pic>
      <p:pic>
        <p:nvPicPr>
          <p:cNvPr id="11" name="Graphic 10" descr="House outline">
            <a:extLst>
              <a:ext uri="{FF2B5EF4-FFF2-40B4-BE49-F238E27FC236}">
                <a16:creationId xmlns:a16="http://schemas.microsoft.com/office/drawing/2014/main" id="{176119C7-67E5-C40B-B166-E5BCBC33AB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53098" y="3601438"/>
            <a:ext cx="336448" cy="336448"/>
          </a:xfrm>
          <a:prstGeom prst="rect">
            <a:avLst/>
          </a:prstGeom>
        </p:spPr>
      </p:pic>
      <p:pic>
        <p:nvPicPr>
          <p:cNvPr id="12" name="Graphic 11" descr="Money outline">
            <a:extLst>
              <a:ext uri="{FF2B5EF4-FFF2-40B4-BE49-F238E27FC236}">
                <a16:creationId xmlns:a16="http://schemas.microsoft.com/office/drawing/2014/main" id="{1E80F80E-B4A4-BC88-EBE1-CA7BF0E1B0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53098" y="4110040"/>
            <a:ext cx="336448" cy="336448"/>
          </a:xfrm>
          <a:prstGeom prst="rect">
            <a:avLst/>
          </a:prstGeom>
        </p:spPr>
      </p:pic>
      <p:pic>
        <p:nvPicPr>
          <p:cNvPr id="13" name="Graphic 12" descr="Universal access outline">
            <a:extLst>
              <a:ext uri="{FF2B5EF4-FFF2-40B4-BE49-F238E27FC236}">
                <a16:creationId xmlns:a16="http://schemas.microsoft.com/office/drawing/2014/main" id="{C88E8766-41DA-81FC-B17C-79A28FCFFC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13013" y="4903073"/>
            <a:ext cx="416619" cy="416619"/>
          </a:xfrm>
          <a:prstGeom prst="rect">
            <a:avLst/>
          </a:prstGeom>
        </p:spPr>
      </p:pic>
      <p:pic>
        <p:nvPicPr>
          <p:cNvPr id="14" name="Graphic 13" descr="Daily calendar outline">
            <a:extLst>
              <a:ext uri="{FF2B5EF4-FFF2-40B4-BE49-F238E27FC236}">
                <a16:creationId xmlns:a16="http://schemas.microsoft.com/office/drawing/2014/main" id="{A118FC69-7F2E-7EEC-5083-9F513BCEFE4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10420" y="3045660"/>
            <a:ext cx="421804" cy="421804"/>
          </a:xfrm>
          <a:prstGeom prst="rect">
            <a:avLst/>
          </a:prstGeom>
        </p:spPr>
      </p:pic>
      <p:pic>
        <p:nvPicPr>
          <p:cNvPr id="15" name="Graphic 14" descr="Hill scene outline">
            <a:extLst>
              <a:ext uri="{FF2B5EF4-FFF2-40B4-BE49-F238E27FC236}">
                <a16:creationId xmlns:a16="http://schemas.microsoft.com/office/drawing/2014/main" id="{DFBF67CF-A90A-0175-8A60-8CF3C55B973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52104" y="5315831"/>
            <a:ext cx="338436" cy="338436"/>
          </a:xfrm>
          <a:prstGeom prst="rect">
            <a:avLst/>
          </a:prstGeom>
        </p:spPr>
      </p:pic>
      <p:grpSp>
        <p:nvGrpSpPr>
          <p:cNvPr id="10" name="Group 9">
            <a:extLst>
              <a:ext uri="{FF2B5EF4-FFF2-40B4-BE49-F238E27FC236}">
                <a16:creationId xmlns:a16="http://schemas.microsoft.com/office/drawing/2014/main" id="{A3A906DE-6C64-108D-BC4F-41BD0E1010F4}"/>
              </a:ext>
            </a:extLst>
          </p:cNvPr>
          <p:cNvGrpSpPr/>
          <p:nvPr/>
        </p:nvGrpSpPr>
        <p:grpSpPr>
          <a:xfrm>
            <a:off x="191344" y="5486284"/>
            <a:ext cx="1953883" cy="600164"/>
            <a:chOff x="12846110" y="6247098"/>
            <a:chExt cx="2572533" cy="600164"/>
          </a:xfrm>
        </p:grpSpPr>
        <p:pic>
          <p:nvPicPr>
            <p:cNvPr id="16" name="Graphic 15" descr="Badge Follow with solid fill">
              <a:extLst>
                <a:ext uri="{FF2B5EF4-FFF2-40B4-BE49-F238E27FC236}">
                  <a16:creationId xmlns:a16="http://schemas.microsoft.com/office/drawing/2014/main" id="{C32BC47C-C36B-106B-42CC-235692996AA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846110" y="6413497"/>
              <a:ext cx="395004" cy="267366"/>
            </a:xfrm>
            <a:prstGeom prst="rect">
              <a:avLst/>
            </a:prstGeom>
          </p:spPr>
        </p:pic>
        <p:sp>
          <p:nvSpPr>
            <p:cNvPr id="17" name="TextBox 16">
              <a:extLst>
                <a:ext uri="{FF2B5EF4-FFF2-40B4-BE49-F238E27FC236}">
                  <a16:creationId xmlns:a16="http://schemas.microsoft.com/office/drawing/2014/main" id="{73E0AA0D-E81E-767E-09C6-0AF94C49E42B}"/>
                </a:ext>
              </a:extLst>
            </p:cNvPr>
            <p:cNvSpPr txBox="1"/>
            <p:nvPr/>
          </p:nvSpPr>
          <p:spPr>
            <a:xfrm>
              <a:off x="13241112" y="6247098"/>
              <a:ext cx="2177531" cy="600164"/>
            </a:xfrm>
            <a:prstGeom prst="rect">
              <a:avLst/>
            </a:prstGeom>
            <a:noFill/>
          </p:spPr>
          <p:txBody>
            <a:bodyPr wrap="square" rtlCol="0">
              <a:spAutoFit/>
            </a:bodyPr>
            <a:lstStyle/>
            <a:p>
              <a:r>
                <a:rPr lang="en-GB" sz="1100" i="1" dirty="0">
                  <a:solidFill>
                    <a:schemeClr val="accent1"/>
                  </a:solidFill>
                </a:rPr>
                <a:t>Amended question codes so unable to compare findings with previous wave.</a:t>
              </a:r>
            </a:p>
          </p:txBody>
        </p:sp>
      </p:grpSp>
      <p:pic>
        <p:nvPicPr>
          <p:cNvPr id="6" name="Graphic 5" descr="Family with two children outline">
            <a:extLst>
              <a:ext uri="{FF2B5EF4-FFF2-40B4-BE49-F238E27FC236}">
                <a16:creationId xmlns:a16="http://schemas.microsoft.com/office/drawing/2014/main" id="{017A903A-57E3-1603-32C4-E3C7E97D539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392722" y="2454469"/>
            <a:ext cx="457200" cy="457200"/>
          </a:xfrm>
          <a:prstGeom prst="rect">
            <a:avLst/>
          </a:prstGeom>
        </p:spPr>
      </p:pic>
      <p:pic>
        <p:nvPicPr>
          <p:cNvPr id="7" name="Graphic 6" descr="Building outline">
            <a:extLst>
              <a:ext uri="{FF2B5EF4-FFF2-40B4-BE49-F238E27FC236}">
                <a16:creationId xmlns:a16="http://schemas.microsoft.com/office/drawing/2014/main" id="{0FB3B2C1-1F8C-DBCC-79D7-5BA6703E4A4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453004" y="6086448"/>
            <a:ext cx="336637" cy="336637"/>
          </a:xfrm>
          <a:prstGeom prst="rect">
            <a:avLst/>
          </a:prstGeom>
        </p:spPr>
      </p:pic>
      <p:pic>
        <p:nvPicPr>
          <p:cNvPr id="8" name="Graphic 7" descr="Man with baby outline">
            <a:extLst>
              <a:ext uri="{FF2B5EF4-FFF2-40B4-BE49-F238E27FC236}">
                <a16:creationId xmlns:a16="http://schemas.microsoft.com/office/drawing/2014/main" id="{BE5D9E36-1FF6-1D54-4081-D4D997F76B4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453098" y="4531004"/>
            <a:ext cx="336448" cy="336448"/>
          </a:xfrm>
          <a:prstGeom prst="rect">
            <a:avLst/>
          </a:prstGeom>
        </p:spPr>
      </p:pic>
    </p:spTree>
    <p:extLst>
      <p:ext uri="{BB962C8B-B14F-4D97-AF65-F5344CB8AC3E}">
        <p14:creationId xmlns:p14="http://schemas.microsoft.com/office/powerpoint/2010/main" val="1357689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A66973-41D1-6554-A8D7-4A1683712D0F}"/>
              </a:ext>
            </a:extLst>
          </p:cNvPr>
          <p:cNvSpPr>
            <a:spLocks noGrp="1"/>
          </p:cNvSpPr>
          <p:nvPr>
            <p:ph type="sldNum" sz="quarter" idx="11"/>
          </p:nvPr>
        </p:nvSpPr>
        <p:spPr>
          <a:xfrm>
            <a:off x="284018" y="6487305"/>
            <a:ext cx="7180134" cy="231479"/>
          </a:xfrm>
        </p:spPr>
        <p:txBody>
          <a:bodyPr/>
          <a:lstStyle/>
          <a:p>
            <a:r>
              <a:rPr lang="en-US" dirty="0"/>
              <a:t>C5/</a:t>
            </a:r>
            <a:r>
              <a:rPr lang="en-US" dirty="0">
                <a:solidFill>
                  <a:schemeClr val="bg1">
                    <a:lumMod val="50000"/>
                  </a:schemeClr>
                </a:solidFill>
              </a:rPr>
              <a:t>AFF9. To what extent do you agree or disagree with these statements? Base: All </a:t>
            </a:r>
            <a:r>
              <a:rPr lang="en-US" dirty="0"/>
              <a:t>(Jan/Feb 2025 n=1,656, </a:t>
            </a:r>
            <a:r>
              <a:rPr lang="pt-BR" dirty="0"/>
              <a:t>Jan/Feb 2024 n=1,609</a:t>
            </a:r>
            <a:r>
              <a:rPr lang="en-US" dirty="0"/>
              <a:t>)</a:t>
            </a:r>
            <a:endParaRPr lang="en-GB" dirty="0"/>
          </a:p>
        </p:txBody>
      </p:sp>
      <p:sp>
        <p:nvSpPr>
          <p:cNvPr id="4" name="Title 3">
            <a:extLst>
              <a:ext uri="{FF2B5EF4-FFF2-40B4-BE49-F238E27FC236}">
                <a16:creationId xmlns:a16="http://schemas.microsoft.com/office/drawing/2014/main" id="{8590C951-CA5B-8CCB-C196-9E36E3AF5FBC}"/>
              </a:ext>
            </a:extLst>
          </p:cNvPr>
          <p:cNvSpPr>
            <a:spLocks noGrp="1"/>
          </p:cNvSpPr>
          <p:nvPr>
            <p:ph type="title"/>
          </p:nvPr>
        </p:nvSpPr>
        <p:spPr>
          <a:xfrm>
            <a:off x="90106" y="83767"/>
            <a:ext cx="9488018" cy="1098924"/>
          </a:xfrm>
        </p:spPr>
        <p:txBody>
          <a:bodyPr>
            <a:noAutofit/>
          </a:bodyPr>
          <a:lstStyle/>
          <a:p>
            <a:r>
              <a:rPr lang="en-GB" sz="2400" dirty="0"/>
              <a:t>The proportion of households reporting they can’t afford to heat their home to a comfortable level because of financial concerns is consistent with Jan/Feb 2024.</a:t>
            </a:r>
          </a:p>
        </p:txBody>
      </p:sp>
      <p:graphicFrame>
        <p:nvGraphicFramePr>
          <p:cNvPr id="5" name="Chart Placeholder 3">
            <a:extLst>
              <a:ext uri="{FF2B5EF4-FFF2-40B4-BE49-F238E27FC236}">
                <a16:creationId xmlns:a16="http://schemas.microsoft.com/office/drawing/2014/main" id="{F0192AF9-BEF5-1308-B9EB-35563687C7AE}"/>
              </a:ext>
            </a:extLst>
          </p:cNvPr>
          <p:cNvGraphicFramePr>
            <a:graphicFrameLocks/>
          </p:cNvGraphicFramePr>
          <p:nvPr>
            <p:extLst>
              <p:ext uri="{D42A27DB-BD31-4B8C-83A1-F6EECF244321}">
                <p14:modId xmlns:p14="http://schemas.microsoft.com/office/powerpoint/2010/main" val="204363086"/>
              </p:ext>
            </p:extLst>
          </p:nvPr>
        </p:nvGraphicFramePr>
        <p:xfrm>
          <a:off x="70572" y="1184859"/>
          <a:ext cx="5564453" cy="5072714"/>
        </p:xfrm>
        <a:graphic>
          <a:graphicData uri="http://schemas.openxmlformats.org/drawingml/2006/chart">
            <c:chart xmlns:c="http://schemas.openxmlformats.org/drawingml/2006/chart" xmlns:r="http://schemas.openxmlformats.org/officeDocument/2006/relationships" r:id="rId3"/>
          </a:graphicData>
        </a:graphic>
      </p:graphicFrame>
      <p:sp>
        <p:nvSpPr>
          <p:cNvPr id="6" name="Left Brace 5">
            <a:extLst>
              <a:ext uri="{FF2B5EF4-FFF2-40B4-BE49-F238E27FC236}">
                <a16:creationId xmlns:a16="http://schemas.microsoft.com/office/drawing/2014/main" id="{0B5048DE-A9F0-11B8-A5F5-A8F63D22BCED}"/>
              </a:ext>
            </a:extLst>
          </p:cNvPr>
          <p:cNvSpPr/>
          <p:nvPr/>
        </p:nvSpPr>
        <p:spPr>
          <a:xfrm rot="5400000">
            <a:off x="4997352" y="1505973"/>
            <a:ext cx="150687" cy="959062"/>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solidFill>
                <a:schemeClr val="accent3"/>
              </a:solidFill>
            </a:endParaRPr>
          </a:p>
        </p:txBody>
      </p:sp>
      <p:sp>
        <p:nvSpPr>
          <p:cNvPr id="8" name="Left Brace 7">
            <a:extLst>
              <a:ext uri="{FF2B5EF4-FFF2-40B4-BE49-F238E27FC236}">
                <a16:creationId xmlns:a16="http://schemas.microsoft.com/office/drawing/2014/main" id="{82ABEEA3-C51B-15DF-AB98-F0A86446ECB1}"/>
              </a:ext>
            </a:extLst>
          </p:cNvPr>
          <p:cNvSpPr/>
          <p:nvPr/>
        </p:nvSpPr>
        <p:spPr>
          <a:xfrm rot="5400000">
            <a:off x="3284602" y="1358520"/>
            <a:ext cx="150688" cy="125396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8C888316-B997-A164-51DA-98A32B974FDD}"/>
              </a:ext>
            </a:extLst>
          </p:cNvPr>
          <p:cNvSpPr txBox="1"/>
          <p:nvPr/>
        </p:nvSpPr>
        <p:spPr>
          <a:xfrm>
            <a:off x="4788575" y="1612511"/>
            <a:ext cx="562840" cy="276999"/>
          </a:xfrm>
          <a:prstGeom prst="rect">
            <a:avLst/>
          </a:prstGeom>
          <a:noFill/>
        </p:spPr>
        <p:txBody>
          <a:bodyPr wrap="square" rtlCol="0">
            <a:spAutoFit/>
          </a:bodyPr>
          <a:lstStyle/>
          <a:p>
            <a:pPr algn="ctr"/>
            <a:r>
              <a:rPr lang="en-GB" sz="1200" b="1">
                <a:solidFill>
                  <a:schemeClr val="accent3"/>
                </a:solidFill>
              </a:rPr>
              <a:t>33%</a:t>
            </a:r>
          </a:p>
        </p:txBody>
      </p:sp>
      <p:sp>
        <p:nvSpPr>
          <p:cNvPr id="10" name="TextBox 9">
            <a:extLst>
              <a:ext uri="{FF2B5EF4-FFF2-40B4-BE49-F238E27FC236}">
                <a16:creationId xmlns:a16="http://schemas.microsoft.com/office/drawing/2014/main" id="{074B88DA-FDC9-BEC2-CDAF-2C6B06939A6D}"/>
              </a:ext>
            </a:extLst>
          </p:cNvPr>
          <p:cNvSpPr txBox="1"/>
          <p:nvPr/>
        </p:nvSpPr>
        <p:spPr>
          <a:xfrm>
            <a:off x="3158132" y="1622094"/>
            <a:ext cx="517542" cy="276999"/>
          </a:xfrm>
          <a:prstGeom prst="rect">
            <a:avLst/>
          </a:prstGeom>
          <a:noFill/>
        </p:spPr>
        <p:txBody>
          <a:bodyPr wrap="square" rtlCol="0">
            <a:spAutoFit/>
          </a:bodyPr>
          <a:lstStyle/>
          <a:p>
            <a:pPr algn="ctr"/>
            <a:r>
              <a:rPr lang="en-GB" sz="1200" b="1">
                <a:solidFill>
                  <a:schemeClr val="accent1"/>
                </a:solidFill>
              </a:rPr>
              <a:t>47%</a:t>
            </a:r>
          </a:p>
        </p:txBody>
      </p:sp>
      <p:sp>
        <p:nvSpPr>
          <p:cNvPr id="11" name="TextBox 10">
            <a:extLst>
              <a:ext uri="{FF2B5EF4-FFF2-40B4-BE49-F238E27FC236}">
                <a16:creationId xmlns:a16="http://schemas.microsoft.com/office/drawing/2014/main" id="{1910C72A-1550-0167-2249-EB3F8DC3F4D6}"/>
              </a:ext>
            </a:extLst>
          </p:cNvPr>
          <p:cNvSpPr txBox="1"/>
          <p:nvPr/>
        </p:nvSpPr>
        <p:spPr>
          <a:xfrm>
            <a:off x="7752184" y="1628800"/>
            <a:ext cx="4137718" cy="4884658"/>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100" b="1" dirty="0"/>
              <a:t>Groups most likely to </a:t>
            </a:r>
            <a:r>
              <a:rPr lang="en-GB" sz="1100" b="1" u="sng" dirty="0"/>
              <a:t>not be able to </a:t>
            </a:r>
            <a:r>
              <a:rPr lang="en-GB" sz="1100" b="1" u="sng" dirty="0">
                <a:effectLst/>
                <a:latin typeface="Arial" panose="020B0604020202020204" pitchFamily="34" charset="0"/>
                <a:ea typeface="Calibri" panose="020F0502020204030204" pitchFamily="34" charset="0"/>
                <a:cs typeface="Times New Roman" panose="02020603050405020304" pitchFamily="18" charset="0"/>
              </a:rPr>
              <a:t>afford</a:t>
            </a:r>
            <a:r>
              <a:rPr lang="en-GB" sz="1100" b="1" dirty="0">
                <a:effectLst/>
                <a:latin typeface="Arial" panose="020B0604020202020204" pitchFamily="34" charset="0"/>
                <a:ea typeface="Calibri" panose="020F0502020204030204" pitchFamily="34" charset="0"/>
                <a:cs typeface="Times New Roman" panose="02020603050405020304" pitchFamily="18" charset="0"/>
              </a:rPr>
              <a:t> to heat </a:t>
            </a:r>
            <a:r>
              <a:rPr lang="en-GB" sz="1100" b="1" dirty="0">
                <a:latin typeface="Arial" panose="020B0604020202020204" pitchFamily="34" charset="0"/>
                <a:ea typeface="Calibri" panose="020F0502020204030204" pitchFamily="34" charset="0"/>
                <a:cs typeface="Times New Roman" panose="02020603050405020304" pitchFamily="18" charset="0"/>
              </a:rPr>
              <a:t>their</a:t>
            </a:r>
            <a:r>
              <a:rPr lang="en-GB" sz="1100" b="1" dirty="0">
                <a:effectLst/>
                <a:latin typeface="Arial" panose="020B0604020202020204" pitchFamily="34" charset="0"/>
                <a:ea typeface="Calibri" panose="020F0502020204030204" pitchFamily="34" charset="0"/>
                <a:cs typeface="Times New Roman" panose="02020603050405020304" pitchFamily="18" charset="0"/>
              </a:rPr>
              <a:t> home to a comfortable level because of financial concerns</a:t>
            </a:r>
            <a:endParaRPr lang="en-GB" sz="1100" b="1" dirty="0"/>
          </a:p>
          <a:p>
            <a:endParaRPr lang="en-GB" sz="1100" b="1" dirty="0"/>
          </a:p>
          <a:p>
            <a:pPr lvl="1"/>
            <a:r>
              <a:rPr lang="en-GB" sz="1100" dirty="0">
                <a:effectLst/>
                <a:latin typeface="Arial" panose="020B0604020202020204" pitchFamily="34" charset="0"/>
                <a:ea typeface="Calibri" panose="020F0502020204030204" pitchFamily="34" charset="0"/>
                <a:cs typeface="Times New Roman" panose="02020603050405020304" pitchFamily="18" charset="0"/>
              </a:rPr>
              <a:t>Households with three or more (51%) or two (38%) generations living together compared to non-multigenerational households (26%)</a:t>
            </a:r>
          </a:p>
          <a:p>
            <a:pPr lvl="1"/>
            <a:endParaRPr lang="en-GB" sz="1100" dirty="0">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latin typeface="Arial" panose="020B0604020202020204" pitchFamily="34" charset="0"/>
                <a:ea typeface="Calibri" panose="020F0502020204030204" pitchFamily="34" charset="0"/>
                <a:cs typeface="Times New Roman" panose="02020603050405020304" pitchFamily="18" charset="0"/>
              </a:rPr>
              <a:t>Lower earners (less than £19,000, 51%) compared with higher earners (over £60,000, 16%)</a:t>
            </a:r>
          </a:p>
          <a:p>
            <a:pPr lvl="1"/>
            <a:endParaRPr lang="en-GB" sz="1100" dirty="0">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effectLst/>
                <a:latin typeface="Arial" panose="020B0604020202020204" pitchFamily="34" charset="0"/>
                <a:ea typeface="Calibri" panose="020F0502020204030204" pitchFamily="34" charset="0"/>
                <a:cs typeface="Times New Roman" panose="02020603050405020304" pitchFamily="18" charset="0"/>
              </a:rPr>
              <a:t>Have a disability or health condition (48%) compared to those that do not (26%)</a:t>
            </a:r>
          </a:p>
          <a:p>
            <a:pPr lvl="1"/>
            <a:endParaRPr lang="en-GB" sz="1100" dirty="0">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latin typeface="Arial" panose="020B0604020202020204" pitchFamily="34" charset="0"/>
                <a:ea typeface="Calibri" panose="020F0502020204030204" pitchFamily="34" charset="0"/>
                <a:cs typeface="Times New Roman" panose="02020603050405020304" pitchFamily="18" charset="0"/>
              </a:rPr>
              <a:t>Single households (43%) compared with households of 2-4 people (30%)</a:t>
            </a:r>
          </a:p>
          <a:p>
            <a:pPr lvl="1"/>
            <a:endParaRPr lang="en-GB" sz="1100" dirty="0">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latin typeface="Arial" panose="020B0604020202020204" pitchFamily="34" charset="0"/>
                <a:ea typeface="Calibri" panose="020F0502020204030204" pitchFamily="34" charset="0"/>
                <a:cs typeface="Times New Roman" panose="02020603050405020304" pitchFamily="18" charset="0"/>
              </a:rPr>
              <a:t>Younger age groups (16-24, 41%) compared with older age groups (65+, 26%)</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lvl="1"/>
            <a:endParaRPr lang="en-GB" sz="1100" dirty="0">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effectLst/>
                <a:latin typeface="Arial" panose="020B0604020202020204" pitchFamily="34" charset="0"/>
                <a:ea typeface="Calibri" panose="020F0502020204030204" pitchFamily="34" charset="0"/>
                <a:cs typeface="Times New Roman" panose="02020603050405020304" pitchFamily="18" charset="0"/>
              </a:rPr>
              <a:t>Receive benefits (38%) compared to those that do not (28%)</a:t>
            </a:r>
          </a:p>
          <a:p>
            <a:pPr lvl="1"/>
            <a:endParaRPr lang="en-GB" sz="1100" dirty="0">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effectLst/>
                <a:latin typeface="Arial" panose="020B0604020202020204" pitchFamily="34" charset="0"/>
                <a:ea typeface="Calibri" panose="020F0502020204030204" pitchFamily="34" charset="0"/>
                <a:cs typeface="Times New Roman" panose="02020603050405020304" pitchFamily="18" charset="0"/>
              </a:rPr>
              <a:t>Live in a flat/apartment (38%) compared to a house (31%)</a:t>
            </a:r>
          </a:p>
        </p:txBody>
      </p:sp>
      <p:sp>
        <p:nvSpPr>
          <p:cNvPr id="15" name="Rectangle: Diagonal Corners Snipped 14">
            <a:extLst>
              <a:ext uri="{FF2B5EF4-FFF2-40B4-BE49-F238E27FC236}">
                <a16:creationId xmlns:a16="http://schemas.microsoft.com/office/drawing/2014/main" id="{C51021C3-861B-2A57-FFD9-F0BC251170D5}"/>
              </a:ext>
            </a:extLst>
          </p:cNvPr>
          <p:cNvSpPr/>
          <p:nvPr/>
        </p:nvSpPr>
        <p:spPr>
          <a:xfrm>
            <a:off x="6102330" y="1643807"/>
            <a:ext cx="1207727" cy="1238336"/>
          </a:xfrm>
          <a:prstGeom prst="snip2Diag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BD0A0C9-BF7F-6E2B-630C-FAE1AEF3C689}"/>
              </a:ext>
            </a:extLst>
          </p:cNvPr>
          <p:cNvSpPr txBox="1"/>
          <p:nvPr/>
        </p:nvSpPr>
        <p:spPr>
          <a:xfrm>
            <a:off x="6235264" y="1691552"/>
            <a:ext cx="954813" cy="276999"/>
          </a:xfrm>
          <a:prstGeom prst="rect">
            <a:avLst/>
          </a:prstGeom>
          <a:noFill/>
        </p:spPr>
        <p:txBody>
          <a:bodyPr wrap="none" rtlCol="0">
            <a:spAutoFit/>
          </a:bodyPr>
          <a:lstStyle/>
          <a:p>
            <a:r>
              <a:rPr lang="en-GB" sz="1200" b="1">
                <a:solidFill>
                  <a:schemeClr val="accent3"/>
                </a:solidFill>
              </a:rPr>
              <a:t>Net: Agree</a:t>
            </a:r>
          </a:p>
        </p:txBody>
      </p:sp>
      <p:sp>
        <p:nvSpPr>
          <p:cNvPr id="20" name="TextBox 19">
            <a:extLst>
              <a:ext uri="{FF2B5EF4-FFF2-40B4-BE49-F238E27FC236}">
                <a16:creationId xmlns:a16="http://schemas.microsoft.com/office/drawing/2014/main" id="{A52D6AD9-DB68-ACBE-C221-62DD23A2A652}"/>
              </a:ext>
            </a:extLst>
          </p:cNvPr>
          <p:cNvSpPr txBox="1"/>
          <p:nvPr/>
        </p:nvSpPr>
        <p:spPr>
          <a:xfrm>
            <a:off x="6750561" y="2391498"/>
            <a:ext cx="535036" cy="306467"/>
          </a:xfrm>
          <a:prstGeom prst="roundRect">
            <a:avLst/>
          </a:prstGeom>
          <a:solidFill>
            <a:schemeClr val="accent3"/>
          </a:solidFill>
        </p:spPr>
        <p:txBody>
          <a:bodyPr wrap="square" rtlCol="0">
            <a:spAutoFit/>
          </a:bodyPr>
          <a:lstStyle/>
          <a:p>
            <a:pPr algn="ctr"/>
            <a:r>
              <a:rPr lang="en-GB" sz="1200" b="1" dirty="0">
                <a:solidFill>
                  <a:schemeClr val="bg1"/>
                </a:solidFill>
              </a:rPr>
              <a:t>33%</a:t>
            </a:r>
          </a:p>
        </p:txBody>
      </p:sp>
      <p:sp>
        <p:nvSpPr>
          <p:cNvPr id="21" name="TextBox 20">
            <a:extLst>
              <a:ext uri="{FF2B5EF4-FFF2-40B4-BE49-F238E27FC236}">
                <a16:creationId xmlns:a16="http://schemas.microsoft.com/office/drawing/2014/main" id="{09AFB2FB-2632-90FF-53B3-CDBDF51CB06A}"/>
              </a:ext>
            </a:extLst>
          </p:cNvPr>
          <p:cNvSpPr txBox="1"/>
          <p:nvPr/>
        </p:nvSpPr>
        <p:spPr>
          <a:xfrm>
            <a:off x="6179419" y="2391498"/>
            <a:ext cx="535036" cy="306467"/>
          </a:xfrm>
          <a:prstGeom prst="roundRect">
            <a:avLst/>
          </a:prstGeom>
          <a:solidFill>
            <a:schemeClr val="accent3">
              <a:lumMod val="40000"/>
              <a:lumOff val="60000"/>
            </a:schemeClr>
          </a:solidFill>
        </p:spPr>
        <p:txBody>
          <a:bodyPr wrap="square" rtlCol="0">
            <a:spAutoFit/>
          </a:bodyPr>
          <a:lstStyle/>
          <a:p>
            <a:pPr algn="ctr"/>
            <a:r>
              <a:rPr lang="en-GB" sz="1200" b="1"/>
              <a:t>36%</a:t>
            </a:r>
          </a:p>
        </p:txBody>
      </p:sp>
      <p:sp>
        <p:nvSpPr>
          <p:cNvPr id="24" name="TextBox 23">
            <a:extLst>
              <a:ext uri="{FF2B5EF4-FFF2-40B4-BE49-F238E27FC236}">
                <a16:creationId xmlns:a16="http://schemas.microsoft.com/office/drawing/2014/main" id="{EEA5023E-E6C7-7EBB-5A86-4D4BA84E1953}"/>
              </a:ext>
            </a:extLst>
          </p:cNvPr>
          <p:cNvSpPr txBox="1"/>
          <p:nvPr/>
        </p:nvSpPr>
        <p:spPr>
          <a:xfrm>
            <a:off x="6648778" y="1952950"/>
            <a:ext cx="720866" cy="430887"/>
          </a:xfrm>
          <a:prstGeom prst="rect">
            <a:avLst/>
          </a:prstGeom>
          <a:noFill/>
        </p:spPr>
        <p:txBody>
          <a:bodyPr wrap="square" rtlCol="0">
            <a:spAutoFit/>
          </a:bodyPr>
          <a:lstStyle/>
          <a:p>
            <a:pPr algn="ctr"/>
            <a:r>
              <a:rPr lang="en-GB" sz="1100" b="1" i="1" dirty="0"/>
              <a:t>Jan/Feb 2025</a:t>
            </a:r>
          </a:p>
        </p:txBody>
      </p:sp>
      <p:sp>
        <p:nvSpPr>
          <p:cNvPr id="25" name="TextBox 24">
            <a:extLst>
              <a:ext uri="{FF2B5EF4-FFF2-40B4-BE49-F238E27FC236}">
                <a16:creationId xmlns:a16="http://schemas.microsoft.com/office/drawing/2014/main" id="{879EABAA-9341-E86F-9541-DFC1996B8E87}"/>
              </a:ext>
            </a:extLst>
          </p:cNvPr>
          <p:cNvSpPr txBox="1"/>
          <p:nvPr/>
        </p:nvSpPr>
        <p:spPr>
          <a:xfrm>
            <a:off x="6070044" y="1952950"/>
            <a:ext cx="720866" cy="430887"/>
          </a:xfrm>
          <a:prstGeom prst="rect">
            <a:avLst/>
          </a:prstGeom>
          <a:noFill/>
        </p:spPr>
        <p:txBody>
          <a:bodyPr wrap="square" rtlCol="0">
            <a:spAutoFit/>
          </a:bodyPr>
          <a:lstStyle/>
          <a:p>
            <a:pPr algn="ctr"/>
            <a:r>
              <a:rPr lang="en-GB" sz="1100" b="1" i="1" dirty="0"/>
              <a:t>Jan/Feb 2024</a:t>
            </a:r>
          </a:p>
        </p:txBody>
      </p:sp>
      <p:sp>
        <p:nvSpPr>
          <p:cNvPr id="32" name="Left Brace 31">
            <a:extLst>
              <a:ext uri="{FF2B5EF4-FFF2-40B4-BE49-F238E27FC236}">
                <a16:creationId xmlns:a16="http://schemas.microsoft.com/office/drawing/2014/main" id="{3AD9A6E6-BEB2-68B1-0987-22458CA54A4D}"/>
              </a:ext>
            </a:extLst>
          </p:cNvPr>
          <p:cNvSpPr/>
          <p:nvPr/>
        </p:nvSpPr>
        <p:spPr>
          <a:xfrm rot="5400000">
            <a:off x="4495797" y="3611011"/>
            <a:ext cx="150689" cy="1976507"/>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solidFill>
                <a:schemeClr val="accent3"/>
              </a:solidFill>
            </a:endParaRPr>
          </a:p>
        </p:txBody>
      </p:sp>
      <p:sp>
        <p:nvSpPr>
          <p:cNvPr id="33" name="Left Brace 32">
            <a:extLst>
              <a:ext uri="{FF2B5EF4-FFF2-40B4-BE49-F238E27FC236}">
                <a16:creationId xmlns:a16="http://schemas.microsoft.com/office/drawing/2014/main" id="{718077BF-2BAC-A3BB-9AC1-CE6706F0856F}"/>
              </a:ext>
            </a:extLst>
          </p:cNvPr>
          <p:cNvSpPr/>
          <p:nvPr/>
        </p:nvSpPr>
        <p:spPr>
          <a:xfrm rot="5400000">
            <a:off x="2877372" y="4388022"/>
            <a:ext cx="150688" cy="42516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TextBox 33">
            <a:extLst>
              <a:ext uri="{FF2B5EF4-FFF2-40B4-BE49-F238E27FC236}">
                <a16:creationId xmlns:a16="http://schemas.microsoft.com/office/drawing/2014/main" id="{351EF79D-4245-6F8E-1490-5E3CB4635FD2}"/>
              </a:ext>
            </a:extLst>
          </p:cNvPr>
          <p:cNvSpPr txBox="1"/>
          <p:nvPr/>
        </p:nvSpPr>
        <p:spPr>
          <a:xfrm>
            <a:off x="4289721" y="4235852"/>
            <a:ext cx="562840" cy="276999"/>
          </a:xfrm>
          <a:prstGeom prst="rect">
            <a:avLst/>
          </a:prstGeom>
          <a:noFill/>
        </p:spPr>
        <p:txBody>
          <a:bodyPr wrap="square" rtlCol="0">
            <a:spAutoFit/>
          </a:bodyPr>
          <a:lstStyle/>
          <a:p>
            <a:pPr algn="ctr"/>
            <a:r>
              <a:rPr lang="en-GB" sz="1200" b="1">
                <a:solidFill>
                  <a:schemeClr val="accent3"/>
                </a:solidFill>
              </a:rPr>
              <a:t>69%</a:t>
            </a:r>
          </a:p>
        </p:txBody>
      </p:sp>
      <p:sp>
        <p:nvSpPr>
          <p:cNvPr id="35" name="TextBox 34">
            <a:extLst>
              <a:ext uri="{FF2B5EF4-FFF2-40B4-BE49-F238E27FC236}">
                <a16:creationId xmlns:a16="http://schemas.microsoft.com/office/drawing/2014/main" id="{A65A8273-E372-2418-31ED-40AE89ACAA5D}"/>
              </a:ext>
            </a:extLst>
          </p:cNvPr>
          <p:cNvSpPr txBox="1"/>
          <p:nvPr/>
        </p:nvSpPr>
        <p:spPr>
          <a:xfrm>
            <a:off x="2740130" y="4224584"/>
            <a:ext cx="517542" cy="276999"/>
          </a:xfrm>
          <a:prstGeom prst="rect">
            <a:avLst/>
          </a:prstGeom>
          <a:noFill/>
        </p:spPr>
        <p:txBody>
          <a:bodyPr wrap="square" rtlCol="0">
            <a:spAutoFit/>
          </a:bodyPr>
          <a:lstStyle/>
          <a:p>
            <a:pPr algn="ctr"/>
            <a:r>
              <a:rPr lang="en-GB" sz="1200" b="1">
                <a:solidFill>
                  <a:schemeClr val="accent1"/>
                </a:solidFill>
              </a:rPr>
              <a:t>17%</a:t>
            </a:r>
          </a:p>
        </p:txBody>
      </p:sp>
      <p:sp>
        <p:nvSpPr>
          <p:cNvPr id="36" name="Left Brace 35">
            <a:extLst>
              <a:ext uri="{FF2B5EF4-FFF2-40B4-BE49-F238E27FC236}">
                <a16:creationId xmlns:a16="http://schemas.microsoft.com/office/drawing/2014/main" id="{0CAEDE20-E8E9-51D5-9FC3-7AAB35C127F0}"/>
              </a:ext>
            </a:extLst>
          </p:cNvPr>
          <p:cNvSpPr/>
          <p:nvPr/>
        </p:nvSpPr>
        <p:spPr>
          <a:xfrm rot="5400000">
            <a:off x="5095057" y="2906530"/>
            <a:ext cx="150688" cy="763652"/>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solidFill>
                <a:schemeClr val="accent3"/>
              </a:solidFill>
            </a:endParaRPr>
          </a:p>
        </p:txBody>
      </p:sp>
      <p:sp>
        <p:nvSpPr>
          <p:cNvPr id="37" name="Left Brace 36">
            <a:extLst>
              <a:ext uri="{FF2B5EF4-FFF2-40B4-BE49-F238E27FC236}">
                <a16:creationId xmlns:a16="http://schemas.microsoft.com/office/drawing/2014/main" id="{7ABBA78F-6525-FCE8-6684-8899FC0C0816}"/>
              </a:ext>
            </a:extLst>
          </p:cNvPr>
          <p:cNvSpPr/>
          <p:nvPr/>
        </p:nvSpPr>
        <p:spPr>
          <a:xfrm rot="5400000">
            <a:off x="3367030" y="2578944"/>
            <a:ext cx="150686" cy="141882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TextBox 37">
            <a:extLst>
              <a:ext uri="{FF2B5EF4-FFF2-40B4-BE49-F238E27FC236}">
                <a16:creationId xmlns:a16="http://schemas.microsoft.com/office/drawing/2014/main" id="{5BEBC96A-6479-53F4-78F3-F1EEA17B5E25}"/>
              </a:ext>
            </a:extLst>
          </p:cNvPr>
          <p:cNvSpPr txBox="1"/>
          <p:nvPr/>
        </p:nvSpPr>
        <p:spPr>
          <a:xfrm>
            <a:off x="4888981" y="2924944"/>
            <a:ext cx="562840" cy="276999"/>
          </a:xfrm>
          <a:prstGeom prst="rect">
            <a:avLst/>
          </a:prstGeom>
          <a:noFill/>
        </p:spPr>
        <p:txBody>
          <a:bodyPr wrap="square" rtlCol="0">
            <a:spAutoFit/>
          </a:bodyPr>
          <a:lstStyle/>
          <a:p>
            <a:pPr algn="ctr"/>
            <a:r>
              <a:rPr lang="en-GB" sz="1200" b="1">
                <a:solidFill>
                  <a:schemeClr val="accent3"/>
                </a:solidFill>
              </a:rPr>
              <a:t>26%</a:t>
            </a:r>
          </a:p>
        </p:txBody>
      </p:sp>
      <p:sp>
        <p:nvSpPr>
          <p:cNvPr id="39" name="TextBox 38">
            <a:extLst>
              <a:ext uri="{FF2B5EF4-FFF2-40B4-BE49-F238E27FC236}">
                <a16:creationId xmlns:a16="http://schemas.microsoft.com/office/drawing/2014/main" id="{CB991110-541A-2E68-76EF-253AEF09E970}"/>
              </a:ext>
            </a:extLst>
          </p:cNvPr>
          <p:cNvSpPr txBox="1"/>
          <p:nvPr/>
        </p:nvSpPr>
        <p:spPr>
          <a:xfrm>
            <a:off x="3200078" y="2924945"/>
            <a:ext cx="517542" cy="276999"/>
          </a:xfrm>
          <a:prstGeom prst="rect">
            <a:avLst/>
          </a:prstGeom>
          <a:noFill/>
        </p:spPr>
        <p:txBody>
          <a:bodyPr wrap="square" rtlCol="0">
            <a:spAutoFit/>
          </a:bodyPr>
          <a:lstStyle/>
          <a:p>
            <a:pPr algn="ctr"/>
            <a:r>
              <a:rPr lang="en-GB" sz="1200" b="1">
                <a:solidFill>
                  <a:schemeClr val="accent1"/>
                </a:solidFill>
              </a:rPr>
              <a:t>53%</a:t>
            </a:r>
          </a:p>
        </p:txBody>
      </p:sp>
      <p:sp>
        <p:nvSpPr>
          <p:cNvPr id="41" name="Rectangle: Diagonal Corners Snipped 40">
            <a:extLst>
              <a:ext uri="{FF2B5EF4-FFF2-40B4-BE49-F238E27FC236}">
                <a16:creationId xmlns:a16="http://schemas.microsoft.com/office/drawing/2014/main" id="{BB7C7667-CF87-D201-3BB7-182576B819FA}"/>
              </a:ext>
            </a:extLst>
          </p:cNvPr>
          <p:cNvSpPr/>
          <p:nvPr/>
        </p:nvSpPr>
        <p:spPr>
          <a:xfrm>
            <a:off x="6096000" y="3122460"/>
            <a:ext cx="1207727" cy="1238336"/>
          </a:xfrm>
          <a:prstGeom prst="snip2Diag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8B7E02BF-108B-33DB-55A1-3C300CA66205}"/>
              </a:ext>
            </a:extLst>
          </p:cNvPr>
          <p:cNvSpPr txBox="1"/>
          <p:nvPr/>
        </p:nvSpPr>
        <p:spPr>
          <a:xfrm>
            <a:off x="6228934" y="3170205"/>
            <a:ext cx="954813" cy="276999"/>
          </a:xfrm>
          <a:prstGeom prst="rect">
            <a:avLst/>
          </a:prstGeom>
          <a:noFill/>
        </p:spPr>
        <p:txBody>
          <a:bodyPr wrap="none" rtlCol="0">
            <a:spAutoFit/>
          </a:bodyPr>
          <a:lstStyle/>
          <a:p>
            <a:r>
              <a:rPr lang="en-GB" sz="1200" b="1">
                <a:solidFill>
                  <a:schemeClr val="accent3"/>
                </a:solidFill>
              </a:rPr>
              <a:t>Net: Agree</a:t>
            </a:r>
          </a:p>
        </p:txBody>
      </p:sp>
      <p:sp>
        <p:nvSpPr>
          <p:cNvPr id="46" name="TextBox 45">
            <a:extLst>
              <a:ext uri="{FF2B5EF4-FFF2-40B4-BE49-F238E27FC236}">
                <a16:creationId xmlns:a16="http://schemas.microsoft.com/office/drawing/2014/main" id="{403C4170-6A24-D065-333D-EEE67280B109}"/>
              </a:ext>
            </a:extLst>
          </p:cNvPr>
          <p:cNvSpPr txBox="1"/>
          <p:nvPr/>
        </p:nvSpPr>
        <p:spPr>
          <a:xfrm>
            <a:off x="6744231" y="3870151"/>
            <a:ext cx="535036" cy="306467"/>
          </a:xfrm>
          <a:prstGeom prst="roundRect">
            <a:avLst/>
          </a:prstGeom>
          <a:solidFill>
            <a:schemeClr val="accent3"/>
          </a:solidFill>
        </p:spPr>
        <p:txBody>
          <a:bodyPr wrap="square" rtlCol="0">
            <a:spAutoFit/>
          </a:bodyPr>
          <a:lstStyle/>
          <a:p>
            <a:pPr algn="ctr"/>
            <a:r>
              <a:rPr lang="en-GB" sz="1200" b="1" dirty="0">
                <a:solidFill>
                  <a:schemeClr val="bg1"/>
                </a:solidFill>
              </a:rPr>
              <a:t>26%</a:t>
            </a:r>
          </a:p>
        </p:txBody>
      </p:sp>
      <p:sp>
        <p:nvSpPr>
          <p:cNvPr id="47" name="TextBox 46">
            <a:extLst>
              <a:ext uri="{FF2B5EF4-FFF2-40B4-BE49-F238E27FC236}">
                <a16:creationId xmlns:a16="http://schemas.microsoft.com/office/drawing/2014/main" id="{8D6E1E08-6101-E021-039A-A0C5197CCBD3}"/>
              </a:ext>
            </a:extLst>
          </p:cNvPr>
          <p:cNvSpPr txBox="1"/>
          <p:nvPr/>
        </p:nvSpPr>
        <p:spPr>
          <a:xfrm>
            <a:off x="6173089" y="3870151"/>
            <a:ext cx="535036" cy="306467"/>
          </a:xfrm>
          <a:prstGeom prst="roundRect">
            <a:avLst/>
          </a:prstGeom>
          <a:solidFill>
            <a:schemeClr val="accent3">
              <a:lumMod val="40000"/>
              <a:lumOff val="60000"/>
            </a:schemeClr>
          </a:solidFill>
        </p:spPr>
        <p:txBody>
          <a:bodyPr wrap="square" rtlCol="0">
            <a:spAutoFit/>
          </a:bodyPr>
          <a:lstStyle/>
          <a:p>
            <a:pPr algn="ctr"/>
            <a:r>
              <a:rPr lang="en-GB" sz="1200" b="1"/>
              <a:t>29%</a:t>
            </a:r>
          </a:p>
        </p:txBody>
      </p:sp>
      <p:sp>
        <p:nvSpPr>
          <p:cNvPr id="50" name="TextBox 49">
            <a:extLst>
              <a:ext uri="{FF2B5EF4-FFF2-40B4-BE49-F238E27FC236}">
                <a16:creationId xmlns:a16="http://schemas.microsoft.com/office/drawing/2014/main" id="{29E8D9BC-EDE8-E243-DEEA-FDCF9AFC3348}"/>
              </a:ext>
            </a:extLst>
          </p:cNvPr>
          <p:cNvSpPr txBox="1"/>
          <p:nvPr/>
        </p:nvSpPr>
        <p:spPr>
          <a:xfrm>
            <a:off x="6642448" y="3431603"/>
            <a:ext cx="720866" cy="430887"/>
          </a:xfrm>
          <a:prstGeom prst="rect">
            <a:avLst/>
          </a:prstGeom>
          <a:noFill/>
        </p:spPr>
        <p:txBody>
          <a:bodyPr wrap="square" rtlCol="0">
            <a:spAutoFit/>
          </a:bodyPr>
          <a:lstStyle/>
          <a:p>
            <a:pPr algn="ctr"/>
            <a:r>
              <a:rPr lang="en-GB" sz="1100" b="1" i="1" dirty="0"/>
              <a:t>Jan/Feb 2025</a:t>
            </a:r>
          </a:p>
        </p:txBody>
      </p:sp>
      <p:sp>
        <p:nvSpPr>
          <p:cNvPr id="51" name="TextBox 50">
            <a:extLst>
              <a:ext uri="{FF2B5EF4-FFF2-40B4-BE49-F238E27FC236}">
                <a16:creationId xmlns:a16="http://schemas.microsoft.com/office/drawing/2014/main" id="{395D6B59-8AB0-81C0-9105-7CEFE505F6F9}"/>
              </a:ext>
            </a:extLst>
          </p:cNvPr>
          <p:cNvSpPr txBox="1"/>
          <p:nvPr/>
        </p:nvSpPr>
        <p:spPr>
          <a:xfrm>
            <a:off x="6063714" y="3431603"/>
            <a:ext cx="720866" cy="430887"/>
          </a:xfrm>
          <a:prstGeom prst="rect">
            <a:avLst/>
          </a:prstGeom>
          <a:noFill/>
        </p:spPr>
        <p:txBody>
          <a:bodyPr wrap="square" rtlCol="0">
            <a:spAutoFit/>
          </a:bodyPr>
          <a:lstStyle/>
          <a:p>
            <a:pPr algn="ctr"/>
            <a:r>
              <a:rPr lang="en-GB" sz="1100" b="1" i="1" dirty="0"/>
              <a:t>Jan/Feb 2024</a:t>
            </a:r>
          </a:p>
        </p:txBody>
      </p:sp>
      <p:grpSp>
        <p:nvGrpSpPr>
          <p:cNvPr id="3" name="Group 2">
            <a:extLst>
              <a:ext uri="{FF2B5EF4-FFF2-40B4-BE49-F238E27FC236}">
                <a16:creationId xmlns:a16="http://schemas.microsoft.com/office/drawing/2014/main" id="{E08E1DED-4523-0309-A7DF-1102B96383D5}"/>
              </a:ext>
            </a:extLst>
          </p:cNvPr>
          <p:cNvGrpSpPr/>
          <p:nvPr/>
        </p:nvGrpSpPr>
        <p:grpSpPr>
          <a:xfrm>
            <a:off x="5870999" y="4683091"/>
            <a:ext cx="1931319" cy="769441"/>
            <a:chOff x="7346750" y="6188216"/>
            <a:chExt cx="1725202" cy="682646"/>
          </a:xfrm>
        </p:grpSpPr>
        <p:pic>
          <p:nvPicPr>
            <p:cNvPr id="7" name="Graphic 6" descr="Badge Follow with solid fill">
              <a:extLst>
                <a:ext uri="{FF2B5EF4-FFF2-40B4-BE49-F238E27FC236}">
                  <a16:creationId xmlns:a16="http://schemas.microsoft.com/office/drawing/2014/main" id="{19828F25-B0AD-07A3-F1AC-90D31802DC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46750" y="6245674"/>
              <a:ext cx="267366" cy="267366"/>
            </a:xfrm>
            <a:prstGeom prst="rect">
              <a:avLst/>
            </a:prstGeom>
          </p:spPr>
        </p:pic>
        <p:sp>
          <p:nvSpPr>
            <p:cNvPr id="13" name="TextBox 12">
              <a:extLst>
                <a:ext uri="{FF2B5EF4-FFF2-40B4-BE49-F238E27FC236}">
                  <a16:creationId xmlns:a16="http://schemas.microsoft.com/office/drawing/2014/main" id="{729F5CC2-EF22-5B1A-2D8A-090D8646D095}"/>
                </a:ext>
              </a:extLst>
            </p:cNvPr>
            <p:cNvSpPr txBox="1"/>
            <p:nvPr/>
          </p:nvSpPr>
          <p:spPr>
            <a:xfrm>
              <a:off x="7614116" y="6188216"/>
              <a:ext cx="1457836" cy="682646"/>
            </a:xfrm>
            <a:prstGeom prst="rect">
              <a:avLst/>
            </a:prstGeom>
            <a:noFill/>
          </p:spPr>
          <p:txBody>
            <a:bodyPr wrap="square" rtlCol="0">
              <a:spAutoFit/>
            </a:bodyPr>
            <a:lstStyle/>
            <a:p>
              <a:r>
                <a:rPr lang="en-GB" sz="1100" i="1" dirty="0">
                  <a:solidFill>
                    <a:schemeClr val="accent1"/>
                  </a:solidFill>
                </a:rPr>
                <a:t>Amended wording so unable to compare findings with previous wave</a:t>
              </a:r>
            </a:p>
          </p:txBody>
        </p:sp>
      </p:grpSp>
      <p:pic>
        <p:nvPicPr>
          <p:cNvPr id="27" name="Graphic 26" descr="Loan outline">
            <a:extLst>
              <a:ext uri="{FF2B5EF4-FFF2-40B4-BE49-F238E27FC236}">
                <a16:creationId xmlns:a16="http://schemas.microsoft.com/office/drawing/2014/main" id="{266FDD21-432D-35E7-F2DF-373A340A7A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90002" y="5384596"/>
            <a:ext cx="418117" cy="418117"/>
          </a:xfrm>
          <a:prstGeom prst="rect">
            <a:avLst/>
          </a:prstGeom>
        </p:spPr>
      </p:pic>
      <p:pic>
        <p:nvPicPr>
          <p:cNvPr id="29" name="Graphic 28" descr="House outline">
            <a:extLst>
              <a:ext uri="{FF2B5EF4-FFF2-40B4-BE49-F238E27FC236}">
                <a16:creationId xmlns:a16="http://schemas.microsoft.com/office/drawing/2014/main" id="{D5E8856C-45F3-514E-B4C9-1E2E2F3BD8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90002" y="4318350"/>
            <a:ext cx="418116" cy="418116"/>
          </a:xfrm>
          <a:prstGeom prst="rect">
            <a:avLst/>
          </a:prstGeom>
        </p:spPr>
      </p:pic>
      <p:pic>
        <p:nvPicPr>
          <p:cNvPr id="31" name="Graphic 30" descr="Money outline">
            <a:extLst>
              <a:ext uri="{FF2B5EF4-FFF2-40B4-BE49-F238E27FC236}">
                <a16:creationId xmlns:a16="http://schemas.microsoft.com/office/drawing/2014/main" id="{EC690EB1-9C81-773C-E3FB-A3272D4277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90002" y="3212466"/>
            <a:ext cx="418117" cy="418117"/>
          </a:xfrm>
          <a:prstGeom prst="rect">
            <a:avLst/>
          </a:prstGeom>
        </p:spPr>
      </p:pic>
      <p:pic>
        <p:nvPicPr>
          <p:cNvPr id="54" name="Graphic 53" descr="Universal access outline">
            <a:extLst>
              <a:ext uri="{FF2B5EF4-FFF2-40B4-BE49-F238E27FC236}">
                <a16:creationId xmlns:a16="http://schemas.microsoft.com/office/drawing/2014/main" id="{B615A13D-9A51-25B9-BC42-D623C6A148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90751" y="3797533"/>
            <a:ext cx="416619" cy="416619"/>
          </a:xfrm>
          <a:prstGeom prst="rect">
            <a:avLst/>
          </a:prstGeom>
        </p:spPr>
      </p:pic>
      <p:pic>
        <p:nvPicPr>
          <p:cNvPr id="56" name="Graphic 55" descr="Daily calendar outline">
            <a:extLst>
              <a:ext uri="{FF2B5EF4-FFF2-40B4-BE49-F238E27FC236}">
                <a16:creationId xmlns:a16="http://schemas.microsoft.com/office/drawing/2014/main" id="{15CF4129-D58A-D838-FFB1-D2CF27087EC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88158" y="4840667"/>
            <a:ext cx="421804" cy="421804"/>
          </a:xfrm>
          <a:prstGeom prst="rect">
            <a:avLst/>
          </a:prstGeom>
        </p:spPr>
      </p:pic>
      <p:pic>
        <p:nvPicPr>
          <p:cNvPr id="63" name="Graphic 62" descr="Family with two children outline">
            <a:extLst>
              <a:ext uri="{FF2B5EF4-FFF2-40B4-BE49-F238E27FC236}">
                <a16:creationId xmlns:a16="http://schemas.microsoft.com/office/drawing/2014/main" id="{19FCA148-41CA-CED7-CC94-77C7F272D21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970460" y="2606243"/>
            <a:ext cx="457200" cy="457200"/>
          </a:xfrm>
          <a:prstGeom prst="rect">
            <a:avLst/>
          </a:prstGeom>
        </p:spPr>
      </p:pic>
      <p:sp>
        <p:nvSpPr>
          <p:cNvPr id="14" name="TextBox 13">
            <a:extLst>
              <a:ext uri="{FF2B5EF4-FFF2-40B4-BE49-F238E27FC236}">
                <a16:creationId xmlns:a16="http://schemas.microsoft.com/office/drawing/2014/main" id="{A89CEC91-2747-8D63-CD23-989AA90010F7}"/>
              </a:ext>
            </a:extLst>
          </p:cNvPr>
          <p:cNvSpPr txBox="1"/>
          <p:nvPr/>
        </p:nvSpPr>
        <p:spPr>
          <a:xfrm>
            <a:off x="5188617" y="5641105"/>
            <a:ext cx="2503980" cy="577081"/>
          </a:xfrm>
          <a:prstGeom prst="rect">
            <a:avLst/>
          </a:prstGeom>
          <a:noFill/>
        </p:spPr>
        <p:txBody>
          <a:bodyPr wrap="square">
            <a:spAutoFit/>
          </a:bodyPr>
          <a:lstStyle/>
          <a:p>
            <a:r>
              <a:rPr lang="en-GB" sz="1050" b="1" i="1">
                <a:solidFill>
                  <a:schemeClr val="accent1"/>
                </a:solidFill>
              </a:rPr>
              <a:t>Note: </a:t>
            </a:r>
            <a:r>
              <a:rPr lang="en-GB" sz="1050" b="0" i="1">
                <a:solidFill>
                  <a:schemeClr val="accent1"/>
                </a:solidFill>
              </a:rPr>
              <a:t>Chart colours have been reversed so that disagree is positive (green) and agree is negative (pink)</a:t>
            </a:r>
            <a:endParaRPr lang="en-GB" sz="1050" b="1" i="1">
              <a:solidFill>
                <a:schemeClr val="accent1"/>
              </a:solidFill>
            </a:endParaRPr>
          </a:p>
        </p:txBody>
      </p:sp>
      <p:pic>
        <p:nvPicPr>
          <p:cNvPr id="12" name="Graphic 11" descr="Building outline">
            <a:extLst>
              <a:ext uri="{FF2B5EF4-FFF2-40B4-BE49-F238E27FC236}">
                <a16:creationId xmlns:a16="http://schemas.microsoft.com/office/drawing/2014/main" id="{5963CEFC-6EA5-7D3E-E499-C4F1919E16F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990751" y="5853127"/>
            <a:ext cx="416619" cy="416619"/>
          </a:xfrm>
          <a:prstGeom prst="rect">
            <a:avLst/>
          </a:prstGeom>
        </p:spPr>
      </p:pic>
    </p:spTree>
    <p:extLst>
      <p:ext uri="{BB962C8B-B14F-4D97-AF65-F5344CB8AC3E}">
        <p14:creationId xmlns:p14="http://schemas.microsoft.com/office/powerpoint/2010/main" val="193732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DF8D24F-A8DA-9DB1-76AA-36FB493BB908}"/>
              </a:ext>
            </a:extLst>
          </p:cNvPr>
          <p:cNvSpPr>
            <a:spLocks noGrp="1"/>
          </p:cNvSpPr>
          <p:nvPr>
            <p:ph type="chart" sz="quarter" idx="12"/>
          </p:nvPr>
        </p:nvSpPr>
        <p:spPr>
          <a:xfrm>
            <a:off x="299357" y="3020809"/>
            <a:ext cx="11593288" cy="3483976"/>
          </a:xfrm>
          <a:solidFill>
            <a:schemeClr val="accent4">
              <a:lumMod val="20000"/>
              <a:lumOff val="80000"/>
            </a:schemeClr>
          </a:solidFill>
        </p:spPr>
        <p:txBody>
          <a:bodyPr>
            <a:normAutofit/>
          </a:bodyPr>
          <a:lstStyle/>
          <a:p>
            <a:pPr lvl="3"/>
            <a:r>
              <a:rPr lang="en-GB" sz="1600" dirty="0">
                <a:effectLst/>
                <a:latin typeface="Arial" panose="020B0604020202020204" pitchFamily="34" charset="0"/>
                <a:ea typeface="Calibri" panose="020F0502020204030204" pitchFamily="34" charset="0"/>
                <a:cs typeface="Arial" panose="020B0604020202020204" pitchFamily="34" charset="0"/>
              </a:rPr>
              <a:t>The overall </a:t>
            </a:r>
            <a:r>
              <a:rPr lang="en-GB" sz="1600" b="1" dirty="0">
                <a:effectLst/>
                <a:latin typeface="Arial" panose="020B0604020202020204" pitchFamily="34" charset="0"/>
                <a:ea typeface="Calibri" panose="020F0502020204030204" pitchFamily="34" charset="0"/>
                <a:cs typeface="Arial" panose="020B0604020202020204" pitchFamily="34" charset="0"/>
              </a:rPr>
              <a:t>objectives </a:t>
            </a:r>
            <a:r>
              <a:rPr lang="en-GB" sz="1600" dirty="0">
                <a:effectLst/>
                <a:latin typeface="Arial" panose="020B0604020202020204" pitchFamily="34" charset="0"/>
                <a:ea typeface="Calibri" panose="020F0502020204030204" pitchFamily="34" charset="0"/>
                <a:cs typeface="Arial" panose="020B0604020202020204" pitchFamily="34" charset="0"/>
              </a:rPr>
              <a:t>of the research are to: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p>
            <a:pPr marL="1657350" lvl="3" indent="-285750">
              <a:buSzPts val="1000"/>
              <a:buFont typeface="Wingdings" panose="05000000000000000000" pitchFamily="2" charset="2"/>
              <a:buChar char="ü"/>
              <a:tabLst>
                <a:tab pos="457200" algn="l"/>
              </a:tabLst>
            </a:pPr>
            <a:r>
              <a:rPr lang="en-GB" sz="1600" dirty="0">
                <a:effectLst/>
                <a:latin typeface="Arial" panose="020B0604020202020204" pitchFamily="34" charset="0"/>
                <a:ea typeface="Calibri" panose="020F0502020204030204" pitchFamily="34" charset="0"/>
                <a:cs typeface="Arial" panose="020B0604020202020204" pitchFamily="34" charset="0"/>
              </a:rPr>
              <a:t>Understand how consumers are </a:t>
            </a:r>
            <a:r>
              <a:rPr lang="en-GB" sz="1600" b="1" dirty="0">
                <a:effectLst/>
                <a:latin typeface="Arial" panose="020B0604020202020204" pitchFamily="34" charset="0"/>
                <a:ea typeface="Calibri" panose="020F0502020204030204" pitchFamily="34" charset="0"/>
                <a:cs typeface="Arial" panose="020B0604020202020204" pitchFamily="34" charset="0"/>
              </a:rPr>
              <a:t>managing financially</a:t>
            </a:r>
            <a:r>
              <a:rPr lang="en-GB" sz="1600" dirty="0">
                <a:effectLst/>
                <a:latin typeface="Arial" panose="020B0604020202020204" pitchFamily="34" charset="0"/>
                <a:ea typeface="Calibri" panose="020F0502020204030204" pitchFamily="34" charset="0"/>
                <a:cs typeface="Arial" panose="020B0604020202020204" pitchFamily="34" charset="0"/>
              </a:rPr>
              <a:t> and how well they are keeping up with their energy bills.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p>
            <a:pPr marL="1657350" lvl="3" indent="-285750">
              <a:buSzPts val="1000"/>
              <a:buFont typeface="Wingdings" panose="05000000000000000000" pitchFamily="2" charset="2"/>
              <a:buChar char="ü"/>
              <a:tabLst>
                <a:tab pos="457200" algn="l"/>
              </a:tabLst>
            </a:pPr>
            <a:r>
              <a:rPr lang="en-GB" sz="1600" dirty="0">
                <a:effectLst/>
                <a:latin typeface="Arial" panose="020B0604020202020204" pitchFamily="34" charset="0"/>
                <a:ea typeface="Calibri" panose="020F0502020204030204" pitchFamily="34" charset="0"/>
                <a:cs typeface="Arial" panose="020B0604020202020204" pitchFamily="34" charset="0"/>
              </a:rPr>
              <a:t>Understand how consumers have </a:t>
            </a:r>
            <a:r>
              <a:rPr lang="en-GB" sz="1600" b="1" dirty="0">
                <a:effectLst/>
                <a:latin typeface="Arial" panose="020B0604020202020204" pitchFamily="34" charset="0"/>
                <a:ea typeface="Calibri" panose="020F0502020204030204" pitchFamily="34" charset="0"/>
                <a:cs typeface="Arial" panose="020B0604020202020204" pitchFamily="34" charset="0"/>
              </a:rPr>
              <a:t>changed their behaviour </a:t>
            </a:r>
            <a:r>
              <a:rPr lang="en-GB" sz="1600" dirty="0">
                <a:effectLst/>
                <a:latin typeface="Arial" panose="020B0604020202020204" pitchFamily="34" charset="0"/>
                <a:ea typeface="Calibri" panose="020F0502020204030204" pitchFamily="34" charset="0"/>
                <a:cs typeface="Arial" panose="020B0604020202020204" pitchFamily="34" charset="0"/>
              </a:rPr>
              <a:t>in response to increased costs of energy (for example, rationing energy use or not heating their home comfortably).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p>
            <a:pPr marL="1657350" lvl="3" indent="-285750">
              <a:buSzPts val="1000"/>
              <a:buFont typeface="Wingdings" panose="05000000000000000000" pitchFamily="2" charset="2"/>
              <a:buChar char="ü"/>
              <a:tabLst>
                <a:tab pos="457200" algn="l"/>
              </a:tabLst>
            </a:pPr>
            <a:r>
              <a:rPr lang="en-GB" sz="1600" dirty="0">
                <a:effectLst/>
                <a:latin typeface="Arial" panose="020B0604020202020204" pitchFamily="34" charset="0"/>
                <a:ea typeface="Calibri" panose="020F0502020204030204" pitchFamily="34" charset="0"/>
                <a:cs typeface="Arial" panose="020B0604020202020204" pitchFamily="34" charset="0"/>
              </a:rPr>
              <a:t>Understand how consumers are responding to </a:t>
            </a:r>
            <a:r>
              <a:rPr lang="en-GB" sz="1600" b="1" dirty="0">
                <a:effectLst/>
                <a:latin typeface="Arial" panose="020B0604020202020204" pitchFamily="34" charset="0"/>
                <a:ea typeface="Calibri" panose="020F0502020204030204" pitchFamily="34" charset="0"/>
                <a:cs typeface="Arial" panose="020B0604020202020204" pitchFamily="34" charset="0"/>
              </a:rPr>
              <a:t>aspects of the changing energy market beyond price </a:t>
            </a:r>
            <a:r>
              <a:rPr lang="en-GB" sz="1600" dirty="0">
                <a:effectLst/>
                <a:latin typeface="Arial" panose="020B0604020202020204" pitchFamily="34" charset="0"/>
                <a:ea typeface="Calibri" panose="020F0502020204030204" pitchFamily="34" charset="0"/>
                <a:cs typeface="Arial" panose="020B0604020202020204" pitchFamily="34" charset="0"/>
              </a:rPr>
              <a:t>– for example, the emergence of low carbon technologies.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p>
            <a:pPr marL="1657350" lvl="3" indent="-285750">
              <a:buSzPts val="1000"/>
              <a:buFont typeface="Wingdings" panose="05000000000000000000" pitchFamily="2" charset="2"/>
              <a:buChar char="ü"/>
              <a:tabLst>
                <a:tab pos="457200" algn="l"/>
              </a:tabLst>
            </a:pPr>
            <a:r>
              <a:rPr lang="en-GB" sz="1600" b="1" dirty="0">
                <a:effectLst/>
                <a:latin typeface="Arial" panose="020B0604020202020204" pitchFamily="34" charset="0"/>
                <a:ea typeface="Calibri" panose="020F0502020204030204" pitchFamily="34" charset="0"/>
                <a:cs typeface="Arial" panose="020B0604020202020204" pitchFamily="34" charset="0"/>
              </a:rPr>
              <a:t>Identify the impacts </a:t>
            </a:r>
            <a:r>
              <a:rPr lang="en-GB" sz="1600" dirty="0">
                <a:effectLst/>
                <a:latin typeface="Arial" panose="020B0604020202020204" pitchFamily="34" charset="0"/>
                <a:ea typeface="Calibri" panose="020F0502020204030204" pitchFamily="34" charset="0"/>
                <a:cs typeface="Arial" panose="020B0604020202020204" pitchFamily="34" charset="0"/>
              </a:rPr>
              <a:t>on consumers of high energy bills such as borrowing and debt, or any on their physical and mental health.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p>
            <a:pPr marL="1657350" lvl="3" indent="-285750">
              <a:buSzPts val="1000"/>
              <a:buFont typeface="Wingdings" panose="05000000000000000000" pitchFamily="2" charset="2"/>
              <a:buChar char="ü"/>
              <a:tabLst>
                <a:tab pos="457200" algn="l"/>
              </a:tabLst>
            </a:pPr>
            <a:r>
              <a:rPr lang="en-GB" sz="1600" b="1" dirty="0">
                <a:effectLst/>
                <a:latin typeface="Arial" panose="020B0604020202020204" pitchFamily="34" charset="0"/>
                <a:ea typeface="Calibri" panose="020F0502020204030204" pitchFamily="34" charset="0"/>
                <a:cs typeface="Arial" panose="020B0604020202020204" pitchFamily="34" charset="0"/>
              </a:rPr>
              <a:t>Assess levels of debt and arrears </a:t>
            </a:r>
            <a:r>
              <a:rPr lang="en-GB" sz="1600" dirty="0">
                <a:effectLst/>
                <a:latin typeface="Arial" panose="020B0604020202020204" pitchFamily="34" charset="0"/>
                <a:ea typeface="Calibri" panose="020F0502020204030204" pitchFamily="34" charset="0"/>
                <a:cs typeface="Arial" panose="020B0604020202020204" pitchFamily="34" charset="0"/>
              </a:rPr>
              <a:t>and its impact on consumers.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p>
            <a:pPr marL="1657350" lvl="3" indent="-285750">
              <a:buSzPts val="1000"/>
              <a:buFont typeface="Wingdings" panose="05000000000000000000" pitchFamily="2" charset="2"/>
              <a:buChar char="ü"/>
              <a:tabLst>
                <a:tab pos="457200" algn="l"/>
              </a:tabLst>
            </a:pPr>
            <a:r>
              <a:rPr lang="en-GB" sz="1600" dirty="0">
                <a:effectLst/>
                <a:latin typeface="Arial" panose="020B0604020202020204" pitchFamily="34" charset="0"/>
                <a:ea typeface="Calibri" panose="020F0502020204030204" pitchFamily="34" charset="0"/>
                <a:cs typeface="Arial" panose="020B0604020202020204" pitchFamily="34" charset="0"/>
              </a:rPr>
              <a:t>Track how all the above have </a:t>
            </a:r>
            <a:r>
              <a:rPr lang="en-GB" sz="1600" b="1" dirty="0">
                <a:effectLst/>
                <a:latin typeface="Arial" panose="020B0604020202020204" pitchFamily="34" charset="0"/>
                <a:ea typeface="Calibri" panose="020F0502020204030204" pitchFamily="34" charset="0"/>
                <a:cs typeface="Arial" panose="020B0604020202020204" pitchFamily="34" charset="0"/>
              </a:rPr>
              <a:t>changed over time  </a:t>
            </a:r>
            <a:endParaRPr lang="en-GB" sz="1600" b="1" dirty="0">
              <a:effectLst/>
              <a:latin typeface="Arial" panose="020B0604020202020204" pitchFamily="34" charset="0"/>
              <a:ea typeface="Calibri" panose="020F0502020204030204" pitchFamily="34" charset="0"/>
              <a:cs typeface="Times New Roman" panose="02020603050405020304" pitchFamily="18" charset="0"/>
            </a:endParaRPr>
          </a:p>
          <a:p>
            <a:pPr marL="1657350" lvl="3" indent="-285750">
              <a:buSzPts val="1000"/>
              <a:buFont typeface="Wingdings" panose="05000000000000000000" pitchFamily="2" charset="2"/>
              <a:buChar char="ü"/>
              <a:tabLst>
                <a:tab pos="457200" algn="l"/>
              </a:tabLst>
            </a:pPr>
            <a:r>
              <a:rPr lang="en-GB" sz="1600" dirty="0">
                <a:effectLst/>
                <a:latin typeface="Arial" panose="020B0604020202020204" pitchFamily="34" charset="0"/>
                <a:ea typeface="Calibri" panose="020F0502020204030204" pitchFamily="34" charset="0"/>
                <a:cs typeface="Arial" panose="020B0604020202020204" pitchFamily="34" charset="0"/>
              </a:rPr>
              <a:t>Identify any </a:t>
            </a:r>
            <a:r>
              <a:rPr lang="en-GB" sz="1600" b="1" dirty="0">
                <a:effectLst/>
                <a:latin typeface="Arial" panose="020B0604020202020204" pitchFamily="34" charset="0"/>
                <a:ea typeface="Calibri" panose="020F0502020204030204" pitchFamily="34" charset="0"/>
                <a:cs typeface="Arial" panose="020B0604020202020204" pitchFamily="34" charset="0"/>
              </a:rPr>
              <a:t>differential impacts </a:t>
            </a:r>
            <a:r>
              <a:rPr lang="en-GB" sz="1600" dirty="0">
                <a:effectLst/>
                <a:latin typeface="Arial" panose="020B0604020202020204" pitchFamily="34" charset="0"/>
                <a:ea typeface="Calibri" panose="020F0502020204030204" pitchFamily="34" charset="0"/>
                <a:cs typeface="Arial" panose="020B0604020202020204" pitchFamily="34" charset="0"/>
              </a:rPr>
              <a:t>on different consumer groups.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p>
            <a:pPr marL="1657350" lvl="3" indent="-285750">
              <a:buSzPts val="1000"/>
              <a:buFont typeface="Wingdings" panose="05000000000000000000" pitchFamily="2" charset="2"/>
              <a:buChar char="ü"/>
              <a:tabLst>
                <a:tab pos="457200" algn="l"/>
              </a:tabLst>
            </a:pPr>
            <a:r>
              <a:rPr lang="en-GB" sz="1600" b="1" dirty="0">
                <a:effectLst/>
                <a:latin typeface="Arial" panose="020B0604020202020204" pitchFamily="34" charset="0"/>
                <a:ea typeface="Calibri" panose="020F0502020204030204" pitchFamily="34" charset="0"/>
                <a:cs typeface="Arial" panose="020B0604020202020204" pitchFamily="34" charset="0"/>
              </a:rPr>
              <a:t>Assess awareness of and access </a:t>
            </a:r>
            <a:r>
              <a:rPr lang="en-GB" sz="1600" dirty="0">
                <a:effectLst/>
                <a:latin typeface="Arial" panose="020B0604020202020204" pitchFamily="34" charset="0"/>
                <a:ea typeface="Calibri" panose="020F0502020204030204" pitchFamily="34" charset="0"/>
                <a:cs typeface="Arial" panose="020B0604020202020204" pitchFamily="34" charset="0"/>
              </a:rPr>
              <a:t>to energy advice and support.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83811177-B88A-71A3-5E04-C4FD121D072C}"/>
              </a:ext>
            </a:extLst>
          </p:cNvPr>
          <p:cNvSpPr>
            <a:spLocks noGrp="1"/>
          </p:cNvSpPr>
          <p:nvPr>
            <p:ph type="title"/>
          </p:nvPr>
        </p:nvSpPr>
        <p:spPr/>
        <p:txBody>
          <a:bodyPr>
            <a:normAutofit fontScale="90000"/>
          </a:bodyPr>
          <a:lstStyle/>
          <a:p>
            <a:r>
              <a:rPr lang="en-GB"/>
              <a:t>Background and objectives</a:t>
            </a:r>
          </a:p>
        </p:txBody>
      </p:sp>
      <p:sp>
        <p:nvSpPr>
          <p:cNvPr id="15" name="TextBox 14">
            <a:extLst>
              <a:ext uri="{FF2B5EF4-FFF2-40B4-BE49-F238E27FC236}">
                <a16:creationId xmlns:a16="http://schemas.microsoft.com/office/drawing/2014/main" id="{D73E7CC3-A609-1E46-FD3B-F1DC76C0F748}"/>
              </a:ext>
            </a:extLst>
          </p:cNvPr>
          <p:cNvSpPr txBox="1"/>
          <p:nvPr/>
        </p:nvSpPr>
        <p:spPr>
          <a:xfrm>
            <a:off x="299356" y="1617543"/>
            <a:ext cx="11593288" cy="1247008"/>
          </a:xfrm>
          <a:prstGeom prst="rect">
            <a:avLst/>
          </a:prstGeom>
          <a:solidFill>
            <a:srgbClr val="EAFCF6"/>
          </a:solidFill>
        </p:spPr>
        <p:txBody>
          <a:bodyPr wrap="square" rtlCol="0">
            <a:spAutoFit/>
          </a:bodyPr>
          <a:lstStyle/>
          <a:p>
            <a:pPr lvl="3">
              <a:lnSpc>
                <a:spcPct val="120000"/>
              </a:lnSpc>
              <a:spcAft>
                <a:spcPts val="1200"/>
              </a:spcAft>
            </a:pPr>
            <a:r>
              <a:rPr lang="en-GB" sz="1600">
                <a:effectLst/>
                <a:latin typeface="Arial" panose="020B0604020202020204" pitchFamily="34" charset="0"/>
                <a:ea typeface="Calibri" panose="020F0502020204030204" pitchFamily="34" charset="0"/>
                <a:cs typeface="Times New Roman" panose="02020603050405020304" pitchFamily="18" charset="0"/>
              </a:rPr>
              <a:t>Since early 2022, Consumer Scotland have been running the </a:t>
            </a:r>
            <a:r>
              <a:rPr lang="en-GB" sz="1600" b="1">
                <a:effectLst/>
                <a:latin typeface="Arial" panose="020B0604020202020204" pitchFamily="34" charset="0"/>
                <a:ea typeface="Calibri" panose="020F0502020204030204" pitchFamily="34" charset="0"/>
                <a:cs typeface="Times New Roman" panose="02020603050405020304" pitchFamily="18" charset="0"/>
              </a:rPr>
              <a:t>Energy Affordability Tracker Survey, </a:t>
            </a:r>
            <a:r>
              <a:rPr lang="en-GB" sz="1600">
                <a:effectLst/>
                <a:latin typeface="Arial" panose="020B0604020202020204" pitchFamily="34" charset="0"/>
                <a:ea typeface="Calibri" panose="020F0502020204030204" pitchFamily="34" charset="0"/>
                <a:cs typeface="Times New Roman" panose="02020603050405020304" pitchFamily="18" charset="0"/>
              </a:rPr>
              <a:t>which was initially commissioned in the context of rising energy prices alongside the wider rise in the cost of living. This report summarises the findings from the </a:t>
            </a:r>
            <a:r>
              <a:rPr lang="en-GB" sz="1600" b="1">
                <a:effectLst/>
                <a:latin typeface="Arial" panose="020B0604020202020204" pitchFamily="34" charset="0"/>
                <a:ea typeface="Calibri" panose="020F0502020204030204" pitchFamily="34" charset="0"/>
                <a:cs typeface="Times New Roman" panose="02020603050405020304" pitchFamily="18" charset="0"/>
              </a:rPr>
              <a:t>seventh wave </a:t>
            </a:r>
            <a:r>
              <a:rPr lang="en-GB" sz="1600">
                <a:effectLst/>
                <a:latin typeface="Arial" panose="020B0604020202020204" pitchFamily="34" charset="0"/>
                <a:ea typeface="Calibri" panose="020F0502020204030204" pitchFamily="34" charset="0"/>
                <a:cs typeface="Times New Roman" panose="02020603050405020304" pitchFamily="18" charset="0"/>
              </a:rPr>
              <a:t>of the Energy Affordability Tracker Survey to continue tracking consumer experience.</a:t>
            </a:r>
          </a:p>
        </p:txBody>
      </p:sp>
      <p:pic>
        <p:nvPicPr>
          <p:cNvPr id="18" name="Graphic 17" descr="Target Audience with solid fill">
            <a:extLst>
              <a:ext uri="{FF2B5EF4-FFF2-40B4-BE49-F238E27FC236}">
                <a16:creationId xmlns:a16="http://schemas.microsoft.com/office/drawing/2014/main" id="{24FD83B7-E8EC-8611-1EED-69997EA825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325" y="1727394"/>
            <a:ext cx="981267" cy="981267"/>
          </a:xfrm>
          <a:prstGeom prst="rect">
            <a:avLst/>
          </a:prstGeom>
        </p:spPr>
      </p:pic>
      <p:pic>
        <p:nvPicPr>
          <p:cNvPr id="20" name="Graphic 19" descr="Bullseye with solid fill">
            <a:extLst>
              <a:ext uri="{FF2B5EF4-FFF2-40B4-BE49-F238E27FC236}">
                <a16:creationId xmlns:a16="http://schemas.microsoft.com/office/drawing/2014/main" id="{91759611-3E71-6689-8F9C-469FD5D02A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016" y="3020809"/>
            <a:ext cx="1043884" cy="1043884"/>
          </a:xfrm>
          <a:prstGeom prst="rect">
            <a:avLst/>
          </a:prstGeom>
        </p:spPr>
      </p:pic>
    </p:spTree>
    <p:extLst>
      <p:ext uri="{BB962C8B-B14F-4D97-AF65-F5344CB8AC3E}">
        <p14:creationId xmlns:p14="http://schemas.microsoft.com/office/powerpoint/2010/main" val="2238074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A5DBB1-6405-589F-E99C-CE8136D115DF}"/>
              </a:ext>
            </a:extLst>
          </p:cNvPr>
          <p:cNvSpPr>
            <a:spLocks noGrp="1"/>
          </p:cNvSpPr>
          <p:nvPr>
            <p:ph type="sldNum" sz="quarter" idx="11"/>
          </p:nvPr>
        </p:nvSpPr>
        <p:spPr>
          <a:xfrm>
            <a:off x="265912" y="6462807"/>
            <a:ext cx="11644630" cy="337456"/>
          </a:xfrm>
        </p:spPr>
        <p:txBody>
          <a:bodyPr/>
          <a:lstStyle/>
          <a:p>
            <a:r>
              <a:rPr lang="en-US" dirty="0"/>
              <a:t>C6/AFF17a To what extent, if at all, is your mental / physical health being negatively impacted by keeping up with your energy bills? Base: All (Jan/Feb 2025 n=1,656, </a:t>
            </a:r>
            <a:r>
              <a:rPr lang="pt-BR" dirty="0"/>
              <a:t>Jan/Feb 2024 n=1,609, Oct 2023 n=1,589, Mar 2023 n=1,579, Nov/Dec 2022 n= 1,621</a:t>
            </a:r>
            <a:r>
              <a:rPr lang="en-US" dirty="0"/>
              <a:t>).</a:t>
            </a:r>
            <a:endParaRPr lang="en-GB" dirty="0"/>
          </a:p>
        </p:txBody>
      </p:sp>
      <p:graphicFrame>
        <p:nvGraphicFramePr>
          <p:cNvPr id="7" name="Chart Placeholder 6">
            <a:extLst>
              <a:ext uri="{FF2B5EF4-FFF2-40B4-BE49-F238E27FC236}">
                <a16:creationId xmlns:a16="http://schemas.microsoft.com/office/drawing/2014/main" id="{B8D7D879-4A40-9F9A-62A5-E47A6E965417}"/>
              </a:ext>
            </a:extLst>
          </p:cNvPr>
          <p:cNvGraphicFramePr>
            <a:graphicFrameLocks noGrp="1"/>
          </p:cNvGraphicFramePr>
          <p:nvPr>
            <p:ph type="chart" sz="quarter" idx="12"/>
            <p:extLst>
              <p:ext uri="{D42A27DB-BD31-4B8C-83A1-F6EECF244321}">
                <p14:modId xmlns:p14="http://schemas.microsoft.com/office/powerpoint/2010/main" val="2936762068"/>
              </p:ext>
            </p:extLst>
          </p:nvPr>
        </p:nvGraphicFramePr>
        <p:xfrm>
          <a:off x="119336" y="1746171"/>
          <a:ext cx="6051180" cy="3960813"/>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DC01BB18-BBD2-9157-BB16-7EEA933F20EC}"/>
              </a:ext>
            </a:extLst>
          </p:cNvPr>
          <p:cNvSpPr>
            <a:spLocks noGrp="1"/>
          </p:cNvSpPr>
          <p:nvPr>
            <p:ph type="title"/>
          </p:nvPr>
        </p:nvSpPr>
        <p:spPr>
          <a:xfrm>
            <a:off x="119336" y="139216"/>
            <a:ext cx="9793088" cy="1510977"/>
          </a:xfrm>
        </p:spPr>
        <p:txBody>
          <a:bodyPr>
            <a:noAutofit/>
          </a:bodyPr>
          <a:lstStyle/>
          <a:p>
            <a:r>
              <a:rPr lang="en-US" sz="2400" dirty="0"/>
              <a:t>Approximately a third of all households reported negative mental health impacts due to keeping up with their energy bills, while just over a fifth reported negative physical health impacts. These findings are relatively consistent across waves. </a:t>
            </a:r>
            <a:endParaRPr lang="en-GB" sz="2400" dirty="0"/>
          </a:p>
        </p:txBody>
      </p:sp>
      <p:sp>
        <p:nvSpPr>
          <p:cNvPr id="3" name="TextBox 2">
            <a:extLst>
              <a:ext uri="{FF2B5EF4-FFF2-40B4-BE49-F238E27FC236}">
                <a16:creationId xmlns:a16="http://schemas.microsoft.com/office/drawing/2014/main" id="{CEA9E03B-1738-6963-8A8F-63062A55B5EA}"/>
              </a:ext>
            </a:extLst>
          </p:cNvPr>
          <p:cNvSpPr txBox="1"/>
          <p:nvPr/>
        </p:nvSpPr>
        <p:spPr>
          <a:xfrm>
            <a:off x="1469627" y="5878297"/>
            <a:ext cx="3485249" cy="261610"/>
          </a:xfrm>
          <a:prstGeom prst="rect">
            <a:avLst/>
          </a:prstGeom>
          <a:noFill/>
        </p:spPr>
        <p:txBody>
          <a:bodyPr wrap="none" rtlCol="0">
            <a:spAutoFit/>
          </a:bodyPr>
          <a:lstStyle/>
          <a:p>
            <a:r>
              <a:rPr lang="en-GB" sz="1100" b="1" i="1" dirty="0">
                <a:solidFill>
                  <a:schemeClr val="accent1"/>
                </a:solidFill>
              </a:rPr>
              <a:t>Note</a:t>
            </a:r>
            <a:r>
              <a:rPr lang="en-GB" sz="1100" i="1" dirty="0">
                <a:solidFill>
                  <a:schemeClr val="accent1"/>
                </a:solidFill>
              </a:rPr>
              <a:t>: This question was introduced in Nov/Dec 2022</a:t>
            </a:r>
          </a:p>
        </p:txBody>
      </p:sp>
      <p:sp>
        <p:nvSpPr>
          <p:cNvPr id="10" name="TextBox 9">
            <a:extLst>
              <a:ext uri="{FF2B5EF4-FFF2-40B4-BE49-F238E27FC236}">
                <a16:creationId xmlns:a16="http://schemas.microsoft.com/office/drawing/2014/main" id="{7F519AF0-1525-5000-6AEA-2E863CAA1819}"/>
              </a:ext>
            </a:extLst>
          </p:cNvPr>
          <p:cNvSpPr txBox="1"/>
          <p:nvPr/>
        </p:nvSpPr>
        <p:spPr>
          <a:xfrm>
            <a:off x="6243145" y="1700750"/>
            <a:ext cx="5752228" cy="459700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100" b="1" dirty="0">
                <a:effectLst/>
              </a:rPr>
              <a:t>Groups more likely to report </a:t>
            </a:r>
            <a:r>
              <a:rPr lang="en-GB" sz="1100" b="1" u="sng" dirty="0">
                <a:effectLst/>
              </a:rPr>
              <a:t>negative mental health impacts</a:t>
            </a:r>
          </a:p>
          <a:p>
            <a:endParaRPr lang="en-GB" sz="1100" b="1" dirty="0">
              <a:effectLst/>
            </a:endParaRPr>
          </a:p>
          <a:p>
            <a:pPr lvl="1"/>
            <a:r>
              <a:rPr lang="en-GB" sz="1100" dirty="0">
                <a:effectLst/>
              </a:rPr>
              <a:t>Those in energy debt or arrears (66%) compared to those that are not (22%)</a:t>
            </a:r>
          </a:p>
          <a:p>
            <a:pPr lvl="1"/>
            <a:endParaRPr lang="en-GB" sz="1100" dirty="0"/>
          </a:p>
          <a:p>
            <a:pPr lvl="1"/>
            <a:r>
              <a:rPr lang="en-GB" sz="1100" dirty="0">
                <a:effectLst/>
              </a:rPr>
              <a:t>Households with three or more generation (56%) or two generations (39%) living together compared to non-multigenerational households (24%)</a:t>
            </a:r>
            <a:endParaRPr lang="en-GB" sz="1100" dirty="0"/>
          </a:p>
          <a:p>
            <a:pPr lvl="1"/>
            <a:endParaRPr lang="en-GB" sz="1100" dirty="0"/>
          </a:p>
          <a:p>
            <a:pPr lvl="1"/>
            <a:r>
              <a:rPr lang="en-GB" sz="1100" dirty="0"/>
              <a:t>Those that h</a:t>
            </a:r>
            <a:r>
              <a:rPr lang="en-GB" sz="1100" dirty="0">
                <a:effectLst/>
              </a:rPr>
              <a:t>ave a disability or health condition (50%) compared to those that do not (20%)</a:t>
            </a:r>
          </a:p>
          <a:p>
            <a:pPr lvl="1"/>
            <a:endParaRPr lang="en-GB" sz="1100" dirty="0">
              <a:effectLst/>
            </a:endParaRPr>
          </a:p>
          <a:p>
            <a:pPr lvl="1"/>
            <a:r>
              <a:rPr lang="en-GB" sz="1100" dirty="0">
                <a:effectLst/>
              </a:rPr>
              <a:t>Younger age groups (16-24, 43%) compared to older age groups (65+, 10%)</a:t>
            </a:r>
          </a:p>
          <a:p>
            <a:pPr lvl="1"/>
            <a:endParaRPr lang="en-GB" sz="1100" dirty="0"/>
          </a:p>
          <a:p>
            <a:pPr lvl="1"/>
            <a:r>
              <a:rPr lang="en-GB" sz="1100" dirty="0">
                <a:effectLst/>
              </a:rPr>
              <a:t>Lower earners (less than £</a:t>
            </a:r>
            <a:r>
              <a:rPr lang="en-GB" sz="1100" dirty="0"/>
              <a:t>20</a:t>
            </a:r>
            <a:r>
              <a:rPr lang="en-GB" sz="1100" dirty="0">
                <a:effectLst/>
              </a:rPr>
              <a:t>,000, 4</a:t>
            </a:r>
            <a:r>
              <a:rPr lang="en-GB" sz="1100" dirty="0"/>
              <a:t>1</a:t>
            </a:r>
            <a:r>
              <a:rPr lang="en-GB" sz="1100" dirty="0">
                <a:effectLst/>
              </a:rPr>
              <a:t>%) compared to higher earners (over £60,000, 19%)</a:t>
            </a:r>
          </a:p>
          <a:p>
            <a:pPr lvl="1"/>
            <a:endParaRPr lang="en-GB" sz="1100" dirty="0">
              <a:highlight>
                <a:srgbClr val="FFFF00"/>
              </a:highlight>
            </a:endParaRPr>
          </a:p>
          <a:p>
            <a:pPr lvl="1"/>
            <a:r>
              <a:rPr lang="en-GB" sz="1100" dirty="0">
                <a:effectLst/>
              </a:rPr>
              <a:t>Households with children under 5 (43%) compared to without (28%)</a:t>
            </a:r>
          </a:p>
          <a:p>
            <a:pPr lvl="1"/>
            <a:endParaRPr lang="en-GB" sz="1100" dirty="0">
              <a:effectLst/>
            </a:endParaRPr>
          </a:p>
          <a:p>
            <a:pPr lvl="1"/>
            <a:r>
              <a:rPr lang="en-GB" sz="1100" dirty="0">
                <a:effectLst/>
              </a:rPr>
              <a:t>Households with 5+ people (39%) compared to 2-4 people (29%)</a:t>
            </a:r>
            <a:endParaRPr lang="en-GB" sz="1100" dirty="0"/>
          </a:p>
          <a:p>
            <a:pPr lvl="1"/>
            <a:endParaRPr lang="en-GB" sz="1100" dirty="0"/>
          </a:p>
          <a:p>
            <a:pPr lvl="1"/>
            <a:r>
              <a:rPr lang="en-GB" sz="1100" dirty="0">
                <a:effectLst/>
              </a:rPr>
              <a:t>Live in a flat/apartment (37%) compared to a house (26%)</a:t>
            </a:r>
          </a:p>
          <a:p>
            <a:pPr lvl="1"/>
            <a:endParaRPr lang="en-GB" sz="1100" dirty="0"/>
          </a:p>
          <a:p>
            <a:pPr lvl="1"/>
            <a:r>
              <a:rPr lang="en-GB" sz="1100" dirty="0">
                <a:effectLst/>
              </a:rPr>
              <a:t>Receive benefits (33%) compared to those that do not (25%)</a:t>
            </a:r>
          </a:p>
        </p:txBody>
      </p:sp>
      <p:pic>
        <p:nvPicPr>
          <p:cNvPr id="6" name="Graphic 5" descr="Loan outline">
            <a:extLst>
              <a:ext uri="{FF2B5EF4-FFF2-40B4-BE49-F238E27FC236}">
                <a16:creationId xmlns:a16="http://schemas.microsoft.com/office/drawing/2014/main" id="{98899F44-2870-E4D0-FD63-4A4F421603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7417" y="5790549"/>
            <a:ext cx="388350" cy="388350"/>
          </a:xfrm>
          <a:prstGeom prst="rect">
            <a:avLst/>
          </a:prstGeom>
        </p:spPr>
      </p:pic>
      <p:pic>
        <p:nvPicPr>
          <p:cNvPr id="9" name="Graphic 8" descr="House outline">
            <a:extLst>
              <a:ext uri="{FF2B5EF4-FFF2-40B4-BE49-F238E27FC236}">
                <a16:creationId xmlns:a16="http://schemas.microsoft.com/office/drawing/2014/main" id="{F2C30CE2-E51D-419B-607D-3EEFF43D48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6611" y="5077346"/>
            <a:ext cx="369962" cy="369962"/>
          </a:xfrm>
          <a:prstGeom prst="rect">
            <a:avLst/>
          </a:prstGeom>
        </p:spPr>
      </p:pic>
      <p:pic>
        <p:nvPicPr>
          <p:cNvPr id="11" name="Graphic 10" descr="Money outline">
            <a:extLst>
              <a:ext uri="{FF2B5EF4-FFF2-40B4-BE49-F238E27FC236}">
                <a16:creationId xmlns:a16="http://schemas.microsoft.com/office/drawing/2014/main" id="{5B3B73E8-6013-4006-FE05-82BC636CA6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92534" y="4270107"/>
            <a:ext cx="418117" cy="418117"/>
          </a:xfrm>
          <a:prstGeom prst="rect">
            <a:avLst/>
          </a:prstGeom>
        </p:spPr>
      </p:pic>
      <p:pic>
        <p:nvPicPr>
          <p:cNvPr id="12" name="Graphic 11" descr="Universal access outline">
            <a:extLst>
              <a:ext uri="{FF2B5EF4-FFF2-40B4-BE49-F238E27FC236}">
                <a16:creationId xmlns:a16="http://schemas.microsoft.com/office/drawing/2014/main" id="{A35446CA-2B04-4E02-4CA7-685D948EDB8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93283" y="3258957"/>
            <a:ext cx="416619" cy="416619"/>
          </a:xfrm>
          <a:prstGeom prst="rect">
            <a:avLst/>
          </a:prstGeom>
        </p:spPr>
      </p:pic>
      <p:pic>
        <p:nvPicPr>
          <p:cNvPr id="13" name="Graphic 12" descr="Daily calendar outline">
            <a:extLst>
              <a:ext uri="{FF2B5EF4-FFF2-40B4-BE49-F238E27FC236}">
                <a16:creationId xmlns:a16="http://schemas.microsoft.com/office/drawing/2014/main" id="{E772F739-8C96-99A4-EF80-DEEA86E7B35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90690" y="3753917"/>
            <a:ext cx="421804" cy="421804"/>
          </a:xfrm>
          <a:prstGeom prst="rect">
            <a:avLst/>
          </a:prstGeom>
        </p:spPr>
      </p:pic>
      <p:pic>
        <p:nvPicPr>
          <p:cNvPr id="21" name="Graphic 20" descr="Debt outline">
            <a:extLst>
              <a:ext uri="{FF2B5EF4-FFF2-40B4-BE49-F238E27FC236}">
                <a16:creationId xmlns:a16="http://schemas.microsoft.com/office/drawing/2014/main" id="{9407B04C-431D-6D9A-37A9-EE16728F748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93283" y="2271926"/>
            <a:ext cx="416619" cy="416619"/>
          </a:xfrm>
          <a:prstGeom prst="rect">
            <a:avLst/>
          </a:prstGeom>
        </p:spPr>
      </p:pic>
      <p:pic>
        <p:nvPicPr>
          <p:cNvPr id="15" name="Graphic 14" descr="Family with two children outline">
            <a:extLst>
              <a:ext uri="{FF2B5EF4-FFF2-40B4-BE49-F238E27FC236}">
                <a16:creationId xmlns:a16="http://schemas.microsoft.com/office/drawing/2014/main" id="{E2C73994-5BAE-3640-8D6E-DF3D8834EA4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72992" y="2735738"/>
            <a:ext cx="457200" cy="457200"/>
          </a:xfrm>
          <a:prstGeom prst="rect">
            <a:avLst/>
          </a:prstGeom>
        </p:spPr>
      </p:pic>
      <p:pic>
        <p:nvPicPr>
          <p:cNvPr id="16" name="Graphic 15" descr="Man with baby outline">
            <a:extLst>
              <a:ext uri="{FF2B5EF4-FFF2-40B4-BE49-F238E27FC236}">
                <a16:creationId xmlns:a16="http://schemas.microsoft.com/office/drawing/2014/main" id="{A8BFD101-2CD6-907F-B60C-3078A958D24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516611" y="4698940"/>
            <a:ext cx="369962" cy="369962"/>
          </a:xfrm>
          <a:prstGeom prst="rect">
            <a:avLst/>
          </a:prstGeom>
        </p:spPr>
      </p:pic>
      <p:pic>
        <p:nvPicPr>
          <p:cNvPr id="17" name="Graphic 16" descr="Building outline">
            <a:extLst>
              <a:ext uri="{FF2B5EF4-FFF2-40B4-BE49-F238E27FC236}">
                <a16:creationId xmlns:a16="http://schemas.microsoft.com/office/drawing/2014/main" id="{A6D64F0B-E932-1AB6-7F2A-3387FF5DD3C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540688" y="5458024"/>
            <a:ext cx="321809" cy="321809"/>
          </a:xfrm>
          <a:prstGeom prst="rect">
            <a:avLst/>
          </a:prstGeom>
        </p:spPr>
      </p:pic>
    </p:spTree>
    <p:extLst>
      <p:ext uri="{BB962C8B-B14F-4D97-AF65-F5344CB8AC3E}">
        <p14:creationId xmlns:p14="http://schemas.microsoft.com/office/powerpoint/2010/main" val="2807282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75A85-5FBB-221B-2A8E-3C51380721E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55BE98-714F-05D2-6D10-7FF66680F882}"/>
              </a:ext>
            </a:extLst>
          </p:cNvPr>
          <p:cNvSpPr>
            <a:spLocks noGrp="1"/>
          </p:cNvSpPr>
          <p:nvPr>
            <p:ph type="sldNum" sz="quarter" idx="11"/>
          </p:nvPr>
        </p:nvSpPr>
        <p:spPr/>
        <p:txBody>
          <a:bodyPr/>
          <a:lstStyle/>
          <a:p>
            <a:fld id="{4813F0E5-B502-2044-A0C5-C340BBB4FD8F}" type="slidenum">
              <a:rPr lang="en-GB" smtClean="0"/>
              <a:pPr/>
              <a:t>21</a:t>
            </a:fld>
            <a:endParaRPr lang="en-GB"/>
          </a:p>
        </p:txBody>
      </p:sp>
      <p:sp>
        <p:nvSpPr>
          <p:cNvPr id="3" name="Title 2">
            <a:extLst>
              <a:ext uri="{FF2B5EF4-FFF2-40B4-BE49-F238E27FC236}">
                <a16:creationId xmlns:a16="http://schemas.microsoft.com/office/drawing/2014/main" id="{809E4660-035B-E073-7B66-3781DBB662EE}"/>
              </a:ext>
            </a:extLst>
          </p:cNvPr>
          <p:cNvSpPr>
            <a:spLocks noGrp="1"/>
          </p:cNvSpPr>
          <p:nvPr>
            <p:ph type="title"/>
          </p:nvPr>
        </p:nvSpPr>
        <p:spPr/>
        <p:txBody>
          <a:bodyPr>
            <a:normAutofit fontScale="90000"/>
          </a:bodyPr>
          <a:lstStyle/>
          <a:p>
            <a:r>
              <a:rPr lang="en-GB"/>
              <a:t>Experience of energy supplier</a:t>
            </a:r>
          </a:p>
        </p:txBody>
      </p:sp>
    </p:spTree>
    <p:extLst>
      <p:ext uri="{BB962C8B-B14F-4D97-AF65-F5344CB8AC3E}">
        <p14:creationId xmlns:p14="http://schemas.microsoft.com/office/powerpoint/2010/main" val="3469326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DFC93-6315-BF49-2C80-B7AF6C1489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14AD9E-2FB9-C826-9592-656F0C9A7590}"/>
              </a:ext>
            </a:extLst>
          </p:cNvPr>
          <p:cNvSpPr>
            <a:spLocks noGrp="1"/>
          </p:cNvSpPr>
          <p:nvPr>
            <p:ph type="sldNum" sz="quarter" idx="11"/>
          </p:nvPr>
        </p:nvSpPr>
        <p:spPr>
          <a:xfrm>
            <a:off x="284018" y="6353659"/>
            <a:ext cx="8208132" cy="365125"/>
          </a:xfrm>
        </p:spPr>
        <p:txBody>
          <a:bodyPr/>
          <a:lstStyle/>
          <a:p>
            <a:r>
              <a:rPr lang="en-US" dirty="0"/>
              <a:t>B1/SER2. Have you contacted your supplier for any reason in the last six months?. Base: All  (Jan/Feb 2025 n=1,656; Jan/Feb 2024 n=1,609)</a:t>
            </a:r>
          </a:p>
          <a:p>
            <a:r>
              <a:rPr lang="en-GB" dirty="0"/>
              <a:t>B3. Has your energy supplier contacted you about low-carbon emitting technology (</a:t>
            </a:r>
            <a:r>
              <a:rPr lang="en-GB" dirty="0" err="1"/>
              <a:t>LCT</a:t>
            </a:r>
            <a:r>
              <a:rPr lang="en-GB" dirty="0"/>
              <a:t>)? Base: All (n=1,656)</a:t>
            </a:r>
            <a:endParaRPr lang="en-GB" dirty="0">
              <a:cs typeface="Arial"/>
            </a:endParaRPr>
          </a:p>
        </p:txBody>
      </p:sp>
      <p:sp>
        <p:nvSpPr>
          <p:cNvPr id="4" name="Title 3">
            <a:extLst>
              <a:ext uri="{FF2B5EF4-FFF2-40B4-BE49-F238E27FC236}">
                <a16:creationId xmlns:a16="http://schemas.microsoft.com/office/drawing/2014/main" id="{329C0A99-2A27-96D2-94EC-5FD035FAA172}"/>
              </a:ext>
            </a:extLst>
          </p:cNvPr>
          <p:cNvSpPr>
            <a:spLocks noGrp="1"/>
          </p:cNvSpPr>
          <p:nvPr>
            <p:ph type="title"/>
          </p:nvPr>
        </p:nvSpPr>
        <p:spPr>
          <a:xfrm>
            <a:off x="79620" y="159819"/>
            <a:ext cx="9485004" cy="803447"/>
          </a:xfrm>
        </p:spPr>
        <p:txBody>
          <a:bodyPr>
            <a:noAutofit/>
          </a:bodyPr>
          <a:lstStyle/>
          <a:p>
            <a:r>
              <a:rPr lang="en-GB" sz="2000" dirty="0">
                <a:cs typeface="Arial"/>
              </a:rPr>
              <a:t>More households reported contacting their energy supplier compared with this time last year. </a:t>
            </a:r>
          </a:p>
        </p:txBody>
      </p:sp>
      <p:graphicFrame>
        <p:nvGraphicFramePr>
          <p:cNvPr id="6" name="Chart 5">
            <a:extLst>
              <a:ext uri="{FF2B5EF4-FFF2-40B4-BE49-F238E27FC236}">
                <a16:creationId xmlns:a16="http://schemas.microsoft.com/office/drawing/2014/main" id="{230D2ADD-0834-091C-EC48-E9CB1BB6528B}"/>
              </a:ext>
            </a:extLst>
          </p:cNvPr>
          <p:cNvGraphicFramePr/>
          <p:nvPr>
            <p:extLst>
              <p:ext uri="{D42A27DB-BD31-4B8C-83A1-F6EECF244321}">
                <p14:modId xmlns:p14="http://schemas.microsoft.com/office/powerpoint/2010/main" val="1417432227"/>
              </p:ext>
            </p:extLst>
          </p:nvPr>
        </p:nvGraphicFramePr>
        <p:xfrm>
          <a:off x="284018" y="1094224"/>
          <a:ext cx="4824110" cy="3355279"/>
        </p:xfrm>
        <a:graphic>
          <a:graphicData uri="http://schemas.openxmlformats.org/drawingml/2006/chart">
            <c:chart xmlns:c="http://schemas.openxmlformats.org/drawingml/2006/chart" xmlns:r="http://schemas.openxmlformats.org/officeDocument/2006/relationships" r:id="rId3"/>
          </a:graphicData>
        </a:graphic>
      </p:graphicFrame>
      <p:sp>
        <p:nvSpPr>
          <p:cNvPr id="7" name="Arrow: Up 6">
            <a:extLst>
              <a:ext uri="{FF2B5EF4-FFF2-40B4-BE49-F238E27FC236}">
                <a16:creationId xmlns:a16="http://schemas.microsoft.com/office/drawing/2014/main" id="{E1889695-FEC5-99B4-3A30-DDF9FE186C15}"/>
              </a:ext>
            </a:extLst>
          </p:cNvPr>
          <p:cNvSpPr/>
          <p:nvPr/>
        </p:nvSpPr>
        <p:spPr>
          <a:xfrm>
            <a:off x="1918422" y="1272914"/>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Up 7">
            <a:extLst>
              <a:ext uri="{FF2B5EF4-FFF2-40B4-BE49-F238E27FC236}">
                <a16:creationId xmlns:a16="http://schemas.microsoft.com/office/drawing/2014/main" id="{237FE16A-6E36-875A-8EFF-6C1E4005D6C8}"/>
              </a:ext>
            </a:extLst>
          </p:cNvPr>
          <p:cNvSpPr/>
          <p:nvPr/>
        </p:nvSpPr>
        <p:spPr>
          <a:xfrm rot="10800000">
            <a:off x="3883991" y="1272914"/>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0BCA8EF4-3AC9-0738-3958-8939693963F8}"/>
              </a:ext>
            </a:extLst>
          </p:cNvPr>
          <p:cNvSpPr/>
          <p:nvPr/>
        </p:nvSpPr>
        <p:spPr>
          <a:xfrm>
            <a:off x="5535940" y="925355"/>
            <a:ext cx="4737638" cy="3693016"/>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R="0" lvl="0" algn="l" defTabSz="914400" rtl="0" eaLnBrk="1" fontAlgn="auto" latinLnBrk="0" hangingPunct="1">
              <a:lnSpc>
                <a:spcPct val="100000"/>
              </a:lnSpc>
              <a:spcBef>
                <a:spcPts val="0"/>
              </a:spcBef>
              <a:spcAft>
                <a:spcPts val="0"/>
              </a:spcAft>
              <a:buClrTx/>
              <a:buSzTx/>
              <a:tabLst/>
              <a:defRPr/>
            </a:pPr>
            <a:r>
              <a:rPr kumimoji="0" lang="en-GB" sz="1100" b="1" i="0" u="none" strike="noStrike" kern="1200" cap="none" spc="0" normalizeH="0" baseline="0" noProof="0" dirty="0">
                <a:ln>
                  <a:noFill/>
                </a:ln>
                <a:solidFill>
                  <a:schemeClr val="tx1"/>
                </a:solidFill>
                <a:effectLst/>
                <a:uLnTx/>
                <a:uFillTx/>
                <a:latin typeface="Arial" panose="020B0604020202020204"/>
                <a:ea typeface="+mn-ea"/>
                <a:cs typeface="+mn-cs"/>
              </a:rPr>
              <a:t>Groups </a:t>
            </a:r>
            <a:r>
              <a:rPr kumimoji="0" lang="en-GB" sz="1100" b="1" i="0" u="sng" strike="noStrike" kern="1200" cap="none" spc="0" normalizeH="0" baseline="0" noProof="0" dirty="0">
                <a:ln>
                  <a:noFill/>
                </a:ln>
                <a:solidFill>
                  <a:schemeClr val="tx1"/>
                </a:solidFill>
                <a:effectLst/>
                <a:uLnTx/>
                <a:uFillTx/>
                <a:latin typeface="Arial" panose="020B0604020202020204"/>
                <a:ea typeface="+mn-ea"/>
                <a:cs typeface="+mn-cs"/>
              </a:rPr>
              <a:t>most likely</a:t>
            </a:r>
            <a:r>
              <a:rPr kumimoji="0" lang="en-GB" sz="1100" b="1" i="0" strike="noStrike" kern="1200" cap="none" spc="0" normalizeH="0" baseline="0" noProof="0" dirty="0">
                <a:ln>
                  <a:noFill/>
                </a:ln>
                <a:solidFill>
                  <a:schemeClr val="tx1"/>
                </a:solidFill>
                <a:effectLst/>
                <a:uLnTx/>
                <a:uFillTx/>
                <a:latin typeface="Arial" panose="020B0604020202020204"/>
                <a:ea typeface="+mn-ea"/>
                <a:cs typeface="+mn-cs"/>
              </a:rPr>
              <a:t> </a:t>
            </a:r>
            <a:r>
              <a:rPr kumimoji="0" lang="en-GB" sz="1100" b="1" i="0" u="none" strike="noStrike" kern="1200" cap="none" spc="0" normalizeH="0" baseline="0" noProof="0" dirty="0">
                <a:ln>
                  <a:noFill/>
                </a:ln>
                <a:solidFill>
                  <a:schemeClr val="tx1"/>
                </a:solidFill>
                <a:effectLst/>
                <a:uLnTx/>
                <a:uFillTx/>
                <a:latin typeface="Arial" panose="020B0604020202020204"/>
                <a:ea typeface="+mn-ea"/>
                <a:cs typeface="+mn-cs"/>
              </a:rPr>
              <a:t>to have contacted their energy supplier</a:t>
            </a:r>
          </a:p>
          <a:p>
            <a:pPr marR="0" lvl="0" algn="l" defTabSz="914400" rtl="0" eaLnBrk="1" fontAlgn="auto" latinLnBrk="0" hangingPunct="1">
              <a:lnSpc>
                <a:spcPct val="100000"/>
              </a:lnSpc>
              <a:spcBef>
                <a:spcPts val="0"/>
              </a:spcBef>
              <a:spcAft>
                <a:spcPts val="0"/>
              </a:spcAft>
              <a:buClrTx/>
              <a:buSzTx/>
              <a:tabLst/>
              <a:defRPr/>
            </a:pPr>
            <a:endParaRPr kumimoji="0" lang="en-GB" sz="1100" b="1" i="0" u="none" strike="noStrike" kern="1200" cap="none" spc="0" normalizeH="0" baseline="0" noProof="0" dirty="0">
              <a:ln>
                <a:noFill/>
              </a:ln>
              <a:solidFill>
                <a:schemeClr val="tx1"/>
              </a:solidFill>
              <a:effectLst/>
              <a:uLnTx/>
              <a:uFillTx/>
              <a:latin typeface="Arial" panose="020B0604020202020204"/>
              <a:ea typeface="+mn-ea"/>
              <a:cs typeface="+mn-cs"/>
            </a:endParaRPr>
          </a:p>
          <a:p>
            <a:pPr lvl="1">
              <a:defRPr/>
            </a:pPr>
            <a:r>
              <a:rPr kumimoji="0" lang="en-GB" sz="1100" b="0" i="0" u="none" strike="noStrike" kern="1200" cap="none" spc="0" normalizeH="0" baseline="0" noProof="0" dirty="0">
                <a:ln>
                  <a:noFill/>
                </a:ln>
                <a:solidFill>
                  <a:schemeClr val="tx1"/>
                </a:solidFill>
                <a:effectLst/>
                <a:uLnTx/>
                <a:uFillTx/>
                <a:latin typeface="Arial" panose="020B0604020202020204"/>
                <a:ea typeface="+mn-ea"/>
                <a:cs typeface="+mn-cs"/>
              </a:rPr>
              <a:t>Households with three or more generations living together (76%)</a:t>
            </a:r>
            <a:r>
              <a:rPr lang="en-GB" sz="1100" dirty="0">
                <a:solidFill>
                  <a:schemeClr val="tx1"/>
                </a:solidFill>
                <a:latin typeface="Arial" panose="020B0604020202020204"/>
              </a:rPr>
              <a:t> compared to non-multigenerational households (38%) </a:t>
            </a:r>
            <a:endParaRPr lang="en-GB" sz="1100" b="0" i="0" u="none" strike="noStrike" kern="1200" cap="none" spc="0" normalizeH="0" baseline="0" noProof="0" dirty="0">
              <a:ln>
                <a:noFill/>
              </a:ln>
              <a:solidFill>
                <a:schemeClr val="tx1"/>
              </a:solidFill>
              <a:effectLst/>
              <a:uLnTx/>
              <a:uFillTx/>
              <a:latin typeface="Arial" panose="020B0604020202020204"/>
              <a:cs typeface="Arial"/>
            </a:endParaRPr>
          </a:p>
          <a:p>
            <a:pPr lvl="1">
              <a:defRPr/>
            </a:pPr>
            <a:endParaRPr kumimoji="0" lang="en-GB" sz="1100" b="0" i="0" u="none" strike="noStrike" kern="1200" cap="none" spc="0" normalizeH="0" baseline="0" noProof="0" dirty="0">
              <a:ln>
                <a:noFill/>
              </a:ln>
              <a:solidFill>
                <a:schemeClr val="tx1"/>
              </a:solidFill>
              <a:effectLst/>
              <a:uLnTx/>
              <a:uFillTx/>
              <a:latin typeface="Arial" panose="020B0604020202020204"/>
              <a:ea typeface="+mn-ea"/>
              <a:cs typeface="+mn-cs"/>
            </a:endParaRPr>
          </a:p>
          <a:p>
            <a:pPr lvl="1">
              <a:defRPr/>
            </a:pPr>
            <a:r>
              <a:rPr kumimoji="0" lang="en-GB" sz="1100" b="0" i="0" u="none" strike="noStrike" kern="1200" cap="none" spc="0" normalizeH="0" baseline="0" noProof="0" dirty="0">
                <a:ln>
                  <a:noFill/>
                </a:ln>
                <a:solidFill>
                  <a:schemeClr val="tx1"/>
                </a:solidFill>
                <a:effectLst/>
                <a:uLnTx/>
                <a:uFillTx/>
                <a:latin typeface="Arial" panose="020B0604020202020204"/>
                <a:ea typeface="+mn-ea"/>
                <a:cs typeface="+mn-cs"/>
              </a:rPr>
              <a:t>Those in energy debt (68%) compared to those that are not (36%)</a:t>
            </a:r>
            <a:endParaRPr lang="en-GB" sz="1100" b="0" i="0" u="none" strike="noStrike" kern="1200" cap="none" spc="0" normalizeH="0" baseline="0" noProof="0" dirty="0">
              <a:ln>
                <a:noFill/>
              </a:ln>
              <a:solidFill>
                <a:schemeClr val="tx1"/>
              </a:solidFill>
              <a:effectLst/>
              <a:uLnTx/>
              <a:uFillTx/>
              <a:latin typeface="Arial" panose="020B0604020202020204"/>
              <a:cs typeface="Arial"/>
            </a:endParaRPr>
          </a:p>
          <a:p>
            <a:pPr lvl="1">
              <a:defRPr/>
            </a:pPr>
            <a:endParaRPr lang="en-GB" sz="1100" dirty="0">
              <a:solidFill>
                <a:schemeClr val="tx1"/>
              </a:solidFill>
              <a:latin typeface="Arial" panose="020B0604020202020204"/>
            </a:endParaRPr>
          </a:p>
          <a:p>
            <a:pPr lvl="1">
              <a:defRPr/>
            </a:pPr>
            <a:r>
              <a:rPr kumimoji="0" lang="en-GB" sz="1100" b="0" i="0" u="none" strike="noStrike" kern="1200" cap="none" spc="0" normalizeH="0" baseline="0" noProof="0" dirty="0">
                <a:ln>
                  <a:noFill/>
                </a:ln>
                <a:solidFill>
                  <a:schemeClr val="tx1"/>
                </a:solidFill>
                <a:effectLst/>
                <a:uLnTx/>
                <a:uFillTx/>
                <a:latin typeface="Arial" panose="020B0604020202020204"/>
                <a:ea typeface="+mn-ea"/>
                <a:cs typeface="+mn-cs"/>
              </a:rPr>
              <a:t>Younger age groups (16-24, 56%) compared to older age groups (55-64, 31% and 65+, 34%)</a:t>
            </a:r>
            <a:endParaRPr lang="en-GB" sz="1100" dirty="0">
              <a:solidFill>
                <a:schemeClr val="tx1"/>
              </a:solidFill>
              <a:latin typeface="Arial" panose="020B0604020202020204"/>
              <a:cs typeface="Arial"/>
            </a:endParaRPr>
          </a:p>
          <a:p>
            <a:pPr lvl="1">
              <a:defRPr/>
            </a:pPr>
            <a:endParaRPr lang="en-GB" sz="1100" dirty="0">
              <a:solidFill>
                <a:schemeClr val="tx1"/>
              </a:solidFill>
              <a:latin typeface="Arial" panose="020B0604020202020204"/>
            </a:endParaRPr>
          </a:p>
          <a:p>
            <a:pPr lvl="1">
              <a:defRPr/>
            </a:pPr>
            <a:r>
              <a:rPr lang="en-GB" sz="1100" dirty="0">
                <a:solidFill>
                  <a:schemeClr val="tx1"/>
                </a:solidFill>
                <a:latin typeface="Arial" panose="020B0604020202020204"/>
              </a:rPr>
              <a:t>Use regulated energy supply (55%) compared to unregulated energy supply (40%)</a:t>
            </a:r>
            <a:endParaRPr lang="en-GB" sz="1100" dirty="0">
              <a:solidFill>
                <a:schemeClr val="tx1"/>
              </a:solidFill>
              <a:latin typeface="Arial" panose="020B0604020202020204"/>
              <a:cs typeface="Arial"/>
            </a:endParaRPr>
          </a:p>
          <a:p>
            <a:pPr lvl="1">
              <a:defRPr/>
            </a:pPr>
            <a:endParaRPr kumimoji="0" lang="en-GB" sz="1100" b="0" i="0" u="none" strike="noStrike" kern="1200" cap="none" spc="0" normalizeH="0" baseline="0" noProof="0" dirty="0">
              <a:ln>
                <a:noFill/>
              </a:ln>
              <a:solidFill>
                <a:schemeClr val="tx1"/>
              </a:solidFill>
              <a:effectLst/>
              <a:uLnTx/>
              <a:uFillTx/>
              <a:latin typeface="Arial" panose="020B0604020202020204"/>
              <a:ea typeface="+mn-ea"/>
              <a:cs typeface="+mn-cs"/>
            </a:endParaRPr>
          </a:p>
          <a:p>
            <a:pPr lvl="1">
              <a:defRPr/>
            </a:pPr>
            <a:r>
              <a:rPr kumimoji="0" lang="en-GB" sz="1100" b="0" i="0" u="none" strike="noStrike" kern="1200" cap="none" spc="0" normalizeH="0" baseline="0" noProof="0" dirty="0">
                <a:ln>
                  <a:noFill/>
                </a:ln>
                <a:solidFill>
                  <a:schemeClr val="tx1"/>
                </a:solidFill>
                <a:effectLst/>
                <a:uLnTx/>
                <a:uFillTx/>
                <a:latin typeface="Arial" panose="020B0604020202020204"/>
                <a:ea typeface="+mn-ea"/>
                <a:cs typeface="+mn-cs"/>
              </a:rPr>
              <a:t>Households with children under 5 (54%) compared to without (</a:t>
            </a:r>
            <a:r>
              <a:rPr lang="en-GB" sz="1100" dirty="0">
                <a:solidFill>
                  <a:schemeClr val="tx1"/>
                </a:solidFill>
                <a:latin typeface="Arial" panose="020B0604020202020204"/>
              </a:rPr>
              <a:t>40</a:t>
            </a:r>
            <a:r>
              <a:rPr kumimoji="0" lang="en-GB" sz="1100" b="0" i="0" u="none" strike="noStrike" kern="1200" cap="none" spc="0" normalizeH="0" baseline="0" noProof="0" dirty="0">
                <a:ln>
                  <a:noFill/>
                </a:ln>
                <a:solidFill>
                  <a:schemeClr val="tx1"/>
                </a:solidFill>
                <a:effectLst/>
                <a:uLnTx/>
                <a:uFillTx/>
                <a:latin typeface="Arial" panose="020B0604020202020204"/>
                <a:ea typeface="+mn-ea"/>
                <a:cs typeface="+mn-cs"/>
              </a:rPr>
              <a:t>%)</a:t>
            </a:r>
          </a:p>
          <a:p>
            <a:pPr lvl="1">
              <a:defRPr/>
            </a:pPr>
            <a:endParaRPr kumimoji="0" lang="en-GB" sz="1100" b="0" i="0" u="none" strike="noStrike" kern="1200" cap="none" spc="0" normalizeH="0" baseline="0" noProof="0" dirty="0">
              <a:ln>
                <a:noFill/>
              </a:ln>
              <a:solidFill>
                <a:schemeClr val="tx1"/>
              </a:solidFill>
              <a:effectLst/>
              <a:uLnTx/>
              <a:uFillTx/>
              <a:latin typeface="Arial" panose="020B0604020202020204"/>
              <a:ea typeface="+mn-ea"/>
              <a:cs typeface="+mn-cs"/>
            </a:endParaRPr>
          </a:p>
          <a:p>
            <a:pPr lvl="1">
              <a:defRPr/>
            </a:pPr>
            <a:r>
              <a:rPr lang="en-GB" sz="1100" dirty="0">
                <a:solidFill>
                  <a:schemeClr val="tx1"/>
                </a:solidFill>
                <a:latin typeface="Arial" panose="020B0604020202020204"/>
              </a:rPr>
              <a:t>Have a disability or health condition (48%) compared to don’t (39%)</a:t>
            </a:r>
            <a:endParaRPr lang="en-GB" sz="1100" b="0" i="0" u="none" strike="noStrike" kern="1200" cap="none" spc="0" normalizeH="0" baseline="0" noProof="0" dirty="0">
              <a:ln>
                <a:noFill/>
              </a:ln>
              <a:solidFill>
                <a:schemeClr val="tx1"/>
              </a:solidFill>
              <a:effectLst/>
              <a:uLnTx/>
              <a:uFillTx/>
              <a:latin typeface="Arial" panose="020B0604020202020204"/>
              <a:cs typeface="Arial"/>
            </a:endParaRPr>
          </a:p>
        </p:txBody>
      </p:sp>
      <p:sp>
        <p:nvSpPr>
          <p:cNvPr id="18" name="Rectangle: Rounded Corners 17">
            <a:extLst>
              <a:ext uri="{FF2B5EF4-FFF2-40B4-BE49-F238E27FC236}">
                <a16:creationId xmlns:a16="http://schemas.microsoft.com/office/drawing/2014/main" id="{E853AD9B-5649-41CE-03B0-2DE63B7DC46A}"/>
              </a:ext>
            </a:extLst>
          </p:cNvPr>
          <p:cNvSpPr/>
          <p:nvPr/>
        </p:nvSpPr>
        <p:spPr>
          <a:xfrm>
            <a:off x="5415346" y="5146789"/>
            <a:ext cx="4237515" cy="872384"/>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GB" sz="1600" dirty="0">
                <a:solidFill>
                  <a:schemeClr val="tx1"/>
                </a:solidFill>
              </a:rPr>
              <a:t>	of respondents’ energy supplier 	</a:t>
            </a:r>
            <a:r>
              <a:rPr lang="en-GB" sz="1600" u="sng" dirty="0">
                <a:solidFill>
                  <a:schemeClr val="tx1"/>
                </a:solidFill>
              </a:rPr>
              <a:t>did not contact them</a:t>
            </a:r>
            <a:r>
              <a:rPr lang="en-GB" sz="1600" dirty="0">
                <a:solidFill>
                  <a:schemeClr val="tx1"/>
                </a:solidFill>
              </a:rPr>
              <a:t> about low-	carbon emitting technology</a:t>
            </a:r>
          </a:p>
        </p:txBody>
      </p:sp>
      <p:sp>
        <p:nvSpPr>
          <p:cNvPr id="15" name="TextBox 14">
            <a:extLst>
              <a:ext uri="{FF2B5EF4-FFF2-40B4-BE49-F238E27FC236}">
                <a16:creationId xmlns:a16="http://schemas.microsoft.com/office/drawing/2014/main" id="{F7961C51-0F54-FCB1-2B56-776530EDA232}"/>
              </a:ext>
            </a:extLst>
          </p:cNvPr>
          <p:cNvSpPr txBox="1"/>
          <p:nvPr/>
        </p:nvSpPr>
        <p:spPr>
          <a:xfrm>
            <a:off x="5398464" y="5285011"/>
            <a:ext cx="1157401" cy="584775"/>
          </a:xfrm>
          <a:prstGeom prst="rect">
            <a:avLst/>
          </a:prstGeom>
          <a:noFill/>
        </p:spPr>
        <p:txBody>
          <a:bodyPr wrap="square">
            <a:spAutoFit/>
          </a:bodyPr>
          <a:lstStyle/>
          <a:p>
            <a:pPr algn="ctr"/>
            <a:r>
              <a:rPr lang="en-GB" sz="3200" b="1" dirty="0"/>
              <a:t>76%</a:t>
            </a:r>
          </a:p>
        </p:txBody>
      </p:sp>
      <p:pic>
        <p:nvPicPr>
          <p:cNvPr id="17" name="Graphic 16" descr="Renewable Energy with solid fill">
            <a:extLst>
              <a:ext uri="{FF2B5EF4-FFF2-40B4-BE49-F238E27FC236}">
                <a16:creationId xmlns:a16="http://schemas.microsoft.com/office/drawing/2014/main" id="{95753E5C-813C-DB46-D447-8EBD9FF505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22380" y="5233537"/>
            <a:ext cx="687721" cy="687721"/>
          </a:xfrm>
          <a:prstGeom prst="rect">
            <a:avLst/>
          </a:prstGeom>
        </p:spPr>
      </p:pic>
      <p:grpSp>
        <p:nvGrpSpPr>
          <p:cNvPr id="21" name="Group 20">
            <a:extLst>
              <a:ext uri="{FF2B5EF4-FFF2-40B4-BE49-F238E27FC236}">
                <a16:creationId xmlns:a16="http://schemas.microsoft.com/office/drawing/2014/main" id="{FCD045FA-11DD-10C8-8CE0-0E59FB563942}"/>
              </a:ext>
            </a:extLst>
          </p:cNvPr>
          <p:cNvGrpSpPr/>
          <p:nvPr/>
        </p:nvGrpSpPr>
        <p:grpSpPr>
          <a:xfrm>
            <a:off x="8340488" y="6108106"/>
            <a:ext cx="1224136" cy="267366"/>
            <a:chOff x="7346750" y="6245674"/>
            <a:chExt cx="1224136" cy="267366"/>
          </a:xfrm>
        </p:grpSpPr>
        <p:pic>
          <p:nvPicPr>
            <p:cNvPr id="22" name="Graphic 21" descr="Badge Follow with solid fill">
              <a:extLst>
                <a:ext uri="{FF2B5EF4-FFF2-40B4-BE49-F238E27FC236}">
                  <a16:creationId xmlns:a16="http://schemas.microsoft.com/office/drawing/2014/main" id="{B03458B7-7758-F83D-F6D0-A545B6D79F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6750" y="6245674"/>
              <a:ext cx="267366" cy="267366"/>
            </a:xfrm>
            <a:prstGeom prst="rect">
              <a:avLst/>
            </a:prstGeom>
          </p:spPr>
        </p:pic>
        <p:sp>
          <p:nvSpPr>
            <p:cNvPr id="23" name="TextBox 22">
              <a:extLst>
                <a:ext uri="{FF2B5EF4-FFF2-40B4-BE49-F238E27FC236}">
                  <a16:creationId xmlns:a16="http://schemas.microsoft.com/office/drawing/2014/main" id="{EB69212B-FFB4-78E6-D5B3-42C68FB1F3D7}"/>
                </a:ext>
              </a:extLst>
            </p:cNvPr>
            <p:cNvSpPr txBox="1"/>
            <p:nvPr/>
          </p:nvSpPr>
          <p:spPr>
            <a:xfrm>
              <a:off x="7536160" y="6245674"/>
              <a:ext cx="1034726" cy="261610"/>
            </a:xfrm>
            <a:prstGeom prst="rect">
              <a:avLst/>
            </a:prstGeom>
            <a:noFill/>
          </p:spPr>
          <p:txBody>
            <a:bodyPr wrap="square" rtlCol="0">
              <a:spAutoFit/>
            </a:bodyPr>
            <a:lstStyle/>
            <a:p>
              <a:r>
                <a:rPr lang="en-GB" sz="1100" i="1" dirty="0">
                  <a:solidFill>
                    <a:schemeClr val="accent1"/>
                  </a:solidFill>
                </a:rPr>
                <a:t>New question</a:t>
              </a:r>
            </a:p>
          </p:txBody>
        </p:sp>
      </p:grpSp>
      <p:pic>
        <p:nvPicPr>
          <p:cNvPr id="5" name="Graphic 4" descr="Fire outline">
            <a:extLst>
              <a:ext uri="{FF2B5EF4-FFF2-40B4-BE49-F238E27FC236}">
                <a16:creationId xmlns:a16="http://schemas.microsoft.com/office/drawing/2014/main" id="{F2DA9E0D-4308-9477-367B-C8EA0019F2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56941" y="3014156"/>
            <a:ext cx="418116" cy="418116"/>
          </a:xfrm>
          <a:prstGeom prst="rect">
            <a:avLst/>
          </a:prstGeom>
        </p:spPr>
      </p:pic>
      <p:pic>
        <p:nvPicPr>
          <p:cNvPr id="9" name="Graphic 8" descr="House outline">
            <a:extLst>
              <a:ext uri="{FF2B5EF4-FFF2-40B4-BE49-F238E27FC236}">
                <a16:creationId xmlns:a16="http://schemas.microsoft.com/office/drawing/2014/main" id="{42C0AF6B-118A-A4AB-2643-82D428B778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56941" y="3528384"/>
            <a:ext cx="418116" cy="418116"/>
          </a:xfrm>
          <a:prstGeom prst="rect">
            <a:avLst/>
          </a:prstGeom>
        </p:spPr>
      </p:pic>
      <p:pic>
        <p:nvPicPr>
          <p:cNvPr id="12" name="Graphic 11" descr="Universal access outline">
            <a:extLst>
              <a:ext uri="{FF2B5EF4-FFF2-40B4-BE49-F238E27FC236}">
                <a16:creationId xmlns:a16="http://schemas.microsoft.com/office/drawing/2014/main" id="{9B372F3C-3892-28C0-73C9-AC3F05AD79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57690" y="4042612"/>
            <a:ext cx="416619" cy="416619"/>
          </a:xfrm>
          <a:prstGeom prst="rect">
            <a:avLst/>
          </a:prstGeom>
        </p:spPr>
      </p:pic>
      <p:pic>
        <p:nvPicPr>
          <p:cNvPr id="13" name="Graphic 12" descr="Daily calendar outline">
            <a:extLst>
              <a:ext uri="{FF2B5EF4-FFF2-40B4-BE49-F238E27FC236}">
                <a16:creationId xmlns:a16="http://schemas.microsoft.com/office/drawing/2014/main" id="{44B1D0FC-AF74-DA48-90CB-AC1238AD043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755097" y="2496240"/>
            <a:ext cx="421804" cy="421804"/>
          </a:xfrm>
          <a:prstGeom prst="rect">
            <a:avLst/>
          </a:prstGeom>
        </p:spPr>
      </p:pic>
      <p:pic>
        <p:nvPicPr>
          <p:cNvPr id="26" name="Graphic 25" descr="Family with two children outline">
            <a:extLst>
              <a:ext uri="{FF2B5EF4-FFF2-40B4-BE49-F238E27FC236}">
                <a16:creationId xmlns:a16="http://schemas.microsoft.com/office/drawing/2014/main" id="{B611195D-7916-B598-783E-709D0358B9A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737399" y="1430197"/>
            <a:ext cx="457200" cy="457200"/>
          </a:xfrm>
          <a:prstGeom prst="rect">
            <a:avLst/>
          </a:prstGeom>
        </p:spPr>
      </p:pic>
      <p:pic>
        <p:nvPicPr>
          <p:cNvPr id="27" name="Graphic 26" descr="Debt outline">
            <a:extLst>
              <a:ext uri="{FF2B5EF4-FFF2-40B4-BE49-F238E27FC236}">
                <a16:creationId xmlns:a16="http://schemas.microsoft.com/office/drawing/2014/main" id="{11BB3EB0-2C87-6AB0-7C67-4483DB34605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757690" y="1983509"/>
            <a:ext cx="416619" cy="416619"/>
          </a:xfrm>
          <a:prstGeom prst="rect">
            <a:avLst/>
          </a:prstGeom>
        </p:spPr>
      </p:pic>
      <p:sp>
        <p:nvSpPr>
          <p:cNvPr id="10" name="TextBox 9">
            <a:extLst>
              <a:ext uri="{FF2B5EF4-FFF2-40B4-BE49-F238E27FC236}">
                <a16:creationId xmlns:a16="http://schemas.microsoft.com/office/drawing/2014/main" id="{5492F716-E988-C137-738F-079F515B3651}"/>
              </a:ext>
            </a:extLst>
          </p:cNvPr>
          <p:cNvSpPr txBox="1"/>
          <p:nvPr/>
        </p:nvSpPr>
        <p:spPr>
          <a:xfrm>
            <a:off x="79620" y="4984921"/>
            <a:ext cx="4237515" cy="1200329"/>
          </a:xfrm>
          <a:prstGeom prst="rect">
            <a:avLst/>
          </a:prstGeom>
          <a:noFill/>
        </p:spPr>
        <p:txBody>
          <a:bodyPr wrap="square">
            <a:spAutoFit/>
          </a:bodyPr>
          <a:lstStyle/>
          <a:p>
            <a:r>
              <a:rPr lang="en-GB" sz="1800" b="1" dirty="0">
                <a:solidFill>
                  <a:schemeClr val="accent1"/>
                </a:solidFill>
                <a:cs typeface="Arial"/>
              </a:rPr>
              <a:t>Just over three-quarters of households have not been contacted by their energy supplier about low-carbon emitting technology.</a:t>
            </a:r>
            <a:endParaRPr lang="en-GB" b="1" dirty="0">
              <a:solidFill>
                <a:schemeClr val="accent1"/>
              </a:solidFill>
            </a:endParaRPr>
          </a:p>
        </p:txBody>
      </p:sp>
      <p:cxnSp>
        <p:nvCxnSpPr>
          <p:cNvPr id="3" name="Straight Connector 2">
            <a:extLst>
              <a:ext uri="{FF2B5EF4-FFF2-40B4-BE49-F238E27FC236}">
                <a16:creationId xmlns:a16="http://schemas.microsoft.com/office/drawing/2014/main" id="{10DA3255-D9CC-97B0-CE0E-EF2D3CAEB31D}"/>
              </a:ext>
            </a:extLst>
          </p:cNvPr>
          <p:cNvCxnSpPr>
            <a:cxnSpLocks/>
          </p:cNvCxnSpPr>
          <p:nvPr/>
        </p:nvCxnSpPr>
        <p:spPr>
          <a:xfrm flipH="1">
            <a:off x="0" y="4812302"/>
            <a:ext cx="12182272" cy="0"/>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DE2BAF0-5658-4B1E-1061-03A550B2E80C}"/>
              </a:ext>
            </a:extLst>
          </p:cNvPr>
          <p:cNvSpPr txBox="1"/>
          <p:nvPr/>
        </p:nvSpPr>
        <p:spPr>
          <a:xfrm>
            <a:off x="9910135" y="5006234"/>
            <a:ext cx="2147080" cy="1615827"/>
          </a:xfrm>
          <a:prstGeom prst="rect">
            <a:avLst/>
          </a:prstGeom>
          <a:noFill/>
        </p:spPr>
        <p:txBody>
          <a:bodyPr wrap="square" rtlCol="0">
            <a:spAutoFit/>
          </a:bodyPr>
          <a:lstStyle/>
          <a:p>
            <a:r>
              <a:rPr lang="en-GB" sz="1100" b="1" i="1" dirty="0">
                <a:solidFill>
                  <a:schemeClr val="accent1"/>
                </a:solidFill>
              </a:rPr>
              <a:t>Note: </a:t>
            </a:r>
            <a:r>
              <a:rPr lang="en-GB" sz="1100" i="1" dirty="0">
                <a:solidFill>
                  <a:schemeClr val="accent1"/>
                </a:solidFill>
              </a:rPr>
              <a:t>It is an expectation for suppliers to get in touch with customers to help with their bills. This </a:t>
            </a:r>
            <a:r>
              <a:rPr lang="en-US" sz="1100" i="1" dirty="0">
                <a:solidFill>
                  <a:schemeClr val="accent1"/>
                </a:solidFill>
              </a:rPr>
              <a:t>could include informing them of how low-carbon emitting technology can reduce their bills and directing them to financial support, such as the Energy Savings Trust.</a:t>
            </a:r>
            <a:endParaRPr lang="en-GB" sz="1100" i="1" dirty="0">
              <a:solidFill>
                <a:schemeClr val="accent1"/>
              </a:solidFill>
            </a:endParaRPr>
          </a:p>
        </p:txBody>
      </p:sp>
    </p:spTree>
    <p:extLst>
      <p:ext uri="{BB962C8B-B14F-4D97-AF65-F5344CB8AC3E}">
        <p14:creationId xmlns:p14="http://schemas.microsoft.com/office/powerpoint/2010/main" val="410771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Diagonal Corners Snipped 26">
            <a:extLst>
              <a:ext uri="{FF2B5EF4-FFF2-40B4-BE49-F238E27FC236}">
                <a16:creationId xmlns:a16="http://schemas.microsoft.com/office/drawing/2014/main" id="{36F74900-D736-E297-13B9-C35889BE3B60}"/>
              </a:ext>
            </a:extLst>
          </p:cNvPr>
          <p:cNvSpPr/>
          <p:nvPr/>
        </p:nvSpPr>
        <p:spPr>
          <a:xfrm>
            <a:off x="10634167" y="2415246"/>
            <a:ext cx="1429861" cy="1505434"/>
          </a:xfrm>
          <a:prstGeom prst="snip2DiagRect">
            <a:avLst/>
          </a:prstGeom>
          <a:solidFill>
            <a:schemeClr val="bg1">
              <a:lumMod val="9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Diagonal Corners Snipped 8">
            <a:extLst>
              <a:ext uri="{FF2B5EF4-FFF2-40B4-BE49-F238E27FC236}">
                <a16:creationId xmlns:a16="http://schemas.microsoft.com/office/drawing/2014/main" id="{BD5461EA-C39C-47B3-0724-3ACC590D6C92}"/>
              </a:ext>
            </a:extLst>
          </p:cNvPr>
          <p:cNvSpPr/>
          <p:nvPr/>
        </p:nvSpPr>
        <p:spPr>
          <a:xfrm>
            <a:off x="9002296" y="1453151"/>
            <a:ext cx="1496077" cy="4879387"/>
          </a:xfrm>
          <a:prstGeom prst="snip2DiagRect">
            <a:avLst/>
          </a:prstGeom>
          <a:solidFill>
            <a:schemeClr val="accent2">
              <a:lumMod val="20000"/>
              <a:lumOff val="8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FB1616BA-DD81-52B1-A902-2A0A4A898C4D}"/>
              </a:ext>
            </a:extLst>
          </p:cNvPr>
          <p:cNvSpPr>
            <a:spLocks noGrp="1"/>
          </p:cNvSpPr>
          <p:nvPr>
            <p:ph type="sldNum" sz="quarter" idx="11"/>
          </p:nvPr>
        </p:nvSpPr>
        <p:spPr>
          <a:xfrm>
            <a:off x="284018" y="6496478"/>
            <a:ext cx="9124350" cy="222306"/>
          </a:xfrm>
        </p:spPr>
        <p:txBody>
          <a:bodyPr/>
          <a:lstStyle/>
          <a:p>
            <a:r>
              <a:rPr lang="en-US" dirty="0"/>
              <a:t>B2/SER1. When thinking of your supplier, how much do you agree or disagree with the following statements? Base: All (Jan/Feb 2025 n=1,656; Jan/Feb 2024 n=1,609)</a:t>
            </a:r>
            <a:endParaRPr lang="en-GB" dirty="0"/>
          </a:p>
        </p:txBody>
      </p:sp>
      <p:sp>
        <p:nvSpPr>
          <p:cNvPr id="4" name="Title 3">
            <a:extLst>
              <a:ext uri="{FF2B5EF4-FFF2-40B4-BE49-F238E27FC236}">
                <a16:creationId xmlns:a16="http://schemas.microsoft.com/office/drawing/2014/main" id="{E433E3E3-0F3F-4DBB-F505-6B550E68E72F}"/>
              </a:ext>
            </a:extLst>
          </p:cNvPr>
          <p:cNvSpPr>
            <a:spLocks noGrp="1"/>
          </p:cNvSpPr>
          <p:nvPr>
            <p:ph type="title"/>
          </p:nvPr>
        </p:nvSpPr>
        <p:spPr>
          <a:xfrm>
            <a:off x="185351" y="229394"/>
            <a:ext cx="8162266" cy="1246655"/>
          </a:xfrm>
        </p:spPr>
        <p:txBody>
          <a:bodyPr>
            <a:noAutofit/>
          </a:bodyPr>
          <a:lstStyle/>
          <a:p>
            <a:r>
              <a:rPr lang="en-GB" sz="2400"/>
              <a:t>More households consistently reported a better experience with their energy supplier compared with this time last year.</a:t>
            </a:r>
          </a:p>
        </p:txBody>
      </p:sp>
      <p:graphicFrame>
        <p:nvGraphicFramePr>
          <p:cNvPr id="8" name="Chart 7">
            <a:extLst>
              <a:ext uri="{FF2B5EF4-FFF2-40B4-BE49-F238E27FC236}">
                <a16:creationId xmlns:a16="http://schemas.microsoft.com/office/drawing/2014/main" id="{3A22B20A-82EC-DF18-3B60-4B19EECBB160}"/>
              </a:ext>
            </a:extLst>
          </p:cNvPr>
          <p:cNvGraphicFramePr/>
          <p:nvPr>
            <p:extLst>
              <p:ext uri="{D42A27DB-BD31-4B8C-83A1-F6EECF244321}">
                <p14:modId xmlns:p14="http://schemas.microsoft.com/office/powerpoint/2010/main" val="1438625794"/>
              </p:ext>
            </p:extLst>
          </p:nvPr>
        </p:nvGraphicFramePr>
        <p:xfrm>
          <a:off x="189763" y="1495132"/>
          <a:ext cx="8858565" cy="337001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3F43BD84-0978-7C4A-7241-0BC18DBB3335}"/>
              </a:ext>
            </a:extLst>
          </p:cNvPr>
          <p:cNvSpPr txBox="1"/>
          <p:nvPr/>
        </p:nvSpPr>
        <p:spPr>
          <a:xfrm>
            <a:off x="9237079" y="1462666"/>
            <a:ext cx="954813" cy="276999"/>
          </a:xfrm>
          <a:prstGeom prst="rect">
            <a:avLst/>
          </a:prstGeom>
          <a:noFill/>
        </p:spPr>
        <p:txBody>
          <a:bodyPr wrap="none" rtlCol="0">
            <a:spAutoFit/>
          </a:bodyPr>
          <a:lstStyle/>
          <a:p>
            <a:r>
              <a:rPr lang="en-GB" sz="1200" b="1" dirty="0">
                <a:solidFill>
                  <a:schemeClr val="accent1"/>
                </a:solidFill>
              </a:rPr>
              <a:t>Net: Agree</a:t>
            </a:r>
          </a:p>
        </p:txBody>
      </p:sp>
      <p:sp>
        <p:nvSpPr>
          <p:cNvPr id="13" name="TextBox 12">
            <a:extLst>
              <a:ext uri="{FF2B5EF4-FFF2-40B4-BE49-F238E27FC236}">
                <a16:creationId xmlns:a16="http://schemas.microsoft.com/office/drawing/2014/main" id="{1B6052A7-8CC2-29F7-3682-FE7C292111B1}"/>
              </a:ext>
            </a:extLst>
          </p:cNvPr>
          <p:cNvSpPr txBox="1"/>
          <p:nvPr/>
        </p:nvSpPr>
        <p:spPr>
          <a:xfrm>
            <a:off x="9714579" y="1735151"/>
            <a:ext cx="737587" cy="430887"/>
          </a:xfrm>
          <a:prstGeom prst="rect">
            <a:avLst/>
          </a:prstGeom>
          <a:noFill/>
        </p:spPr>
        <p:txBody>
          <a:bodyPr wrap="square" lIns="91440" tIns="45720" rIns="91440" bIns="45720" rtlCol="0" anchor="t">
            <a:spAutoFit/>
          </a:bodyPr>
          <a:lstStyle/>
          <a:p>
            <a:pPr algn="ctr"/>
            <a:r>
              <a:rPr lang="en-GB" sz="1100" b="1" i="1" dirty="0"/>
              <a:t>Jan/Feb 2025</a:t>
            </a:r>
          </a:p>
        </p:txBody>
      </p:sp>
      <p:sp>
        <p:nvSpPr>
          <p:cNvPr id="14" name="TextBox 13">
            <a:extLst>
              <a:ext uri="{FF2B5EF4-FFF2-40B4-BE49-F238E27FC236}">
                <a16:creationId xmlns:a16="http://schemas.microsoft.com/office/drawing/2014/main" id="{9171805D-2FCE-8AD0-7C13-BF2A7524EB64}"/>
              </a:ext>
            </a:extLst>
          </p:cNvPr>
          <p:cNvSpPr txBox="1"/>
          <p:nvPr/>
        </p:nvSpPr>
        <p:spPr>
          <a:xfrm>
            <a:off x="9039557" y="1734400"/>
            <a:ext cx="737587" cy="430887"/>
          </a:xfrm>
          <a:prstGeom prst="rect">
            <a:avLst/>
          </a:prstGeom>
          <a:noFill/>
        </p:spPr>
        <p:txBody>
          <a:bodyPr wrap="square" lIns="91440" tIns="45720" rIns="91440" bIns="45720" rtlCol="0" anchor="t">
            <a:spAutoFit/>
          </a:bodyPr>
          <a:lstStyle/>
          <a:p>
            <a:pPr algn="ctr"/>
            <a:r>
              <a:rPr lang="en-GB" sz="1100" b="1" i="1" dirty="0"/>
              <a:t>Jan/Feb 2024</a:t>
            </a:r>
          </a:p>
        </p:txBody>
      </p:sp>
      <p:sp>
        <p:nvSpPr>
          <p:cNvPr id="15" name="Left Brace 14">
            <a:extLst>
              <a:ext uri="{FF2B5EF4-FFF2-40B4-BE49-F238E27FC236}">
                <a16:creationId xmlns:a16="http://schemas.microsoft.com/office/drawing/2014/main" id="{002C48CF-FDB6-04D5-E3AA-2F1C6405AD81}"/>
              </a:ext>
            </a:extLst>
          </p:cNvPr>
          <p:cNvSpPr/>
          <p:nvPr/>
        </p:nvSpPr>
        <p:spPr>
          <a:xfrm rot="5400000">
            <a:off x="3097740" y="1829491"/>
            <a:ext cx="139337" cy="639779"/>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16" name="Left Brace 15">
            <a:extLst>
              <a:ext uri="{FF2B5EF4-FFF2-40B4-BE49-F238E27FC236}">
                <a16:creationId xmlns:a16="http://schemas.microsoft.com/office/drawing/2014/main" id="{703E2CC2-529E-E40D-039F-A80530C60D37}"/>
              </a:ext>
            </a:extLst>
          </p:cNvPr>
          <p:cNvSpPr/>
          <p:nvPr/>
        </p:nvSpPr>
        <p:spPr>
          <a:xfrm rot="5400000">
            <a:off x="6407915" y="70923"/>
            <a:ext cx="152955" cy="415242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extBox 16">
            <a:extLst>
              <a:ext uri="{FF2B5EF4-FFF2-40B4-BE49-F238E27FC236}">
                <a16:creationId xmlns:a16="http://schemas.microsoft.com/office/drawing/2014/main" id="{411B000A-44AE-234C-F018-C3F9431C52B7}"/>
              </a:ext>
            </a:extLst>
          </p:cNvPr>
          <p:cNvSpPr txBox="1"/>
          <p:nvPr/>
        </p:nvSpPr>
        <p:spPr>
          <a:xfrm>
            <a:off x="6241173" y="1821893"/>
            <a:ext cx="562840" cy="276999"/>
          </a:xfrm>
          <a:prstGeom prst="rect">
            <a:avLst/>
          </a:prstGeom>
          <a:noFill/>
        </p:spPr>
        <p:txBody>
          <a:bodyPr wrap="square" rtlCol="0">
            <a:spAutoFit/>
          </a:bodyPr>
          <a:lstStyle/>
          <a:p>
            <a:pPr algn="ctr"/>
            <a:r>
              <a:rPr lang="en-GB" sz="1200" b="1" dirty="0">
                <a:solidFill>
                  <a:schemeClr val="accent1"/>
                </a:solidFill>
              </a:rPr>
              <a:t>72%</a:t>
            </a:r>
          </a:p>
        </p:txBody>
      </p:sp>
      <p:sp>
        <p:nvSpPr>
          <p:cNvPr id="18" name="TextBox 17">
            <a:extLst>
              <a:ext uri="{FF2B5EF4-FFF2-40B4-BE49-F238E27FC236}">
                <a16:creationId xmlns:a16="http://schemas.microsoft.com/office/drawing/2014/main" id="{53E8A04C-22C6-9030-CB87-C472A4F51E0A}"/>
              </a:ext>
            </a:extLst>
          </p:cNvPr>
          <p:cNvSpPr txBox="1"/>
          <p:nvPr/>
        </p:nvSpPr>
        <p:spPr>
          <a:xfrm>
            <a:off x="2900511" y="1819040"/>
            <a:ext cx="562840" cy="276999"/>
          </a:xfrm>
          <a:prstGeom prst="rect">
            <a:avLst/>
          </a:prstGeom>
          <a:noFill/>
        </p:spPr>
        <p:txBody>
          <a:bodyPr wrap="square" rtlCol="0">
            <a:spAutoFit/>
          </a:bodyPr>
          <a:lstStyle/>
          <a:p>
            <a:pPr algn="ctr"/>
            <a:r>
              <a:rPr lang="en-GB" sz="1200" b="1" dirty="0">
                <a:solidFill>
                  <a:schemeClr val="accent3"/>
                </a:solidFill>
              </a:rPr>
              <a:t>11%</a:t>
            </a:r>
          </a:p>
        </p:txBody>
      </p:sp>
      <p:sp>
        <p:nvSpPr>
          <p:cNvPr id="19" name="TextBox 18">
            <a:extLst>
              <a:ext uri="{FF2B5EF4-FFF2-40B4-BE49-F238E27FC236}">
                <a16:creationId xmlns:a16="http://schemas.microsoft.com/office/drawing/2014/main" id="{4F483C69-B6E1-C2CF-0B53-5A8381FEECD4}"/>
              </a:ext>
            </a:extLst>
          </p:cNvPr>
          <p:cNvSpPr txBox="1"/>
          <p:nvPr/>
        </p:nvSpPr>
        <p:spPr>
          <a:xfrm>
            <a:off x="9816363" y="2266463"/>
            <a:ext cx="535036" cy="306467"/>
          </a:xfrm>
          <a:prstGeom prst="roundRect">
            <a:avLst/>
          </a:prstGeom>
          <a:solidFill>
            <a:schemeClr val="accent1"/>
          </a:solidFill>
        </p:spPr>
        <p:txBody>
          <a:bodyPr wrap="square" rtlCol="0">
            <a:spAutoFit/>
          </a:bodyPr>
          <a:lstStyle/>
          <a:p>
            <a:pPr algn="ctr"/>
            <a:r>
              <a:rPr lang="en-GB" sz="1200" b="1">
                <a:solidFill>
                  <a:schemeClr val="bg1"/>
                </a:solidFill>
              </a:rPr>
              <a:t>72%</a:t>
            </a:r>
          </a:p>
        </p:txBody>
      </p:sp>
      <p:sp>
        <p:nvSpPr>
          <p:cNvPr id="20" name="TextBox 19">
            <a:extLst>
              <a:ext uri="{FF2B5EF4-FFF2-40B4-BE49-F238E27FC236}">
                <a16:creationId xmlns:a16="http://schemas.microsoft.com/office/drawing/2014/main" id="{2B78E31D-3C34-B43E-50B9-82466EE54C00}"/>
              </a:ext>
            </a:extLst>
          </p:cNvPr>
          <p:cNvSpPr txBox="1"/>
          <p:nvPr/>
        </p:nvSpPr>
        <p:spPr>
          <a:xfrm>
            <a:off x="9136031" y="2254494"/>
            <a:ext cx="535036" cy="306467"/>
          </a:xfrm>
          <a:prstGeom prst="roundRect">
            <a:avLst/>
          </a:prstGeom>
          <a:solidFill>
            <a:schemeClr val="accent2">
              <a:lumMod val="60000"/>
              <a:lumOff val="40000"/>
            </a:schemeClr>
          </a:solidFill>
        </p:spPr>
        <p:txBody>
          <a:bodyPr wrap="square" rtlCol="0">
            <a:spAutoFit/>
          </a:bodyPr>
          <a:lstStyle/>
          <a:p>
            <a:pPr algn="ctr"/>
            <a:r>
              <a:rPr lang="en-GB" sz="1200" b="1"/>
              <a:t>58%</a:t>
            </a:r>
          </a:p>
        </p:txBody>
      </p:sp>
      <p:sp>
        <p:nvSpPr>
          <p:cNvPr id="23" name="Arrow: Up 22">
            <a:extLst>
              <a:ext uri="{FF2B5EF4-FFF2-40B4-BE49-F238E27FC236}">
                <a16:creationId xmlns:a16="http://schemas.microsoft.com/office/drawing/2014/main" id="{B6104A5F-7BF4-8F29-8AFF-0380C8ECBA7E}"/>
              </a:ext>
            </a:extLst>
          </p:cNvPr>
          <p:cNvSpPr/>
          <p:nvPr/>
        </p:nvSpPr>
        <p:spPr>
          <a:xfrm>
            <a:off x="9968322" y="2607913"/>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8" name="Left Brace 27">
            <a:extLst>
              <a:ext uri="{FF2B5EF4-FFF2-40B4-BE49-F238E27FC236}">
                <a16:creationId xmlns:a16="http://schemas.microsoft.com/office/drawing/2014/main" id="{9DF4B71E-E4C8-97AB-E3EC-DB0BE7A5123F}"/>
              </a:ext>
            </a:extLst>
          </p:cNvPr>
          <p:cNvSpPr/>
          <p:nvPr/>
        </p:nvSpPr>
        <p:spPr>
          <a:xfrm rot="5400000">
            <a:off x="3052725" y="2692246"/>
            <a:ext cx="139337" cy="549749"/>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29" name="TextBox 28">
            <a:extLst>
              <a:ext uri="{FF2B5EF4-FFF2-40B4-BE49-F238E27FC236}">
                <a16:creationId xmlns:a16="http://schemas.microsoft.com/office/drawing/2014/main" id="{4F5EEFCC-988D-C129-A70B-02FCFE4F128B}"/>
              </a:ext>
            </a:extLst>
          </p:cNvPr>
          <p:cNvSpPr txBox="1"/>
          <p:nvPr/>
        </p:nvSpPr>
        <p:spPr>
          <a:xfrm>
            <a:off x="6178763" y="2618167"/>
            <a:ext cx="562840" cy="276999"/>
          </a:xfrm>
          <a:prstGeom prst="rect">
            <a:avLst/>
          </a:prstGeom>
          <a:noFill/>
        </p:spPr>
        <p:txBody>
          <a:bodyPr wrap="square" rtlCol="0">
            <a:spAutoFit/>
          </a:bodyPr>
          <a:lstStyle/>
          <a:p>
            <a:pPr algn="ctr"/>
            <a:r>
              <a:rPr lang="en-GB" sz="1200" b="1" dirty="0">
                <a:solidFill>
                  <a:schemeClr val="accent1"/>
                </a:solidFill>
              </a:rPr>
              <a:t>68%</a:t>
            </a:r>
          </a:p>
        </p:txBody>
      </p:sp>
      <p:sp>
        <p:nvSpPr>
          <p:cNvPr id="30" name="Left Brace 29">
            <a:extLst>
              <a:ext uri="{FF2B5EF4-FFF2-40B4-BE49-F238E27FC236}">
                <a16:creationId xmlns:a16="http://schemas.microsoft.com/office/drawing/2014/main" id="{227FFC67-070D-44BB-2EF1-329A32B7779D}"/>
              </a:ext>
            </a:extLst>
          </p:cNvPr>
          <p:cNvSpPr/>
          <p:nvPr/>
        </p:nvSpPr>
        <p:spPr>
          <a:xfrm rot="5400000">
            <a:off x="3313125" y="3254650"/>
            <a:ext cx="139337" cy="1070550"/>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31" name="Left Brace 30">
            <a:extLst>
              <a:ext uri="{FF2B5EF4-FFF2-40B4-BE49-F238E27FC236}">
                <a16:creationId xmlns:a16="http://schemas.microsoft.com/office/drawing/2014/main" id="{DF025371-26D0-54E7-256C-6FBEDCDBBFB7}"/>
              </a:ext>
            </a:extLst>
          </p:cNvPr>
          <p:cNvSpPr/>
          <p:nvPr/>
        </p:nvSpPr>
        <p:spPr>
          <a:xfrm rot="5400000">
            <a:off x="4649233" y="3515287"/>
            <a:ext cx="139337" cy="374276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TextBox 33">
            <a:extLst>
              <a:ext uri="{FF2B5EF4-FFF2-40B4-BE49-F238E27FC236}">
                <a16:creationId xmlns:a16="http://schemas.microsoft.com/office/drawing/2014/main" id="{2F32B29D-1EF5-2A95-3056-DFFFE5CDFC93}"/>
              </a:ext>
            </a:extLst>
          </p:cNvPr>
          <p:cNvSpPr txBox="1"/>
          <p:nvPr/>
        </p:nvSpPr>
        <p:spPr>
          <a:xfrm>
            <a:off x="7643111" y="5046216"/>
            <a:ext cx="562840" cy="276999"/>
          </a:xfrm>
          <a:prstGeom prst="rect">
            <a:avLst/>
          </a:prstGeom>
          <a:noFill/>
        </p:spPr>
        <p:txBody>
          <a:bodyPr wrap="square" rtlCol="0">
            <a:spAutoFit/>
          </a:bodyPr>
          <a:lstStyle/>
          <a:p>
            <a:pPr algn="ctr"/>
            <a:r>
              <a:rPr lang="en-GB" sz="1200" b="1" dirty="0">
                <a:solidFill>
                  <a:schemeClr val="accent3"/>
                </a:solidFill>
              </a:rPr>
              <a:t>18%</a:t>
            </a:r>
          </a:p>
        </p:txBody>
      </p:sp>
      <p:sp>
        <p:nvSpPr>
          <p:cNvPr id="35" name="TextBox 34">
            <a:extLst>
              <a:ext uri="{FF2B5EF4-FFF2-40B4-BE49-F238E27FC236}">
                <a16:creationId xmlns:a16="http://schemas.microsoft.com/office/drawing/2014/main" id="{DCF5263F-8393-1E9F-71F6-2B2F6873D08D}"/>
              </a:ext>
            </a:extLst>
          </p:cNvPr>
          <p:cNvSpPr txBox="1"/>
          <p:nvPr/>
        </p:nvSpPr>
        <p:spPr>
          <a:xfrm>
            <a:off x="6741603" y="3426051"/>
            <a:ext cx="562840" cy="276999"/>
          </a:xfrm>
          <a:prstGeom prst="rect">
            <a:avLst/>
          </a:prstGeom>
          <a:noFill/>
        </p:spPr>
        <p:txBody>
          <a:bodyPr wrap="square" rtlCol="0">
            <a:spAutoFit/>
          </a:bodyPr>
          <a:lstStyle/>
          <a:p>
            <a:pPr algn="ctr"/>
            <a:r>
              <a:rPr lang="en-GB" sz="1200" b="1" dirty="0">
                <a:solidFill>
                  <a:schemeClr val="accent1"/>
                </a:solidFill>
              </a:rPr>
              <a:t>49%</a:t>
            </a:r>
          </a:p>
        </p:txBody>
      </p:sp>
      <p:sp>
        <p:nvSpPr>
          <p:cNvPr id="36" name="Left Brace 35">
            <a:extLst>
              <a:ext uri="{FF2B5EF4-FFF2-40B4-BE49-F238E27FC236}">
                <a16:creationId xmlns:a16="http://schemas.microsoft.com/office/drawing/2014/main" id="{72CBC761-5E58-601D-934C-C8B83FB111D1}"/>
              </a:ext>
            </a:extLst>
          </p:cNvPr>
          <p:cNvSpPr/>
          <p:nvPr/>
        </p:nvSpPr>
        <p:spPr>
          <a:xfrm rot="5400000">
            <a:off x="6385504" y="1020049"/>
            <a:ext cx="152955" cy="388656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Left Brace 36">
            <a:extLst>
              <a:ext uri="{FF2B5EF4-FFF2-40B4-BE49-F238E27FC236}">
                <a16:creationId xmlns:a16="http://schemas.microsoft.com/office/drawing/2014/main" id="{69009CE3-A7CF-357D-09F9-238345908F46}"/>
              </a:ext>
            </a:extLst>
          </p:cNvPr>
          <p:cNvSpPr/>
          <p:nvPr/>
        </p:nvSpPr>
        <p:spPr>
          <a:xfrm rot="5400000">
            <a:off x="7825068" y="4882496"/>
            <a:ext cx="145689" cy="1014701"/>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38" name="Left Brace 37">
            <a:extLst>
              <a:ext uri="{FF2B5EF4-FFF2-40B4-BE49-F238E27FC236}">
                <a16:creationId xmlns:a16="http://schemas.microsoft.com/office/drawing/2014/main" id="{E407D9E7-2818-99D4-2E2B-28DEB40E72D1}"/>
              </a:ext>
            </a:extLst>
          </p:cNvPr>
          <p:cNvSpPr/>
          <p:nvPr/>
        </p:nvSpPr>
        <p:spPr>
          <a:xfrm rot="5400000">
            <a:off x="6918956" y="2366610"/>
            <a:ext cx="152954" cy="28149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TextBox 38">
            <a:extLst>
              <a:ext uri="{FF2B5EF4-FFF2-40B4-BE49-F238E27FC236}">
                <a16:creationId xmlns:a16="http://schemas.microsoft.com/office/drawing/2014/main" id="{CAABE512-B3A8-D6F9-5D35-F67061783B65}"/>
              </a:ext>
            </a:extLst>
          </p:cNvPr>
          <p:cNvSpPr txBox="1"/>
          <p:nvPr/>
        </p:nvSpPr>
        <p:spPr>
          <a:xfrm>
            <a:off x="2869537" y="2607913"/>
            <a:ext cx="562840" cy="276999"/>
          </a:xfrm>
          <a:prstGeom prst="rect">
            <a:avLst/>
          </a:prstGeom>
          <a:noFill/>
        </p:spPr>
        <p:txBody>
          <a:bodyPr wrap="square" rtlCol="0">
            <a:spAutoFit/>
          </a:bodyPr>
          <a:lstStyle/>
          <a:p>
            <a:pPr algn="ctr"/>
            <a:r>
              <a:rPr lang="en-GB" sz="1200" b="1" dirty="0">
                <a:solidFill>
                  <a:schemeClr val="accent3"/>
                </a:solidFill>
              </a:rPr>
              <a:t>9%</a:t>
            </a:r>
          </a:p>
        </p:txBody>
      </p:sp>
      <p:sp>
        <p:nvSpPr>
          <p:cNvPr id="40" name="TextBox 39">
            <a:extLst>
              <a:ext uri="{FF2B5EF4-FFF2-40B4-BE49-F238E27FC236}">
                <a16:creationId xmlns:a16="http://schemas.microsoft.com/office/drawing/2014/main" id="{13F59B52-1FE7-37BE-604E-8582B98057BC}"/>
              </a:ext>
            </a:extLst>
          </p:cNvPr>
          <p:cNvSpPr txBox="1"/>
          <p:nvPr/>
        </p:nvSpPr>
        <p:spPr>
          <a:xfrm>
            <a:off x="4482648" y="5039449"/>
            <a:ext cx="562840" cy="276999"/>
          </a:xfrm>
          <a:prstGeom prst="rect">
            <a:avLst/>
          </a:prstGeom>
          <a:noFill/>
        </p:spPr>
        <p:txBody>
          <a:bodyPr wrap="square" rtlCol="0">
            <a:spAutoFit/>
          </a:bodyPr>
          <a:lstStyle/>
          <a:p>
            <a:pPr algn="ctr"/>
            <a:r>
              <a:rPr lang="en-GB" sz="1200" b="1" dirty="0">
                <a:solidFill>
                  <a:schemeClr val="accent1"/>
                </a:solidFill>
              </a:rPr>
              <a:t>65%</a:t>
            </a:r>
          </a:p>
        </p:txBody>
      </p:sp>
      <p:sp>
        <p:nvSpPr>
          <p:cNvPr id="41" name="TextBox 40">
            <a:extLst>
              <a:ext uri="{FF2B5EF4-FFF2-40B4-BE49-F238E27FC236}">
                <a16:creationId xmlns:a16="http://schemas.microsoft.com/office/drawing/2014/main" id="{11FF0D7F-54CC-220D-A984-0D1715608479}"/>
              </a:ext>
            </a:extLst>
          </p:cNvPr>
          <p:cNvSpPr txBox="1"/>
          <p:nvPr/>
        </p:nvSpPr>
        <p:spPr>
          <a:xfrm>
            <a:off x="3134564" y="3424815"/>
            <a:ext cx="562840" cy="276999"/>
          </a:xfrm>
          <a:prstGeom prst="rect">
            <a:avLst/>
          </a:prstGeom>
          <a:noFill/>
        </p:spPr>
        <p:txBody>
          <a:bodyPr wrap="square" rtlCol="0">
            <a:spAutoFit/>
          </a:bodyPr>
          <a:lstStyle/>
          <a:p>
            <a:pPr algn="ctr"/>
            <a:r>
              <a:rPr lang="en-GB" sz="1200" b="1" dirty="0">
                <a:solidFill>
                  <a:schemeClr val="accent3"/>
                </a:solidFill>
              </a:rPr>
              <a:t>20%</a:t>
            </a:r>
          </a:p>
        </p:txBody>
      </p:sp>
      <p:sp>
        <p:nvSpPr>
          <p:cNvPr id="43" name="TextBox 42">
            <a:extLst>
              <a:ext uri="{FF2B5EF4-FFF2-40B4-BE49-F238E27FC236}">
                <a16:creationId xmlns:a16="http://schemas.microsoft.com/office/drawing/2014/main" id="{1BEB3965-DF8D-F113-1720-6980AD43B050}"/>
              </a:ext>
            </a:extLst>
          </p:cNvPr>
          <p:cNvSpPr txBox="1"/>
          <p:nvPr/>
        </p:nvSpPr>
        <p:spPr>
          <a:xfrm>
            <a:off x="9136031" y="3024302"/>
            <a:ext cx="535036" cy="306467"/>
          </a:xfrm>
          <a:prstGeom prst="roundRect">
            <a:avLst/>
          </a:prstGeom>
          <a:solidFill>
            <a:schemeClr val="accent2">
              <a:lumMod val="60000"/>
              <a:lumOff val="40000"/>
            </a:schemeClr>
          </a:solidFill>
        </p:spPr>
        <p:txBody>
          <a:bodyPr wrap="square" rtlCol="0">
            <a:spAutoFit/>
          </a:bodyPr>
          <a:lstStyle/>
          <a:p>
            <a:pPr algn="ctr"/>
            <a:r>
              <a:rPr lang="en-GB" sz="1200" b="1"/>
              <a:t>51%</a:t>
            </a:r>
          </a:p>
        </p:txBody>
      </p:sp>
      <p:sp>
        <p:nvSpPr>
          <p:cNvPr id="44" name="TextBox 43">
            <a:extLst>
              <a:ext uri="{FF2B5EF4-FFF2-40B4-BE49-F238E27FC236}">
                <a16:creationId xmlns:a16="http://schemas.microsoft.com/office/drawing/2014/main" id="{6A019BF9-4B85-EA59-DB03-6FE777CDCABB}"/>
              </a:ext>
            </a:extLst>
          </p:cNvPr>
          <p:cNvSpPr txBox="1"/>
          <p:nvPr/>
        </p:nvSpPr>
        <p:spPr>
          <a:xfrm>
            <a:off x="9817881" y="3028147"/>
            <a:ext cx="535036" cy="306467"/>
          </a:xfrm>
          <a:prstGeom prst="roundRect">
            <a:avLst/>
          </a:prstGeom>
          <a:solidFill>
            <a:schemeClr val="accent1"/>
          </a:solidFill>
        </p:spPr>
        <p:txBody>
          <a:bodyPr wrap="square" rtlCol="0">
            <a:spAutoFit/>
          </a:bodyPr>
          <a:lstStyle/>
          <a:p>
            <a:pPr algn="ctr"/>
            <a:r>
              <a:rPr lang="en-GB" sz="1200" b="1">
                <a:solidFill>
                  <a:srgbClr val="FFFFFF"/>
                </a:solidFill>
              </a:rPr>
              <a:t>68%</a:t>
            </a:r>
          </a:p>
        </p:txBody>
      </p:sp>
      <p:sp>
        <p:nvSpPr>
          <p:cNvPr id="45" name="TextBox 44">
            <a:extLst>
              <a:ext uri="{FF2B5EF4-FFF2-40B4-BE49-F238E27FC236}">
                <a16:creationId xmlns:a16="http://schemas.microsoft.com/office/drawing/2014/main" id="{369B9932-04B3-BB1E-F794-4EF91FC4ECA6}"/>
              </a:ext>
            </a:extLst>
          </p:cNvPr>
          <p:cNvSpPr txBox="1"/>
          <p:nvPr/>
        </p:nvSpPr>
        <p:spPr>
          <a:xfrm>
            <a:off x="9817881" y="5499409"/>
            <a:ext cx="535036" cy="306467"/>
          </a:xfrm>
          <a:prstGeom prst="roundRect">
            <a:avLst/>
          </a:prstGeom>
          <a:solidFill>
            <a:schemeClr val="accent3"/>
          </a:solidFill>
        </p:spPr>
        <p:txBody>
          <a:bodyPr wrap="square" rtlCol="0">
            <a:spAutoFit/>
          </a:bodyPr>
          <a:lstStyle/>
          <a:p>
            <a:pPr algn="ctr"/>
            <a:r>
              <a:rPr lang="en-GB" sz="1200" b="1">
                <a:solidFill>
                  <a:srgbClr val="FFFFFF"/>
                </a:solidFill>
              </a:rPr>
              <a:t>18%</a:t>
            </a:r>
          </a:p>
        </p:txBody>
      </p:sp>
      <p:sp>
        <p:nvSpPr>
          <p:cNvPr id="46" name="TextBox 45">
            <a:extLst>
              <a:ext uri="{FF2B5EF4-FFF2-40B4-BE49-F238E27FC236}">
                <a16:creationId xmlns:a16="http://schemas.microsoft.com/office/drawing/2014/main" id="{F4121ED7-CF00-8249-24C3-64F9B77957F7}"/>
              </a:ext>
            </a:extLst>
          </p:cNvPr>
          <p:cNvSpPr txBox="1"/>
          <p:nvPr/>
        </p:nvSpPr>
        <p:spPr>
          <a:xfrm>
            <a:off x="9817881" y="3816184"/>
            <a:ext cx="535036" cy="306467"/>
          </a:xfrm>
          <a:prstGeom prst="roundRect">
            <a:avLst/>
          </a:prstGeom>
          <a:solidFill>
            <a:schemeClr val="accent1"/>
          </a:solidFill>
        </p:spPr>
        <p:txBody>
          <a:bodyPr wrap="square" rtlCol="0">
            <a:spAutoFit/>
          </a:bodyPr>
          <a:lstStyle/>
          <a:p>
            <a:pPr algn="ctr"/>
            <a:r>
              <a:rPr lang="en-GB" sz="1200" b="1">
                <a:solidFill>
                  <a:srgbClr val="FFFFFF"/>
                </a:solidFill>
              </a:rPr>
              <a:t>49%</a:t>
            </a:r>
          </a:p>
        </p:txBody>
      </p:sp>
      <p:sp>
        <p:nvSpPr>
          <p:cNvPr id="47" name="TextBox 46">
            <a:extLst>
              <a:ext uri="{FF2B5EF4-FFF2-40B4-BE49-F238E27FC236}">
                <a16:creationId xmlns:a16="http://schemas.microsoft.com/office/drawing/2014/main" id="{14F54619-FE8B-F463-0DED-E366996D0106}"/>
              </a:ext>
            </a:extLst>
          </p:cNvPr>
          <p:cNvSpPr txBox="1"/>
          <p:nvPr/>
        </p:nvSpPr>
        <p:spPr>
          <a:xfrm>
            <a:off x="9157654" y="5490829"/>
            <a:ext cx="535036" cy="306467"/>
          </a:xfrm>
          <a:prstGeom prst="roundRect">
            <a:avLst/>
          </a:prstGeom>
          <a:solidFill>
            <a:schemeClr val="accent3">
              <a:lumMod val="20000"/>
              <a:lumOff val="80000"/>
            </a:schemeClr>
          </a:solidFill>
        </p:spPr>
        <p:txBody>
          <a:bodyPr wrap="square" rtlCol="0">
            <a:spAutoFit/>
          </a:bodyPr>
          <a:lstStyle/>
          <a:p>
            <a:pPr algn="ctr"/>
            <a:r>
              <a:rPr lang="en-GB" sz="1200" b="1" dirty="0"/>
              <a:t>14%</a:t>
            </a:r>
          </a:p>
        </p:txBody>
      </p:sp>
      <p:sp>
        <p:nvSpPr>
          <p:cNvPr id="48" name="TextBox 47">
            <a:extLst>
              <a:ext uri="{FF2B5EF4-FFF2-40B4-BE49-F238E27FC236}">
                <a16:creationId xmlns:a16="http://schemas.microsoft.com/office/drawing/2014/main" id="{F1BB6007-2D33-807C-0024-56CD9A96D0AE}"/>
              </a:ext>
            </a:extLst>
          </p:cNvPr>
          <p:cNvSpPr txBox="1"/>
          <p:nvPr/>
        </p:nvSpPr>
        <p:spPr>
          <a:xfrm>
            <a:off x="9136031" y="3816184"/>
            <a:ext cx="535036" cy="306467"/>
          </a:xfrm>
          <a:prstGeom prst="roundRect">
            <a:avLst/>
          </a:prstGeom>
          <a:solidFill>
            <a:schemeClr val="accent2">
              <a:lumMod val="60000"/>
              <a:lumOff val="40000"/>
            </a:schemeClr>
          </a:solidFill>
        </p:spPr>
        <p:txBody>
          <a:bodyPr wrap="square" rtlCol="0">
            <a:spAutoFit/>
          </a:bodyPr>
          <a:lstStyle/>
          <a:p>
            <a:pPr algn="ctr"/>
            <a:r>
              <a:rPr lang="en-GB" sz="1200" b="1"/>
              <a:t>31%</a:t>
            </a:r>
          </a:p>
        </p:txBody>
      </p:sp>
      <p:sp>
        <p:nvSpPr>
          <p:cNvPr id="49" name="Arrow: Up 48">
            <a:extLst>
              <a:ext uri="{FF2B5EF4-FFF2-40B4-BE49-F238E27FC236}">
                <a16:creationId xmlns:a16="http://schemas.microsoft.com/office/drawing/2014/main" id="{91D427FA-BED7-91A4-4F5E-C7FB81E2CCCE}"/>
              </a:ext>
            </a:extLst>
          </p:cNvPr>
          <p:cNvSpPr/>
          <p:nvPr/>
        </p:nvSpPr>
        <p:spPr>
          <a:xfrm>
            <a:off x="9968322" y="4171248"/>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0" name="Arrow: Up 49">
            <a:extLst>
              <a:ext uri="{FF2B5EF4-FFF2-40B4-BE49-F238E27FC236}">
                <a16:creationId xmlns:a16="http://schemas.microsoft.com/office/drawing/2014/main" id="{8CC10A4F-10D4-8DEF-3B4D-8EB007880A0F}"/>
              </a:ext>
            </a:extLst>
          </p:cNvPr>
          <p:cNvSpPr/>
          <p:nvPr/>
        </p:nvSpPr>
        <p:spPr>
          <a:xfrm>
            <a:off x="9968322" y="5855103"/>
            <a:ext cx="216024" cy="216024"/>
          </a:xfrm>
          <a:prstGeom prst="upArrow">
            <a:avLst/>
          </a:prstGeom>
          <a:solidFill>
            <a:schemeClr val="accent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1" name="Arrow: Up 50">
            <a:extLst>
              <a:ext uri="{FF2B5EF4-FFF2-40B4-BE49-F238E27FC236}">
                <a16:creationId xmlns:a16="http://schemas.microsoft.com/office/drawing/2014/main" id="{E4BF56FB-9265-5F7F-85A1-FB7BC7233E3D}"/>
              </a:ext>
            </a:extLst>
          </p:cNvPr>
          <p:cNvSpPr/>
          <p:nvPr/>
        </p:nvSpPr>
        <p:spPr>
          <a:xfrm>
            <a:off x="9975868" y="3380085"/>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78" name="TextBox 77">
            <a:extLst>
              <a:ext uri="{FF2B5EF4-FFF2-40B4-BE49-F238E27FC236}">
                <a16:creationId xmlns:a16="http://schemas.microsoft.com/office/drawing/2014/main" id="{A1B7371D-4A4D-6638-A04F-DC8A4AEA31E5}"/>
              </a:ext>
            </a:extLst>
          </p:cNvPr>
          <p:cNvSpPr txBox="1"/>
          <p:nvPr/>
        </p:nvSpPr>
        <p:spPr>
          <a:xfrm>
            <a:off x="10773892" y="3222499"/>
            <a:ext cx="515031" cy="289441"/>
          </a:xfrm>
          <a:prstGeom prst="round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pPr algn="ctr"/>
            <a:r>
              <a:rPr lang="en-GB" sz="1100" b="1"/>
              <a:t>47%</a:t>
            </a:r>
          </a:p>
        </p:txBody>
      </p:sp>
      <p:sp>
        <p:nvSpPr>
          <p:cNvPr id="11" name="TextBox 10">
            <a:extLst>
              <a:ext uri="{FF2B5EF4-FFF2-40B4-BE49-F238E27FC236}">
                <a16:creationId xmlns:a16="http://schemas.microsoft.com/office/drawing/2014/main" id="{59267235-45FF-0696-A6EE-C8FD4A9F54BF}"/>
              </a:ext>
            </a:extLst>
          </p:cNvPr>
          <p:cNvSpPr txBox="1"/>
          <p:nvPr/>
        </p:nvSpPr>
        <p:spPr>
          <a:xfrm>
            <a:off x="10657656" y="2479865"/>
            <a:ext cx="1306576" cy="276999"/>
          </a:xfrm>
          <a:prstGeom prst="rect">
            <a:avLst/>
          </a:prstGeom>
          <a:noFill/>
        </p:spPr>
        <p:txBody>
          <a:bodyPr wrap="none" rtlCol="0">
            <a:spAutoFit/>
          </a:bodyPr>
          <a:lstStyle/>
          <a:p>
            <a:r>
              <a:rPr lang="en-GB" sz="1200" b="1"/>
              <a:t>Average: Agree</a:t>
            </a:r>
          </a:p>
        </p:txBody>
      </p:sp>
      <p:sp>
        <p:nvSpPr>
          <p:cNvPr id="24" name="TextBox 23">
            <a:extLst>
              <a:ext uri="{FF2B5EF4-FFF2-40B4-BE49-F238E27FC236}">
                <a16:creationId xmlns:a16="http://schemas.microsoft.com/office/drawing/2014/main" id="{F42D1E73-27F0-2D36-1AC5-6A3CE9D4D2E0}"/>
              </a:ext>
            </a:extLst>
          </p:cNvPr>
          <p:cNvSpPr txBox="1"/>
          <p:nvPr/>
        </p:nvSpPr>
        <p:spPr>
          <a:xfrm>
            <a:off x="11317388" y="2754010"/>
            <a:ext cx="737587" cy="430887"/>
          </a:xfrm>
          <a:prstGeom prst="rect">
            <a:avLst/>
          </a:prstGeom>
          <a:noFill/>
        </p:spPr>
        <p:txBody>
          <a:bodyPr wrap="square" lIns="91440" tIns="45720" rIns="91440" bIns="45720" rtlCol="0" anchor="t">
            <a:spAutoFit/>
          </a:bodyPr>
          <a:lstStyle/>
          <a:p>
            <a:pPr algn="ctr"/>
            <a:r>
              <a:rPr lang="en-GB" sz="1100" b="1" i="1" dirty="0"/>
              <a:t>Jan/Feb 2025</a:t>
            </a:r>
          </a:p>
        </p:txBody>
      </p:sp>
      <p:sp>
        <p:nvSpPr>
          <p:cNvPr id="25" name="TextBox 24">
            <a:extLst>
              <a:ext uri="{FF2B5EF4-FFF2-40B4-BE49-F238E27FC236}">
                <a16:creationId xmlns:a16="http://schemas.microsoft.com/office/drawing/2014/main" id="{315D7E27-E244-516D-BD44-A2C0A06E30F2}"/>
              </a:ext>
            </a:extLst>
          </p:cNvPr>
          <p:cNvSpPr txBox="1"/>
          <p:nvPr/>
        </p:nvSpPr>
        <p:spPr>
          <a:xfrm>
            <a:off x="10662613" y="2754010"/>
            <a:ext cx="737587" cy="430887"/>
          </a:xfrm>
          <a:prstGeom prst="rect">
            <a:avLst/>
          </a:prstGeom>
          <a:noFill/>
        </p:spPr>
        <p:txBody>
          <a:bodyPr wrap="square" lIns="91440" tIns="45720" rIns="91440" bIns="45720" rtlCol="0" anchor="t">
            <a:spAutoFit/>
          </a:bodyPr>
          <a:lstStyle/>
          <a:p>
            <a:pPr algn="ctr"/>
            <a:r>
              <a:rPr lang="en-GB" sz="1100" b="1" i="1" dirty="0"/>
              <a:t>Jan/Feb 2024</a:t>
            </a:r>
          </a:p>
        </p:txBody>
      </p:sp>
      <p:sp>
        <p:nvSpPr>
          <p:cNvPr id="26" name="TextBox 25">
            <a:extLst>
              <a:ext uri="{FF2B5EF4-FFF2-40B4-BE49-F238E27FC236}">
                <a16:creationId xmlns:a16="http://schemas.microsoft.com/office/drawing/2014/main" id="{E50A3B40-E31F-8361-A103-2D57AB866535}"/>
              </a:ext>
            </a:extLst>
          </p:cNvPr>
          <p:cNvSpPr txBox="1"/>
          <p:nvPr/>
        </p:nvSpPr>
        <p:spPr>
          <a:xfrm>
            <a:off x="11446716" y="3219417"/>
            <a:ext cx="515031" cy="289441"/>
          </a:xfrm>
          <a:prstGeom prst="roundRect">
            <a:avLst/>
          </a:prstGeom>
          <a:solidFill>
            <a:schemeClr val="bg1">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n-GB" sz="1100" b="1">
                <a:solidFill>
                  <a:schemeClr val="bg1"/>
                </a:solidFill>
              </a:rPr>
              <a:t>63%</a:t>
            </a:r>
          </a:p>
        </p:txBody>
      </p:sp>
      <p:sp>
        <p:nvSpPr>
          <p:cNvPr id="32" name="Arrow: Up 31">
            <a:extLst>
              <a:ext uri="{FF2B5EF4-FFF2-40B4-BE49-F238E27FC236}">
                <a16:creationId xmlns:a16="http://schemas.microsoft.com/office/drawing/2014/main" id="{A2005B32-BA48-03F5-AFC8-21E90722E118}"/>
              </a:ext>
            </a:extLst>
          </p:cNvPr>
          <p:cNvSpPr/>
          <p:nvPr/>
        </p:nvSpPr>
        <p:spPr>
          <a:xfrm>
            <a:off x="11596219" y="3597681"/>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graphicFrame>
        <p:nvGraphicFramePr>
          <p:cNvPr id="3" name="Chart 2">
            <a:extLst>
              <a:ext uri="{FF2B5EF4-FFF2-40B4-BE49-F238E27FC236}">
                <a16:creationId xmlns:a16="http://schemas.microsoft.com/office/drawing/2014/main" id="{ED730967-3B66-A4F7-DC02-276D2071A605}"/>
              </a:ext>
            </a:extLst>
          </p:cNvPr>
          <p:cNvGraphicFramePr/>
          <p:nvPr>
            <p:extLst>
              <p:ext uri="{D42A27DB-BD31-4B8C-83A1-F6EECF244321}">
                <p14:modId xmlns:p14="http://schemas.microsoft.com/office/powerpoint/2010/main" val="3717115764"/>
              </p:ext>
            </p:extLst>
          </p:nvPr>
        </p:nvGraphicFramePr>
        <p:xfrm>
          <a:off x="207188" y="5041945"/>
          <a:ext cx="8858565" cy="129059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728FDF7E-BD6B-2B12-7076-1B304CE1D243}"/>
              </a:ext>
            </a:extLst>
          </p:cNvPr>
          <p:cNvSpPr txBox="1"/>
          <p:nvPr/>
        </p:nvSpPr>
        <p:spPr>
          <a:xfrm>
            <a:off x="9280134" y="4701477"/>
            <a:ext cx="954813" cy="276999"/>
          </a:xfrm>
          <a:prstGeom prst="rect">
            <a:avLst/>
          </a:prstGeom>
          <a:noFill/>
        </p:spPr>
        <p:txBody>
          <a:bodyPr wrap="none" rtlCol="0">
            <a:spAutoFit/>
          </a:bodyPr>
          <a:lstStyle/>
          <a:p>
            <a:r>
              <a:rPr lang="en-GB" sz="1200" b="1" dirty="0">
                <a:solidFill>
                  <a:schemeClr val="accent3"/>
                </a:solidFill>
              </a:rPr>
              <a:t>Net: Agree</a:t>
            </a:r>
          </a:p>
        </p:txBody>
      </p:sp>
      <p:sp>
        <p:nvSpPr>
          <p:cNvPr id="7" name="TextBox 6">
            <a:extLst>
              <a:ext uri="{FF2B5EF4-FFF2-40B4-BE49-F238E27FC236}">
                <a16:creationId xmlns:a16="http://schemas.microsoft.com/office/drawing/2014/main" id="{C002E5E2-E6A5-6934-0D63-B44898340F6E}"/>
              </a:ext>
            </a:extLst>
          </p:cNvPr>
          <p:cNvSpPr txBox="1"/>
          <p:nvPr/>
        </p:nvSpPr>
        <p:spPr>
          <a:xfrm>
            <a:off x="9757634" y="4973962"/>
            <a:ext cx="737587" cy="430887"/>
          </a:xfrm>
          <a:prstGeom prst="rect">
            <a:avLst/>
          </a:prstGeom>
          <a:noFill/>
        </p:spPr>
        <p:txBody>
          <a:bodyPr wrap="square" lIns="91440" tIns="45720" rIns="91440" bIns="45720" rtlCol="0" anchor="t">
            <a:spAutoFit/>
          </a:bodyPr>
          <a:lstStyle/>
          <a:p>
            <a:pPr algn="ctr"/>
            <a:r>
              <a:rPr lang="en-GB" sz="1100" b="1" i="1" dirty="0"/>
              <a:t>Jan/Feb 2025</a:t>
            </a:r>
          </a:p>
        </p:txBody>
      </p:sp>
      <p:sp>
        <p:nvSpPr>
          <p:cNvPr id="10" name="TextBox 9">
            <a:extLst>
              <a:ext uri="{FF2B5EF4-FFF2-40B4-BE49-F238E27FC236}">
                <a16:creationId xmlns:a16="http://schemas.microsoft.com/office/drawing/2014/main" id="{9199CF94-BB27-81F0-06E4-3F6F01567FA8}"/>
              </a:ext>
            </a:extLst>
          </p:cNvPr>
          <p:cNvSpPr txBox="1"/>
          <p:nvPr/>
        </p:nvSpPr>
        <p:spPr>
          <a:xfrm>
            <a:off x="9082612" y="4973211"/>
            <a:ext cx="737587" cy="430887"/>
          </a:xfrm>
          <a:prstGeom prst="rect">
            <a:avLst/>
          </a:prstGeom>
          <a:noFill/>
        </p:spPr>
        <p:txBody>
          <a:bodyPr wrap="square" lIns="91440" tIns="45720" rIns="91440" bIns="45720" rtlCol="0" anchor="t">
            <a:spAutoFit/>
          </a:bodyPr>
          <a:lstStyle/>
          <a:p>
            <a:pPr algn="ctr"/>
            <a:r>
              <a:rPr lang="en-GB" sz="1100" b="1" i="1" dirty="0"/>
              <a:t>Jan/Feb 2024</a:t>
            </a:r>
          </a:p>
        </p:txBody>
      </p:sp>
    </p:spTree>
    <p:extLst>
      <p:ext uri="{BB962C8B-B14F-4D97-AF65-F5344CB8AC3E}">
        <p14:creationId xmlns:p14="http://schemas.microsoft.com/office/powerpoint/2010/main" val="1821543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B254C-CC9B-8BAE-6AD5-D1A84D56D3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62366C-36C0-2B21-069F-5134E1F23AA4}"/>
              </a:ext>
            </a:extLst>
          </p:cNvPr>
          <p:cNvSpPr>
            <a:spLocks noGrp="1"/>
          </p:cNvSpPr>
          <p:nvPr>
            <p:ph type="sldNum" sz="quarter" idx="11"/>
          </p:nvPr>
        </p:nvSpPr>
        <p:spPr>
          <a:xfrm>
            <a:off x="284018" y="6353659"/>
            <a:ext cx="7180134" cy="365125"/>
          </a:xfrm>
        </p:spPr>
        <p:txBody>
          <a:bodyPr anchor="ctr">
            <a:normAutofit/>
          </a:bodyPr>
          <a:lstStyle/>
          <a:p>
            <a:pPr>
              <a:spcAft>
                <a:spcPts val="600"/>
              </a:spcAft>
            </a:pPr>
            <a:fld id="{4813F0E5-B502-2044-A0C5-C340BBB4FD8F}" type="slidenum">
              <a:rPr lang="en-GB" smtClean="0"/>
              <a:pPr>
                <a:spcAft>
                  <a:spcPts val="600"/>
                </a:spcAft>
              </a:pPr>
              <a:t>24</a:t>
            </a:fld>
            <a:endParaRPr lang="en-GB"/>
          </a:p>
        </p:txBody>
      </p:sp>
      <p:sp>
        <p:nvSpPr>
          <p:cNvPr id="3" name="Title 2">
            <a:extLst>
              <a:ext uri="{FF2B5EF4-FFF2-40B4-BE49-F238E27FC236}">
                <a16:creationId xmlns:a16="http://schemas.microsoft.com/office/drawing/2014/main" id="{BD315003-26B1-F1C3-AE57-50BA5BFB7F60}"/>
              </a:ext>
            </a:extLst>
          </p:cNvPr>
          <p:cNvSpPr>
            <a:spLocks noGrp="1"/>
          </p:cNvSpPr>
          <p:nvPr>
            <p:ph type="title"/>
          </p:nvPr>
        </p:nvSpPr>
        <p:spPr>
          <a:xfrm>
            <a:off x="2768907" y="3150132"/>
            <a:ext cx="6654186" cy="557735"/>
          </a:xfrm>
        </p:spPr>
        <p:txBody>
          <a:bodyPr anchor="t">
            <a:normAutofit/>
          </a:bodyPr>
          <a:lstStyle/>
          <a:p>
            <a:r>
              <a:rPr lang="en-GB" sz="3300"/>
              <a:t>Appendix: Demographics</a:t>
            </a:r>
          </a:p>
        </p:txBody>
      </p:sp>
    </p:spTree>
    <p:extLst>
      <p:ext uri="{BB962C8B-B14F-4D97-AF65-F5344CB8AC3E}">
        <p14:creationId xmlns:p14="http://schemas.microsoft.com/office/powerpoint/2010/main" val="750831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AD051-5DF3-A651-AB80-AAB05F617917}"/>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41C8631-F1E4-EB32-7368-6C755B1C3850}"/>
              </a:ext>
            </a:extLst>
          </p:cNvPr>
          <p:cNvGraphicFramePr>
            <a:graphicFrameLocks noGrp="1"/>
          </p:cNvGraphicFramePr>
          <p:nvPr>
            <p:extLst>
              <p:ext uri="{D42A27DB-BD31-4B8C-83A1-F6EECF244321}">
                <p14:modId xmlns:p14="http://schemas.microsoft.com/office/powerpoint/2010/main" val="2146771094"/>
              </p:ext>
            </p:extLst>
          </p:nvPr>
        </p:nvGraphicFramePr>
        <p:xfrm>
          <a:off x="252572" y="1735161"/>
          <a:ext cx="2605405" cy="1540695"/>
        </p:xfrm>
        <a:graphic>
          <a:graphicData uri="http://schemas.openxmlformats.org/drawingml/2006/table">
            <a:tbl>
              <a:tblPr>
                <a:tableStyleId>{5C22544A-7EE6-4342-B048-85BDC9FD1C3A}</a:tableStyleId>
              </a:tblPr>
              <a:tblGrid>
                <a:gridCol w="1957334">
                  <a:extLst>
                    <a:ext uri="{9D8B030D-6E8A-4147-A177-3AD203B41FA5}">
                      <a16:colId xmlns:a16="http://schemas.microsoft.com/office/drawing/2014/main" val="1462450844"/>
                    </a:ext>
                  </a:extLst>
                </a:gridCol>
                <a:gridCol w="648071">
                  <a:extLst>
                    <a:ext uri="{9D8B030D-6E8A-4147-A177-3AD203B41FA5}">
                      <a16:colId xmlns:a16="http://schemas.microsoft.com/office/drawing/2014/main" val="1983280007"/>
                    </a:ext>
                  </a:extLst>
                </a:gridCol>
              </a:tblGrid>
              <a:tr h="190500">
                <a:tc>
                  <a:txBody>
                    <a:bodyPr/>
                    <a:lstStyle/>
                    <a:p>
                      <a:pPr algn="l" fontAlgn="b"/>
                      <a:r>
                        <a:rPr lang="en-GB" sz="1100" b="1" u="none" strike="noStrike">
                          <a:effectLst/>
                        </a:rPr>
                        <a:t>Region</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715351225"/>
                  </a:ext>
                </a:extLst>
              </a:tr>
              <a:tr h="207195">
                <a:tc>
                  <a:txBody>
                    <a:bodyPr/>
                    <a:lstStyle/>
                    <a:p>
                      <a:pPr algn="l" rtl="0" fontAlgn="b"/>
                      <a:r>
                        <a:rPr lang="en-GB" sz="1100" u="none" strike="noStrike">
                          <a:effectLst/>
                        </a:rPr>
                        <a:t>Central, Mid-Scotland and Fife</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21%</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953591573"/>
                  </a:ext>
                </a:extLst>
              </a:tr>
              <a:tr h="190500">
                <a:tc>
                  <a:txBody>
                    <a:bodyPr/>
                    <a:lstStyle/>
                    <a:p>
                      <a:pPr algn="l" rtl="0" fontAlgn="b"/>
                      <a:r>
                        <a:rPr lang="en-GB" sz="1100" u="none" strike="noStrike">
                          <a:effectLst/>
                        </a:rPr>
                        <a:t>North East Scotland</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rtl="0" fontAlgn="b"/>
                      <a:r>
                        <a:rPr lang="en-GB" sz="1100" u="none" strike="noStrike">
                          <a:effectLst/>
                        </a:rPr>
                        <a:t>16%</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624757422"/>
                  </a:ext>
                </a:extLst>
              </a:tr>
              <a:tr h="190500">
                <a:tc>
                  <a:txBody>
                    <a:bodyPr/>
                    <a:lstStyle/>
                    <a:p>
                      <a:pPr algn="l" rtl="0" fontAlgn="b"/>
                      <a:r>
                        <a:rPr lang="en-GB" sz="1100" u="none" strike="noStrike">
                          <a:effectLst/>
                        </a:rPr>
                        <a:t>South Scotland</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rtl="0" fontAlgn="b"/>
                      <a:r>
                        <a:rPr lang="en-GB" sz="1100" u="none" strike="noStrike">
                          <a:effectLst/>
                        </a:rPr>
                        <a:t>15%</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659835570"/>
                  </a:ext>
                </a:extLst>
              </a:tr>
              <a:tr h="190500">
                <a:tc>
                  <a:txBody>
                    <a:bodyPr/>
                    <a:lstStyle/>
                    <a:p>
                      <a:pPr algn="l" rtl="0" fontAlgn="b"/>
                      <a:r>
                        <a:rPr lang="en-GB" sz="1100" u="none" strike="noStrike">
                          <a:effectLst/>
                        </a:rPr>
                        <a:t>Lothians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15%</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62538421"/>
                  </a:ext>
                </a:extLst>
              </a:tr>
              <a:tr h="190500">
                <a:tc>
                  <a:txBody>
                    <a:bodyPr/>
                    <a:lstStyle/>
                    <a:p>
                      <a:pPr algn="l" rtl="0" fontAlgn="b"/>
                      <a:r>
                        <a:rPr lang="en-GB" sz="1100" u="none" strike="noStrike">
                          <a:effectLst/>
                        </a:rPr>
                        <a:t>West Scotland</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14%</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588563019"/>
                  </a:ext>
                </a:extLst>
              </a:tr>
              <a:tr h="190500">
                <a:tc>
                  <a:txBody>
                    <a:bodyPr/>
                    <a:lstStyle/>
                    <a:p>
                      <a:pPr algn="l" fontAlgn="b"/>
                      <a:r>
                        <a:rPr lang="en-GB" sz="1100" u="none" strike="noStrike">
                          <a:effectLst/>
                        </a:rPr>
                        <a:t>Glasgow</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12%</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427421605"/>
                  </a:ext>
                </a:extLst>
              </a:tr>
              <a:tr h="190500">
                <a:tc>
                  <a:txBody>
                    <a:bodyPr/>
                    <a:lstStyle/>
                    <a:p>
                      <a:pPr algn="l" rtl="0" fontAlgn="b"/>
                      <a:r>
                        <a:rPr lang="en-GB" sz="1100" u="none" strike="noStrike">
                          <a:effectLst/>
                        </a:rPr>
                        <a:t>Highlands and Islands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7%</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887419332"/>
                  </a:ext>
                </a:extLst>
              </a:tr>
            </a:tbl>
          </a:graphicData>
        </a:graphic>
      </p:graphicFrame>
      <p:graphicFrame>
        <p:nvGraphicFramePr>
          <p:cNvPr id="5" name="Table 4">
            <a:extLst>
              <a:ext uri="{FF2B5EF4-FFF2-40B4-BE49-F238E27FC236}">
                <a16:creationId xmlns:a16="http://schemas.microsoft.com/office/drawing/2014/main" id="{854D8ED2-71B0-AE16-C0C7-211DCEE785AF}"/>
              </a:ext>
            </a:extLst>
          </p:cNvPr>
          <p:cNvGraphicFramePr>
            <a:graphicFrameLocks noGrp="1"/>
          </p:cNvGraphicFramePr>
          <p:nvPr>
            <p:extLst>
              <p:ext uri="{D42A27DB-BD31-4B8C-83A1-F6EECF244321}">
                <p14:modId xmlns:p14="http://schemas.microsoft.com/office/powerpoint/2010/main" val="306490140"/>
              </p:ext>
            </p:extLst>
          </p:nvPr>
        </p:nvGraphicFramePr>
        <p:xfrm>
          <a:off x="3215680" y="1735161"/>
          <a:ext cx="2387600" cy="762000"/>
        </p:xfrm>
        <a:graphic>
          <a:graphicData uri="http://schemas.openxmlformats.org/drawingml/2006/table">
            <a:tbl>
              <a:tblPr>
                <a:tableStyleId>{5C22544A-7EE6-4342-B048-85BDC9FD1C3A}</a:tableStyleId>
              </a:tblPr>
              <a:tblGrid>
                <a:gridCol w="1778000">
                  <a:extLst>
                    <a:ext uri="{9D8B030D-6E8A-4147-A177-3AD203B41FA5}">
                      <a16:colId xmlns:a16="http://schemas.microsoft.com/office/drawing/2014/main" val="2049506131"/>
                    </a:ext>
                  </a:extLst>
                </a:gridCol>
                <a:gridCol w="609600">
                  <a:extLst>
                    <a:ext uri="{9D8B030D-6E8A-4147-A177-3AD203B41FA5}">
                      <a16:colId xmlns:a16="http://schemas.microsoft.com/office/drawing/2014/main" val="3912265514"/>
                    </a:ext>
                  </a:extLst>
                </a:gridCol>
              </a:tblGrid>
              <a:tr h="190500">
                <a:tc>
                  <a:txBody>
                    <a:bodyPr/>
                    <a:lstStyle/>
                    <a:p>
                      <a:pPr algn="l" fontAlgn="b"/>
                      <a:r>
                        <a:rPr lang="en-GB" sz="1100" b="1" u="none" strike="noStrike">
                          <a:effectLst/>
                        </a:rPr>
                        <a:t>Urban/rural area (2-fold)</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809576789"/>
                  </a:ext>
                </a:extLst>
              </a:tr>
              <a:tr h="190500">
                <a:tc>
                  <a:txBody>
                    <a:bodyPr/>
                    <a:lstStyle/>
                    <a:p>
                      <a:pPr algn="l" fontAlgn="b"/>
                      <a:r>
                        <a:rPr lang="en-GB" sz="1100" u="none" strike="noStrike">
                          <a:effectLst/>
                        </a:rPr>
                        <a:t>Urban</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83%</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20974551"/>
                  </a:ext>
                </a:extLst>
              </a:tr>
              <a:tr h="190500">
                <a:tc>
                  <a:txBody>
                    <a:bodyPr/>
                    <a:lstStyle/>
                    <a:p>
                      <a:pPr algn="l" fontAlgn="b"/>
                      <a:r>
                        <a:rPr lang="en-GB" sz="1100" u="none" strike="noStrike">
                          <a:effectLst/>
                        </a:rPr>
                        <a:t>Rural</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17%</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483537998"/>
                  </a:ext>
                </a:extLst>
              </a:tr>
              <a:tr h="190500">
                <a:tc>
                  <a:txBody>
                    <a:bodyPr/>
                    <a:lstStyle/>
                    <a:p>
                      <a:pPr algn="l" fontAlgn="b"/>
                      <a:r>
                        <a:rPr lang="en-GB" sz="1100" u="none" strike="noStrike">
                          <a:effectLst/>
                        </a:rPr>
                        <a:t>Don't know</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1%</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328198821"/>
                  </a:ext>
                </a:extLst>
              </a:tr>
            </a:tbl>
          </a:graphicData>
        </a:graphic>
      </p:graphicFrame>
      <p:graphicFrame>
        <p:nvGraphicFramePr>
          <p:cNvPr id="6" name="Table 5">
            <a:extLst>
              <a:ext uri="{FF2B5EF4-FFF2-40B4-BE49-F238E27FC236}">
                <a16:creationId xmlns:a16="http://schemas.microsoft.com/office/drawing/2014/main" id="{F4A5D35B-B662-40E1-7B14-DE375309499B}"/>
              </a:ext>
            </a:extLst>
          </p:cNvPr>
          <p:cNvGraphicFramePr>
            <a:graphicFrameLocks noGrp="1"/>
          </p:cNvGraphicFramePr>
          <p:nvPr>
            <p:extLst>
              <p:ext uri="{D42A27DB-BD31-4B8C-83A1-F6EECF244321}">
                <p14:modId xmlns:p14="http://schemas.microsoft.com/office/powerpoint/2010/main" val="995376154"/>
              </p:ext>
            </p:extLst>
          </p:nvPr>
        </p:nvGraphicFramePr>
        <p:xfrm>
          <a:off x="3215680" y="2820145"/>
          <a:ext cx="2387600" cy="1524000"/>
        </p:xfrm>
        <a:graphic>
          <a:graphicData uri="http://schemas.openxmlformats.org/drawingml/2006/table">
            <a:tbl>
              <a:tblPr>
                <a:tableStyleId>{5C22544A-7EE6-4342-B048-85BDC9FD1C3A}</a:tableStyleId>
              </a:tblPr>
              <a:tblGrid>
                <a:gridCol w="1778000">
                  <a:extLst>
                    <a:ext uri="{9D8B030D-6E8A-4147-A177-3AD203B41FA5}">
                      <a16:colId xmlns:a16="http://schemas.microsoft.com/office/drawing/2014/main" val="3295036515"/>
                    </a:ext>
                  </a:extLst>
                </a:gridCol>
                <a:gridCol w="609600">
                  <a:extLst>
                    <a:ext uri="{9D8B030D-6E8A-4147-A177-3AD203B41FA5}">
                      <a16:colId xmlns:a16="http://schemas.microsoft.com/office/drawing/2014/main" val="1009764971"/>
                    </a:ext>
                  </a:extLst>
                </a:gridCol>
              </a:tblGrid>
              <a:tr h="190500">
                <a:tc>
                  <a:txBody>
                    <a:bodyPr/>
                    <a:lstStyle/>
                    <a:p>
                      <a:pPr algn="l" fontAlgn="b"/>
                      <a:r>
                        <a:rPr lang="en-GB" sz="1100" b="1" u="none" strike="noStrike">
                          <a:effectLst/>
                        </a:rPr>
                        <a:t>Urban/rural area (6-fold)</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127292228"/>
                  </a:ext>
                </a:extLst>
              </a:tr>
              <a:tr h="190500">
                <a:tc>
                  <a:txBody>
                    <a:bodyPr/>
                    <a:lstStyle/>
                    <a:p>
                      <a:pPr algn="l" fontAlgn="b"/>
                      <a:r>
                        <a:rPr lang="en-GB" sz="1100" u="none" strike="noStrike">
                          <a:effectLst/>
                        </a:rPr>
                        <a:t>Large Urban areas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35%</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79216339"/>
                  </a:ext>
                </a:extLst>
              </a:tr>
              <a:tr h="190500">
                <a:tc>
                  <a:txBody>
                    <a:bodyPr/>
                    <a:lstStyle/>
                    <a:p>
                      <a:pPr algn="l" fontAlgn="b"/>
                      <a:r>
                        <a:rPr lang="en-GB" sz="1100" u="none" strike="noStrike">
                          <a:effectLst/>
                        </a:rPr>
                        <a:t>Other Urban Areas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27%</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194612791"/>
                  </a:ext>
                </a:extLst>
              </a:tr>
              <a:tr h="190500">
                <a:tc>
                  <a:txBody>
                    <a:bodyPr/>
                    <a:lstStyle/>
                    <a:p>
                      <a:pPr algn="l" fontAlgn="b"/>
                      <a:r>
                        <a:rPr lang="en-GB" sz="1100" u="none" strike="noStrike">
                          <a:effectLst/>
                        </a:rPr>
                        <a:t>Accessible Small Towns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8%</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53599155"/>
                  </a:ext>
                </a:extLst>
              </a:tr>
              <a:tr h="190500">
                <a:tc>
                  <a:txBody>
                    <a:bodyPr/>
                    <a:lstStyle/>
                    <a:p>
                      <a:pPr algn="l" fontAlgn="b"/>
                      <a:r>
                        <a:rPr lang="en-GB" sz="1100" u="none" strike="noStrike">
                          <a:effectLst/>
                        </a:rPr>
                        <a:t>Accessible Rural Areas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8%</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942922318"/>
                  </a:ext>
                </a:extLst>
              </a:tr>
              <a:tr h="190500">
                <a:tc>
                  <a:txBody>
                    <a:bodyPr/>
                    <a:lstStyle/>
                    <a:p>
                      <a:pPr algn="l" fontAlgn="b"/>
                      <a:r>
                        <a:rPr lang="en-GB" sz="1100" u="none" strike="noStrike">
                          <a:effectLst/>
                        </a:rPr>
                        <a:t>Remote Rural Areas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3%</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81548098"/>
                  </a:ext>
                </a:extLst>
              </a:tr>
              <a:tr h="190500">
                <a:tc>
                  <a:txBody>
                    <a:bodyPr/>
                    <a:lstStyle/>
                    <a:p>
                      <a:pPr algn="l" fontAlgn="b"/>
                      <a:r>
                        <a:rPr lang="en-GB" sz="1100" u="none" strike="noStrike">
                          <a:effectLst/>
                        </a:rPr>
                        <a:t>Remote Small Towns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2%</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415917207"/>
                  </a:ext>
                </a:extLst>
              </a:tr>
              <a:tr h="190500">
                <a:tc>
                  <a:txBody>
                    <a:bodyPr/>
                    <a:lstStyle/>
                    <a:p>
                      <a:pPr algn="l" fontAlgn="b"/>
                      <a:r>
                        <a:rPr lang="en-GB" sz="1100" u="none" strike="noStrike">
                          <a:effectLst/>
                        </a:rPr>
                        <a:t>Don't know</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17%</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270172467"/>
                  </a:ext>
                </a:extLst>
              </a:tr>
            </a:tbl>
          </a:graphicData>
        </a:graphic>
      </p:graphicFrame>
      <p:graphicFrame>
        <p:nvGraphicFramePr>
          <p:cNvPr id="7" name="Table 6">
            <a:extLst>
              <a:ext uri="{FF2B5EF4-FFF2-40B4-BE49-F238E27FC236}">
                <a16:creationId xmlns:a16="http://schemas.microsoft.com/office/drawing/2014/main" id="{A334757B-A3D4-75B0-5255-2C4DE88BD071}"/>
              </a:ext>
            </a:extLst>
          </p:cNvPr>
          <p:cNvGraphicFramePr>
            <a:graphicFrameLocks noGrp="1"/>
          </p:cNvGraphicFramePr>
          <p:nvPr>
            <p:extLst>
              <p:ext uri="{D42A27DB-BD31-4B8C-83A1-F6EECF244321}">
                <p14:modId xmlns:p14="http://schemas.microsoft.com/office/powerpoint/2010/main" val="3105110048"/>
              </p:ext>
            </p:extLst>
          </p:nvPr>
        </p:nvGraphicFramePr>
        <p:xfrm>
          <a:off x="9036992" y="1735161"/>
          <a:ext cx="2387600" cy="1417320"/>
        </p:xfrm>
        <a:graphic>
          <a:graphicData uri="http://schemas.openxmlformats.org/drawingml/2006/table">
            <a:tbl>
              <a:tblPr>
                <a:tableStyleId>{5C22544A-7EE6-4342-B048-85BDC9FD1C3A}</a:tableStyleId>
              </a:tblPr>
              <a:tblGrid>
                <a:gridCol w="1778000">
                  <a:extLst>
                    <a:ext uri="{9D8B030D-6E8A-4147-A177-3AD203B41FA5}">
                      <a16:colId xmlns:a16="http://schemas.microsoft.com/office/drawing/2014/main" val="1353968985"/>
                    </a:ext>
                  </a:extLst>
                </a:gridCol>
                <a:gridCol w="609600">
                  <a:extLst>
                    <a:ext uri="{9D8B030D-6E8A-4147-A177-3AD203B41FA5}">
                      <a16:colId xmlns:a16="http://schemas.microsoft.com/office/drawing/2014/main" val="1981430272"/>
                    </a:ext>
                  </a:extLst>
                </a:gridCol>
              </a:tblGrid>
              <a:tr h="0">
                <a:tc>
                  <a:txBody>
                    <a:bodyPr/>
                    <a:lstStyle/>
                    <a:p>
                      <a:pPr algn="l" fontAlgn="b"/>
                      <a:r>
                        <a:rPr lang="en-GB" sz="1100" b="1" u="none" strike="noStrike">
                          <a:effectLst/>
                        </a:rPr>
                        <a:t>Age bracket</a:t>
                      </a:r>
                      <a:endParaRPr lang="en-GB" sz="1100" b="1" i="0" u="none" strike="noStrike">
                        <a:solidFill>
                          <a:srgbClr val="000000"/>
                        </a:solidFill>
                        <a:effectLst/>
                        <a:latin typeface="Arial" panose="020B0604020202020204" pitchFamily="34" charset="0"/>
                      </a:endParaRPr>
                    </a:p>
                  </a:txBody>
                  <a:tcPr marL="9525" marR="9525" marT="9525" marB="0" anchor="b"/>
                </a:tc>
                <a:tc>
                  <a:txBody>
                    <a:bodyPr/>
                    <a:lstStyle/>
                    <a:p>
                      <a:pPr algn="r" fontAlgn="b"/>
                      <a:endParaRPr lang="en-GB"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58920199"/>
                  </a:ext>
                </a:extLst>
              </a:tr>
              <a:tr h="148621">
                <a:tc>
                  <a:txBody>
                    <a:bodyPr/>
                    <a:lstStyle/>
                    <a:p>
                      <a:pPr algn="l" rtl="0" fontAlgn="b"/>
                      <a:r>
                        <a:rPr lang="en-GB" sz="1100" b="0" i="0" u="none" strike="noStrike">
                          <a:solidFill>
                            <a:srgbClr val="000000"/>
                          </a:solidFill>
                          <a:effectLst/>
                          <a:latin typeface="Arial" panose="020B0604020202020204" pitchFamily="34" charset="0"/>
                        </a:rPr>
                        <a:t>16-24</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8%</a:t>
                      </a:r>
                    </a:p>
                  </a:txBody>
                  <a:tcPr marL="9525" marR="9525" marT="9525" marB="0" anchor="b"/>
                </a:tc>
                <a:extLst>
                  <a:ext uri="{0D108BD9-81ED-4DB2-BD59-A6C34878D82A}">
                    <a16:rowId xmlns:a16="http://schemas.microsoft.com/office/drawing/2014/main" val="368062954"/>
                  </a:ext>
                </a:extLst>
              </a:tr>
              <a:tr h="148621">
                <a:tc>
                  <a:txBody>
                    <a:bodyPr/>
                    <a:lstStyle/>
                    <a:p>
                      <a:pPr algn="l" rtl="0" fontAlgn="b"/>
                      <a:r>
                        <a:rPr lang="en-GB" sz="1100" b="0" i="0" u="none" strike="noStrike">
                          <a:solidFill>
                            <a:srgbClr val="000000"/>
                          </a:solidFill>
                          <a:effectLst/>
                          <a:latin typeface="Arial" panose="020B0604020202020204" pitchFamily="34" charset="0"/>
                        </a:rPr>
                        <a:t>25-34</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21%</a:t>
                      </a:r>
                    </a:p>
                  </a:txBody>
                  <a:tcPr marL="9525" marR="9525" marT="9525" marB="0" anchor="b"/>
                </a:tc>
                <a:extLst>
                  <a:ext uri="{0D108BD9-81ED-4DB2-BD59-A6C34878D82A}">
                    <a16:rowId xmlns:a16="http://schemas.microsoft.com/office/drawing/2014/main" val="4278186733"/>
                  </a:ext>
                </a:extLst>
              </a:tr>
              <a:tr h="148621">
                <a:tc>
                  <a:txBody>
                    <a:bodyPr/>
                    <a:lstStyle/>
                    <a:p>
                      <a:pPr algn="l" rtl="0" fontAlgn="b"/>
                      <a:r>
                        <a:rPr lang="en-GB" sz="1100" b="0" i="0" u="none" strike="noStrike">
                          <a:solidFill>
                            <a:srgbClr val="000000"/>
                          </a:solidFill>
                          <a:effectLst/>
                          <a:latin typeface="Arial" panose="020B0604020202020204" pitchFamily="34" charset="0"/>
                        </a:rPr>
                        <a:t>35-44</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18%</a:t>
                      </a:r>
                    </a:p>
                  </a:txBody>
                  <a:tcPr marL="9525" marR="9525" marT="9525" marB="0" anchor="b"/>
                </a:tc>
                <a:extLst>
                  <a:ext uri="{0D108BD9-81ED-4DB2-BD59-A6C34878D82A}">
                    <a16:rowId xmlns:a16="http://schemas.microsoft.com/office/drawing/2014/main" val="1976765961"/>
                  </a:ext>
                </a:extLst>
              </a:tr>
              <a:tr h="148621">
                <a:tc>
                  <a:txBody>
                    <a:bodyPr/>
                    <a:lstStyle/>
                    <a:p>
                      <a:pPr algn="l" rtl="0" fontAlgn="b"/>
                      <a:r>
                        <a:rPr lang="en-GB" sz="1100" b="0" i="0" u="none" strike="noStrike">
                          <a:solidFill>
                            <a:srgbClr val="000000"/>
                          </a:solidFill>
                          <a:effectLst/>
                          <a:latin typeface="Arial" panose="020B0604020202020204" pitchFamily="34" charset="0"/>
                        </a:rPr>
                        <a:t>45-54</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15%</a:t>
                      </a:r>
                    </a:p>
                  </a:txBody>
                  <a:tcPr marL="9525" marR="9525" marT="9525" marB="0" anchor="b"/>
                </a:tc>
                <a:extLst>
                  <a:ext uri="{0D108BD9-81ED-4DB2-BD59-A6C34878D82A}">
                    <a16:rowId xmlns:a16="http://schemas.microsoft.com/office/drawing/2014/main" val="3171572789"/>
                  </a:ext>
                </a:extLst>
              </a:tr>
              <a:tr h="148621">
                <a:tc>
                  <a:txBody>
                    <a:bodyPr/>
                    <a:lstStyle/>
                    <a:p>
                      <a:pPr algn="l" rtl="0" fontAlgn="b"/>
                      <a:r>
                        <a:rPr lang="en-GB" sz="1100" b="0" i="0" u="none" strike="noStrike">
                          <a:solidFill>
                            <a:srgbClr val="000000"/>
                          </a:solidFill>
                          <a:effectLst/>
                          <a:latin typeface="Arial" panose="020B0604020202020204" pitchFamily="34" charset="0"/>
                        </a:rPr>
                        <a:t>55-64</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14%</a:t>
                      </a:r>
                    </a:p>
                  </a:txBody>
                  <a:tcPr marL="9525" marR="9525" marT="9525" marB="0" anchor="b"/>
                </a:tc>
                <a:extLst>
                  <a:ext uri="{0D108BD9-81ED-4DB2-BD59-A6C34878D82A}">
                    <a16:rowId xmlns:a16="http://schemas.microsoft.com/office/drawing/2014/main" val="3257768983"/>
                  </a:ext>
                </a:extLst>
              </a:tr>
              <a:tr h="148621">
                <a:tc>
                  <a:txBody>
                    <a:bodyPr/>
                    <a:lstStyle/>
                    <a:p>
                      <a:pPr algn="l" rtl="0" fontAlgn="b"/>
                      <a:r>
                        <a:rPr lang="en-GB" sz="1100" b="0" i="0" u="none" strike="noStrike">
                          <a:solidFill>
                            <a:srgbClr val="000000"/>
                          </a:solidFill>
                          <a:effectLst/>
                          <a:latin typeface="Arial" panose="020B0604020202020204" pitchFamily="34" charset="0"/>
                        </a:rPr>
                        <a:t>65+</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24%</a:t>
                      </a:r>
                    </a:p>
                  </a:txBody>
                  <a:tcPr marL="9525" marR="9525" marT="9525" marB="0" anchor="b"/>
                </a:tc>
                <a:extLst>
                  <a:ext uri="{0D108BD9-81ED-4DB2-BD59-A6C34878D82A}">
                    <a16:rowId xmlns:a16="http://schemas.microsoft.com/office/drawing/2014/main" val="1464859565"/>
                  </a:ext>
                </a:extLst>
              </a:tr>
              <a:tr h="148621">
                <a:tc>
                  <a:txBody>
                    <a:bodyPr/>
                    <a:lstStyle/>
                    <a:p>
                      <a:pPr algn="l" rtl="0" fontAlgn="b"/>
                      <a:r>
                        <a:rPr lang="en-GB" sz="1100" b="0" i="0" u="none" strike="noStrike">
                          <a:solidFill>
                            <a:srgbClr val="000000"/>
                          </a:solidFill>
                          <a:effectLst/>
                          <a:latin typeface="Arial" panose="020B0604020202020204" pitchFamily="34" charset="0"/>
                        </a:rPr>
                        <a:t>Prefer not to say</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1%</a:t>
                      </a:r>
                    </a:p>
                  </a:txBody>
                  <a:tcPr marL="9525" marR="9525" marT="9525" marB="0" anchor="b"/>
                </a:tc>
                <a:extLst>
                  <a:ext uri="{0D108BD9-81ED-4DB2-BD59-A6C34878D82A}">
                    <a16:rowId xmlns:a16="http://schemas.microsoft.com/office/drawing/2014/main" val="1807241292"/>
                  </a:ext>
                </a:extLst>
              </a:tr>
            </a:tbl>
          </a:graphicData>
        </a:graphic>
      </p:graphicFrame>
      <p:graphicFrame>
        <p:nvGraphicFramePr>
          <p:cNvPr id="8" name="Table 7">
            <a:extLst>
              <a:ext uri="{FF2B5EF4-FFF2-40B4-BE49-F238E27FC236}">
                <a16:creationId xmlns:a16="http://schemas.microsoft.com/office/drawing/2014/main" id="{28AE3989-F317-8108-43B1-E2241A90C123}"/>
              </a:ext>
            </a:extLst>
          </p:cNvPr>
          <p:cNvGraphicFramePr>
            <a:graphicFrameLocks noGrp="1"/>
          </p:cNvGraphicFramePr>
          <p:nvPr/>
        </p:nvGraphicFramePr>
        <p:xfrm>
          <a:off x="6096000" y="1740596"/>
          <a:ext cx="2387600" cy="571500"/>
        </p:xfrm>
        <a:graphic>
          <a:graphicData uri="http://schemas.openxmlformats.org/drawingml/2006/table">
            <a:tbl>
              <a:tblPr>
                <a:tableStyleId>{5C22544A-7EE6-4342-B048-85BDC9FD1C3A}</a:tableStyleId>
              </a:tblPr>
              <a:tblGrid>
                <a:gridCol w="1778000">
                  <a:extLst>
                    <a:ext uri="{9D8B030D-6E8A-4147-A177-3AD203B41FA5}">
                      <a16:colId xmlns:a16="http://schemas.microsoft.com/office/drawing/2014/main" val="4193023795"/>
                    </a:ext>
                  </a:extLst>
                </a:gridCol>
                <a:gridCol w="609600">
                  <a:extLst>
                    <a:ext uri="{9D8B030D-6E8A-4147-A177-3AD203B41FA5}">
                      <a16:colId xmlns:a16="http://schemas.microsoft.com/office/drawing/2014/main" val="1617535956"/>
                    </a:ext>
                  </a:extLst>
                </a:gridCol>
              </a:tblGrid>
              <a:tr h="190500">
                <a:tc>
                  <a:txBody>
                    <a:bodyPr/>
                    <a:lstStyle/>
                    <a:p>
                      <a:pPr algn="l" fontAlgn="b"/>
                      <a:r>
                        <a:rPr lang="en-GB" sz="1100" b="1" u="none" strike="noStrike">
                          <a:effectLst/>
                        </a:rPr>
                        <a:t>Gender</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943018640"/>
                  </a:ext>
                </a:extLst>
              </a:tr>
              <a:tr h="190500">
                <a:tc>
                  <a:txBody>
                    <a:bodyPr/>
                    <a:lstStyle/>
                    <a:p>
                      <a:pPr algn="l" fontAlgn="b"/>
                      <a:r>
                        <a:rPr lang="en-GB" sz="1100" u="none" strike="noStrike">
                          <a:effectLst/>
                        </a:rPr>
                        <a:t>Female</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54%</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51123591"/>
                  </a:ext>
                </a:extLst>
              </a:tr>
              <a:tr h="190500">
                <a:tc>
                  <a:txBody>
                    <a:bodyPr/>
                    <a:lstStyle/>
                    <a:p>
                      <a:pPr algn="l" fontAlgn="b"/>
                      <a:r>
                        <a:rPr lang="en-GB" sz="1100" u="none" strike="noStrike">
                          <a:effectLst/>
                        </a:rPr>
                        <a:t>Male</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46%</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48521128"/>
                  </a:ext>
                </a:extLst>
              </a:tr>
            </a:tbl>
          </a:graphicData>
        </a:graphic>
      </p:graphicFrame>
      <p:graphicFrame>
        <p:nvGraphicFramePr>
          <p:cNvPr id="10" name="Table 9">
            <a:extLst>
              <a:ext uri="{FF2B5EF4-FFF2-40B4-BE49-F238E27FC236}">
                <a16:creationId xmlns:a16="http://schemas.microsoft.com/office/drawing/2014/main" id="{A1D6737A-ADFA-61F9-9902-116CBD4D749E}"/>
              </a:ext>
            </a:extLst>
          </p:cNvPr>
          <p:cNvGraphicFramePr>
            <a:graphicFrameLocks noGrp="1"/>
          </p:cNvGraphicFramePr>
          <p:nvPr/>
        </p:nvGraphicFramePr>
        <p:xfrm>
          <a:off x="6096000" y="2497161"/>
          <a:ext cx="2376264" cy="762000"/>
        </p:xfrm>
        <a:graphic>
          <a:graphicData uri="http://schemas.openxmlformats.org/drawingml/2006/table">
            <a:tbl>
              <a:tblPr>
                <a:tableStyleId>{5C22544A-7EE6-4342-B048-85BDC9FD1C3A}</a:tableStyleId>
              </a:tblPr>
              <a:tblGrid>
                <a:gridCol w="1800200">
                  <a:extLst>
                    <a:ext uri="{9D8B030D-6E8A-4147-A177-3AD203B41FA5}">
                      <a16:colId xmlns:a16="http://schemas.microsoft.com/office/drawing/2014/main" val="2354298833"/>
                    </a:ext>
                  </a:extLst>
                </a:gridCol>
                <a:gridCol w="576064">
                  <a:extLst>
                    <a:ext uri="{9D8B030D-6E8A-4147-A177-3AD203B41FA5}">
                      <a16:colId xmlns:a16="http://schemas.microsoft.com/office/drawing/2014/main" val="29484886"/>
                    </a:ext>
                  </a:extLst>
                </a:gridCol>
              </a:tblGrid>
              <a:tr h="190500">
                <a:tc>
                  <a:txBody>
                    <a:bodyPr/>
                    <a:lstStyle/>
                    <a:p>
                      <a:pPr algn="l" fontAlgn="b"/>
                      <a:r>
                        <a:rPr lang="en-GB" sz="1100" b="1" u="none" strike="noStrike">
                          <a:effectLst/>
                        </a:rPr>
                        <a:t>Disability/health condition</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654779443"/>
                  </a:ext>
                </a:extLst>
              </a:tr>
              <a:tr h="190500">
                <a:tc>
                  <a:txBody>
                    <a:bodyPr/>
                    <a:lstStyle/>
                    <a:p>
                      <a:pPr algn="l" fontAlgn="b"/>
                      <a:r>
                        <a:rPr lang="en-GB" sz="1100" u="none" strike="noStrike">
                          <a:effectLst/>
                        </a:rPr>
                        <a:t>No</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65%</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595925041"/>
                  </a:ext>
                </a:extLst>
              </a:tr>
              <a:tr h="190500">
                <a:tc>
                  <a:txBody>
                    <a:bodyPr/>
                    <a:lstStyle/>
                    <a:p>
                      <a:pPr algn="l" fontAlgn="b"/>
                      <a:r>
                        <a:rPr lang="en-GB" sz="1100" u="none" strike="noStrike">
                          <a:effectLst/>
                        </a:rPr>
                        <a:t>Yes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33%</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131914256"/>
                  </a:ext>
                </a:extLst>
              </a:tr>
              <a:tr h="190500">
                <a:tc>
                  <a:txBody>
                    <a:bodyPr/>
                    <a:lstStyle/>
                    <a:p>
                      <a:pPr algn="l" fontAlgn="b"/>
                      <a:r>
                        <a:rPr lang="en-GB" sz="1100" u="none" strike="noStrike">
                          <a:effectLst/>
                        </a:rPr>
                        <a:t>Prefer not to say</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2%</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817836995"/>
                  </a:ext>
                </a:extLst>
              </a:tr>
            </a:tbl>
          </a:graphicData>
        </a:graphic>
      </p:graphicFrame>
      <p:graphicFrame>
        <p:nvGraphicFramePr>
          <p:cNvPr id="11" name="Table 10">
            <a:extLst>
              <a:ext uri="{FF2B5EF4-FFF2-40B4-BE49-F238E27FC236}">
                <a16:creationId xmlns:a16="http://schemas.microsoft.com/office/drawing/2014/main" id="{5E9AA0AD-AFF1-3D8B-1F60-64E39715A435}"/>
              </a:ext>
            </a:extLst>
          </p:cNvPr>
          <p:cNvGraphicFramePr>
            <a:graphicFrameLocks noGrp="1"/>
          </p:cNvGraphicFramePr>
          <p:nvPr>
            <p:extLst>
              <p:ext uri="{D42A27DB-BD31-4B8C-83A1-F6EECF244321}">
                <p14:modId xmlns:p14="http://schemas.microsoft.com/office/powerpoint/2010/main" val="3035015143"/>
              </p:ext>
            </p:extLst>
          </p:nvPr>
        </p:nvGraphicFramePr>
        <p:xfrm>
          <a:off x="6096000" y="3453668"/>
          <a:ext cx="2376264" cy="2023110"/>
        </p:xfrm>
        <a:graphic>
          <a:graphicData uri="http://schemas.openxmlformats.org/drawingml/2006/table">
            <a:tbl>
              <a:tblPr>
                <a:tableStyleId>{5C22544A-7EE6-4342-B048-85BDC9FD1C3A}</a:tableStyleId>
              </a:tblPr>
              <a:tblGrid>
                <a:gridCol w="1800200">
                  <a:extLst>
                    <a:ext uri="{9D8B030D-6E8A-4147-A177-3AD203B41FA5}">
                      <a16:colId xmlns:a16="http://schemas.microsoft.com/office/drawing/2014/main" val="674817806"/>
                    </a:ext>
                  </a:extLst>
                </a:gridCol>
                <a:gridCol w="576064">
                  <a:extLst>
                    <a:ext uri="{9D8B030D-6E8A-4147-A177-3AD203B41FA5}">
                      <a16:colId xmlns:a16="http://schemas.microsoft.com/office/drawing/2014/main" val="3866318421"/>
                    </a:ext>
                  </a:extLst>
                </a:gridCol>
              </a:tblGrid>
              <a:tr h="190500">
                <a:tc>
                  <a:txBody>
                    <a:bodyPr/>
                    <a:lstStyle/>
                    <a:p>
                      <a:pPr algn="l" fontAlgn="b"/>
                      <a:r>
                        <a:rPr lang="en-GB" sz="1100" b="1" u="none" strike="noStrike">
                          <a:effectLst/>
                        </a:rPr>
                        <a:t>Employment status</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432478777"/>
                  </a:ext>
                </a:extLst>
              </a:tr>
              <a:tr h="190500">
                <a:tc>
                  <a:txBody>
                    <a:bodyPr/>
                    <a:lstStyle/>
                    <a:p>
                      <a:pPr algn="l" fontAlgn="b"/>
                      <a:r>
                        <a:rPr lang="en-US" sz="1100" u="none" strike="noStrike">
                          <a:effectLst/>
                        </a:rPr>
                        <a:t>Full time paid work (over 30 hours per week)</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44%</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893664167"/>
                  </a:ext>
                </a:extLst>
              </a:tr>
              <a:tr h="190500">
                <a:tc>
                  <a:txBody>
                    <a:bodyPr/>
                    <a:lstStyle/>
                    <a:p>
                      <a:pPr algn="l" fontAlgn="b"/>
                      <a:r>
                        <a:rPr lang="en-GB" sz="1100" u="none" strike="noStrike">
                          <a:effectLst/>
                        </a:rPr>
                        <a:t>Retired</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22%</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56259304"/>
                  </a:ext>
                </a:extLst>
              </a:tr>
              <a:tr h="190500">
                <a:tc>
                  <a:txBody>
                    <a:bodyPr/>
                    <a:lstStyle/>
                    <a:p>
                      <a:pPr algn="l" fontAlgn="b"/>
                      <a:r>
                        <a:rPr lang="en-GB" sz="1100" u="none" strike="noStrike">
                          <a:effectLst/>
                        </a:rPr>
                        <a:t>Part time paid work</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14%</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791285476"/>
                  </a:ext>
                </a:extLst>
              </a:tr>
              <a:tr h="190500">
                <a:tc>
                  <a:txBody>
                    <a:bodyPr/>
                    <a:lstStyle/>
                    <a:p>
                      <a:pPr algn="l" fontAlgn="b"/>
                      <a:r>
                        <a:rPr lang="en-GB" sz="1100" u="none" strike="noStrike">
                          <a:effectLst/>
                        </a:rPr>
                        <a:t>Unemployed</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9%</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41797436"/>
                  </a:ext>
                </a:extLst>
              </a:tr>
              <a:tr h="190500">
                <a:tc>
                  <a:txBody>
                    <a:bodyPr/>
                    <a:lstStyle/>
                    <a:p>
                      <a:pPr algn="l" fontAlgn="b"/>
                      <a:r>
                        <a:rPr lang="en-GB" sz="1100" u="none" strike="noStrike">
                          <a:effectLst/>
                        </a:rPr>
                        <a:t>Self-employed</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4%</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805011868"/>
                  </a:ext>
                </a:extLst>
              </a:tr>
              <a:tr h="190500">
                <a:tc>
                  <a:txBody>
                    <a:bodyPr/>
                    <a:lstStyle/>
                    <a:p>
                      <a:pPr algn="l" fontAlgn="b"/>
                      <a:r>
                        <a:rPr lang="en-GB" sz="1100" u="none" strike="noStrike">
                          <a:effectLst/>
                        </a:rPr>
                        <a:t>Other</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4%</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148403833"/>
                  </a:ext>
                </a:extLst>
              </a:tr>
              <a:tr h="190500">
                <a:tc>
                  <a:txBody>
                    <a:bodyPr/>
                    <a:lstStyle/>
                    <a:p>
                      <a:pPr algn="l" fontAlgn="b"/>
                      <a:r>
                        <a:rPr lang="en-US" sz="1100" u="none" strike="noStrike">
                          <a:effectLst/>
                        </a:rPr>
                        <a:t>Full time education (school/college/university)</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3%</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151544928"/>
                  </a:ext>
                </a:extLst>
              </a:tr>
              <a:tr h="190500">
                <a:tc>
                  <a:txBody>
                    <a:bodyPr/>
                    <a:lstStyle/>
                    <a:p>
                      <a:pPr algn="l" fontAlgn="b"/>
                      <a:r>
                        <a:rPr lang="en-GB" sz="1100" u="none" strike="noStrike">
                          <a:effectLst/>
                        </a:rPr>
                        <a:t>Prefer not to say</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1%</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47499249"/>
                  </a:ext>
                </a:extLst>
              </a:tr>
            </a:tbl>
          </a:graphicData>
        </a:graphic>
      </p:graphicFrame>
      <p:graphicFrame>
        <p:nvGraphicFramePr>
          <p:cNvPr id="17" name="Table 16">
            <a:extLst>
              <a:ext uri="{FF2B5EF4-FFF2-40B4-BE49-F238E27FC236}">
                <a16:creationId xmlns:a16="http://schemas.microsoft.com/office/drawing/2014/main" id="{2BCB9A6A-701B-1D19-CF57-112A96931C3D}"/>
              </a:ext>
            </a:extLst>
          </p:cNvPr>
          <p:cNvGraphicFramePr>
            <a:graphicFrameLocks noGrp="1"/>
          </p:cNvGraphicFramePr>
          <p:nvPr>
            <p:extLst>
              <p:ext uri="{D42A27DB-BD31-4B8C-83A1-F6EECF244321}">
                <p14:modId xmlns:p14="http://schemas.microsoft.com/office/powerpoint/2010/main" val="4294756981"/>
              </p:ext>
            </p:extLst>
          </p:nvPr>
        </p:nvGraphicFramePr>
        <p:xfrm>
          <a:off x="9036992" y="3275856"/>
          <a:ext cx="2389802" cy="3048000"/>
        </p:xfrm>
        <a:graphic>
          <a:graphicData uri="http://schemas.openxmlformats.org/drawingml/2006/table">
            <a:tbl>
              <a:tblPr>
                <a:tableStyleId>{5C22544A-7EE6-4342-B048-85BDC9FD1C3A}</a:tableStyleId>
              </a:tblPr>
              <a:tblGrid>
                <a:gridCol w="1741730">
                  <a:extLst>
                    <a:ext uri="{9D8B030D-6E8A-4147-A177-3AD203B41FA5}">
                      <a16:colId xmlns:a16="http://schemas.microsoft.com/office/drawing/2014/main" val="313343674"/>
                    </a:ext>
                  </a:extLst>
                </a:gridCol>
                <a:gridCol w="648072">
                  <a:extLst>
                    <a:ext uri="{9D8B030D-6E8A-4147-A177-3AD203B41FA5}">
                      <a16:colId xmlns:a16="http://schemas.microsoft.com/office/drawing/2014/main" val="3442816055"/>
                    </a:ext>
                  </a:extLst>
                </a:gridCol>
              </a:tblGrid>
              <a:tr h="190500">
                <a:tc>
                  <a:txBody>
                    <a:bodyPr/>
                    <a:lstStyle/>
                    <a:p>
                      <a:pPr algn="l" fontAlgn="b"/>
                      <a:r>
                        <a:rPr lang="en-GB" sz="1100" b="1" u="none" strike="noStrike">
                          <a:effectLst/>
                        </a:rPr>
                        <a:t>Household income</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356895241"/>
                  </a:ext>
                </a:extLst>
              </a:tr>
              <a:tr h="190500">
                <a:tc>
                  <a:txBody>
                    <a:bodyPr/>
                    <a:lstStyle/>
                    <a:p>
                      <a:pPr algn="l" fontAlgn="b"/>
                      <a:r>
                        <a:rPr lang="en-GB" sz="1100" u="none" strike="noStrike">
                          <a:effectLst/>
                        </a:rPr>
                        <a:t>Less than £5,000</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4%</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209105259"/>
                  </a:ext>
                </a:extLst>
              </a:tr>
              <a:tr h="190500">
                <a:tc>
                  <a:txBody>
                    <a:bodyPr/>
                    <a:lstStyle/>
                    <a:p>
                      <a:pPr algn="l" fontAlgn="b"/>
                      <a:r>
                        <a:rPr lang="en-GB" sz="1100" u="none" strike="noStrike">
                          <a:effectLst/>
                        </a:rPr>
                        <a:t>£5,000 to £9,999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5%</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85030365"/>
                  </a:ext>
                </a:extLst>
              </a:tr>
              <a:tr h="190500">
                <a:tc>
                  <a:txBody>
                    <a:bodyPr/>
                    <a:lstStyle/>
                    <a:p>
                      <a:pPr algn="l" fontAlgn="b"/>
                      <a:r>
                        <a:rPr lang="en-GB" sz="1100" u="none" strike="noStrike">
                          <a:effectLst/>
                        </a:rPr>
                        <a:t>£10,000 to £14,999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7%</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28770203"/>
                  </a:ext>
                </a:extLst>
              </a:tr>
              <a:tr h="190500">
                <a:tc>
                  <a:txBody>
                    <a:bodyPr/>
                    <a:lstStyle/>
                    <a:p>
                      <a:pPr algn="l" fontAlgn="b"/>
                      <a:r>
                        <a:rPr lang="en-GB" sz="1100" u="none" strike="noStrike">
                          <a:effectLst/>
                        </a:rPr>
                        <a:t>£15,000 to £19,999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7%</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976727364"/>
                  </a:ext>
                </a:extLst>
              </a:tr>
              <a:tr h="190500">
                <a:tc>
                  <a:txBody>
                    <a:bodyPr/>
                    <a:lstStyle/>
                    <a:p>
                      <a:pPr algn="l" fontAlgn="b"/>
                      <a:r>
                        <a:rPr lang="en-GB" sz="1100" u="none" strike="noStrike">
                          <a:effectLst/>
                        </a:rPr>
                        <a:t>£20,000 to £24,999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9%</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153586595"/>
                  </a:ext>
                </a:extLst>
              </a:tr>
              <a:tr h="190500">
                <a:tc>
                  <a:txBody>
                    <a:bodyPr/>
                    <a:lstStyle/>
                    <a:p>
                      <a:pPr algn="l" fontAlgn="b"/>
                      <a:r>
                        <a:rPr lang="en-GB" sz="1100" u="none" strike="noStrike">
                          <a:effectLst/>
                        </a:rPr>
                        <a:t>£25,000 to £29,999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10%</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786945562"/>
                  </a:ext>
                </a:extLst>
              </a:tr>
              <a:tr h="190500">
                <a:tc>
                  <a:txBody>
                    <a:bodyPr/>
                    <a:lstStyle/>
                    <a:p>
                      <a:pPr algn="l" fontAlgn="b"/>
                      <a:r>
                        <a:rPr lang="en-GB" sz="1100" u="none" strike="noStrike">
                          <a:effectLst/>
                        </a:rPr>
                        <a:t>£30,000 to £34,999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8%</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633217895"/>
                  </a:ext>
                </a:extLst>
              </a:tr>
              <a:tr h="190500">
                <a:tc>
                  <a:txBody>
                    <a:bodyPr/>
                    <a:lstStyle/>
                    <a:p>
                      <a:pPr algn="l" fontAlgn="b"/>
                      <a:r>
                        <a:rPr lang="en-GB" sz="1100" u="none" strike="noStrike">
                          <a:effectLst/>
                        </a:rPr>
                        <a:t>£35,000 to £39,999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8%</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860545808"/>
                  </a:ext>
                </a:extLst>
              </a:tr>
              <a:tr h="190500">
                <a:tc>
                  <a:txBody>
                    <a:bodyPr/>
                    <a:lstStyle/>
                    <a:p>
                      <a:pPr algn="l" fontAlgn="b"/>
                      <a:r>
                        <a:rPr lang="en-GB" sz="1100" u="none" strike="noStrike">
                          <a:effectLst/>
                        </a:rPr>
                        <a:t>£40,000 to £49,999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10%</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55565585"/>
                  </a:ext>
                </a:extLst>
              </a:tr>
              <a:tr h="190500">
                <a:tc>
                  <a:txBody>
                    <a:bodyPr/>
                    <a:lstStyle/>
                    <a:p>
                      <a:pPr algn="l" fontAlgn="b"/>
                      <a:r>
                        <a:rPr lang="en-GB" sz="1100" u="none" strike="noStrike">
                          <a:effectLst/>
                        </a:rPr>
                        <a:t>£50,000 to £59,999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9%</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502010237"/>
                  </a:ext>
                </a:extLst>
              </a:tr>
              <a:tr h="190500">
                <a:tc>
                  <a:txBody>
                    <a:bodyPr/>
                    <a:lstStyle/>
                    <a:p>
                      <a:pPr algn="l" fontAlgn="b"/>
                      <a:r>
                        <a:rPr lang="en-GB" sz="1100" u="none" strike="noStrike">
                          <a:effectLst/>
                        </a:rPr>
                        <a:t>£60,000 to £69,999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6%</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585423120"/>
                  </a:ext>
                </a:extLst>
              </a:tr>
              <a:tr h="190500">
                <a:tc>
                  <a:txBody>
                    <a:bodyPr/>
                    <a:lstStyle/>
                    <a:p>
                      <a:pPr algn="l" fontAlgn="b"/>
                      <a:r>
                        <a:rPr lang="en-GB" sz="1100" u="none" strike="noStrike">
                          <a:effectLst/>
                        </a:rPr>
                        <a:t>£70,000 to £99,999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8%</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679745378"/>
                  </a:ext>
                </a:extLst>
              </a:tr>
              <a:tr h="190500">
                <a:tc>
                  <a:txBody>
                    <a:bodyPr/>
                    <a:lstStyle/>
                    <a:p>
                      <a:pPr algn="l" fontAlgn="b"/>
                      <a:r>
                        <a:rPr lang="en-GB" sz="1100" u="none" strike="noStrike">
                          <a:effectLst/>
                        </a:rPr>
                        <a:t>£100,000 to £149,999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3%</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247187168"/>
                  </a:ext>
                </a:extLst>
              </a:tr>
              <a:tr h="190500">
                <a:tc>
                  <a:txBody>
                    <a:bodyPr/>
                    <a:lstStyle/>
                    <a:p>
                      <a:pPr algn="l" fontAlgn="b"/>
                      <a:r>
                        <a:rPr lang="en-GB" sz="1100" u="none" strike="noStrike">
                          <a:effectLst/>
                        </a:rPr>
                        <a:t>£150,000 and over</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2%</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641726423"/>
                  </a:ext>
                </a:extLst>
              </a:tr>
              <a:tr h="190500">
                <a:tc>
                  <a:txBody>
                    <a:bodyPr/>
                    <a:lstStyle/>
                    <a:p>
                      <a:pPr algn="l" fontAlgn="b"/>
                      <a:r>
                        <a:rPr lang="en-GB" sz="1100" u="none" strike="noStrike">
                          <a:effectLst/>
                        </a:rPr>
                        <a:t>Prefer not to say</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4%</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514944324"/>
                  </a:ext>
                </a:extLst>
              </a:tr>
            </a:tbl>
          </a:graphicData>
        </a:graphic>
      </p:graphicFrame>
      <p:graphicFrame>
        <p:nvGraphicFramePr>
          <p:cNvPr id="22" name="Table 21">
            <a:extLst>
              <a:ext uri="{FF2B5EF4-FFF2-40B4-BE49-F238E27FC236}">
                <a16:creationId xmlns:a16="http://schemas.microsoft.com/office/drawing/2014/main" id="{F340F758-12E0-8AF2-7DF4-0D58E1A3F645}"/>
              </a:ext>
            </a:extLst>
          </p:cNvPr>
          <p:cNvGraphicFramePr>
            <a:graphicFrameLocks noGrp="1"/>
          </p:cNvGraphicFramePr>
          <p:nvPr>
            <p:extLst>
              <p:ext uri="{D42A27DB-BD31-4B8C-83A1-F6EECF244321}">
                <p14:modId xmlns:p14="http://schemas.microsoft.com/office/powerpoint/2010/main" val="2672550075"/>
              </p:ext>
            </p:extLst>
          </p:nvPr>
        </p:nvGraphicFramePr>
        <p:xfrm>
          <a:off x="252572" y="3582145"/>
          <a:ext cx="2605405" cy="1664970"/>
        </p:xfrm>
        <a:graphic>
          <a:graphicData uri="http://schemas.openxmlformats.org/drawingml/2006/table">
            <a:tbl>
              <a:tblPr>
                <a:tableStyleId>{5C22544A-7EE6-4342-B048-85BDC9FD1C3A}</a:tableStyleId>
              </a:tblPr>
              <a:tblGrid>
                <a:gridCol w="1973792">
                  <a:extLst>
                    <a:ext uri="{9D8B030D-6E8A-4147-A177-3AD203B41FA5}">
                      <a16:colId xmlns:a16="http://schemas.microsoft.com/office/drawing/2014/main" val="4023907358"/>
                    </a:ext>
                  </a:extLst>
                </a:gridCol>
                <a:gridCol w="631613">
                  <a:extLst>
                    <a:ext uri="{9D8B030D-6E8A-4147-A177-3AD203B41FA5}">
                      <a16:colId xmlns:a16="http://schemas.microsoft.com/office/drawing/2014/main" val="1586097355"/>
                    </a:ext>
                  </a:extLst>
                </a:gridCol>
              </a:tblGrid>
              <a:tr h="190500">
                <a:tc>
                  <a:txBody>
                    <a:bodyPr/>
                    <a:lstStyle/>
                    <a:p>
                      <a:pPr algn="l" fontAlgn="b"/>
                      <a:r>
                        <a:rPr lang="en-GB" sz="1100" b="1" u="none" strike="noStrike">
                          <a:effectLst/>
                        </a:rPr>
                        <a:t>Ethnicity</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796111091"/>
                  </a:ext>
                </a:extLst>
              </a:tr>
              <a:tr h="97532">
                <a:tc>
                  <a:txBody>
                    <a:bodyPr/>
                    <a:lstStyle/>
                    <a:p>
                      <a:pPr algn="l" fontAlgn="b"/>
                      <a:r>
                        <a:rPr lang="en-GB" sz="1100" u="none" strike="noStrike">
                          <a:effectLst/>
                        </a:rPr>
                        <a:t>White</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rtl="0" fontAlgn="b"/>
                      <a:r>
                        <a:rPr lang="en-GB" sz="1100" u="none" strike="noStrike">
                          <a:effectLst/>
                        </a:rPr>
                        <a:t>90%</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811575127"/>
                  </a:ext>
                </a:extLst>
              </a:tr>
              <a:tr h="190500">
                <a:tc>
                  <a:txBody>
                    <a:bodyPr/>
                    <a:lstStyle/>
                    <a:p>
                      <a:pPr algn="l" fontAlgn="b"/>
                      <a:r>
                        <a:rPr lang="en-GB" sz="1100" u="none" strike="noStrike">
                          <a:effectLst/>
                        </a:rPr>
                        <a:t>African</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3%</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226014132"/>
                  </a:ext>
                </a:extLst>
              </a:tr>
              <a:tr h="190500">
                <a:tc>
                  <a:txBody>
                    <a:bodyPr/>
                    <a:lstStyle/>
                    <a:p>
                      <a:pPr algn="l" fontAlgn="b"/>
                      <a:r>
                        <a:rPr lang="en-GB" sz="1100" u="none" strike="noStrike">
                          <a:effectLst/>
                        </a:rPr>
                        <a:t>Indian</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rtl="0" fontAlgn="b"/>
                      <a:r>
                        <a:rPr lang="en-GB" sz="1100" u="none" strike="noStrike">
                          <a:effectLst/>
                        </a:rPr>
                        <a:t>2%</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87167323"/>
                  </a:ext>
                </a:extLst>
              </a:tr>
              <a:tr h="190500">
                <a:tc>
                  <a:txBody>
                    <a:bodyPr/>
                    <a:lstStyle/>
                    <a:p>
                      <a:pPr algn="l" fontAlgn="b"/>
                      <a:r>
                        <a:rPr lang="en-GB" sz="1100" u="none" strike="noStrike">
                          <a:effectLst/>
                        </a:rPr>
                        <a:t>Pakistani</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rtl="0" fontAlgn="b"/>
                      <a:r>
                        <a:rPr lang="en-GB" sz="1100" u="none" strike="noStrike">
                          <a:effectLst/>
                        </a:rPr>
                        <a:t>1%</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323238562"/>
                  </a:ext>
                </a:extLst>
              </a:tr>
              <a:tr h="190500">
                <a:tc>
                  <a:txBody>
                    <a:bodyPr/>
                    <a:lstStyle/>
                    <a:p>
                      <a:pPr algn="l" fontAlgn="b"/>
                      <a:r>
                        <a:rPr lang="en-GB" sz="1100" u="none" strike="noStrike">
                          <a:effectLst/>
                        </a:rPr>
                        <a:t>Chinese</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1%</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838138453"/>
                  </a:ext>
                </a:extLst>
              </a:tr>
              <a:tr h="190500">
                <a:tc>
                  <a:txBody>
                    <a:bodyPr/>
                    <a:lstStyle/>
                    <a:p>
                      <a:pPr algn="l" fontAlgn="b"/>
                      <a:r>
                        <a:rPr lang="en-GB" sz="1100" u="none" strike="noStrike">
                          <a:effectLst/>
                        </a:rPr>
                        <a:t>Black</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1%</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269088766"/>
                  </a:ext>
                </a:extLst>
              </a:tr>
              <a:tr h="190500">
                <a:tc>
                  <a:txBody>
                    <a:bodyPr/>
                    <a:lstStyle/>
                    <a:p>
                      <a:pPr algn="l" fontAlgn="b"/>
                      <a:r>
                        <a:rPr lang="en-US" sz="1100" u="none" strike="noStrike">
                          <a:effectLst/>
                        </a:rPr>
                        <a:t>Any mixed or multiple ethnic group</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1%</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963731255"/>
                  </a:ext>
                </a:extLst>
              </a:tr>
            </a:tbl>
          </a:graphicData>
        </a:graphic>
      </p:graphicFrame>
      <p:sp>
        <p:nvSpPr>
          <p:cNvPr id="2" name="Title 3">
            <a:extLst>
              <a:ext uri="{FF2B5EF4-FFF2-40B4-BE49-F238E27FC236}">
                <a16:creationId xmlns:a16="http://schemas.microsoft.com/office/drawing/2014/main" id="{37EB450C-9292-E539-5BCB-91E3F15F0C60}"/>
              </a:ext>
            </a:extLst>
          </p:cNvPr>
          <p:cNvSpPr txBox="1">
            <a:spLocks/>
          </p:cNvSpPr>
          <p:nvPr/>
        </p:nvSpPr>
        <p:spPr>
          <a:xfrm>
            <a:off x="191344" y="170965"/>
            <a:ext cx="4370596" cy="5577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u="none" kern="1200">
                <a:solidFill>
                  <a:schemeClr val="accent1"/>
                </a:solidFill>
                <a:latin typeface="+mj-lt"/>
                <a:ea typeface="Arial" charset="0"/>
                <a:cs typeface="Arial" charset="0"/>
              </a:defRPr>
            </a:lvl1pPr>
          </a:lstStyle>
          <a:p>
            <a:r>
              <a:rPr lang="en-GB" sz="2800"/>
              <a:t>Demographics: Characteristics</a:t>
            </a:r>
          </a:p>
        </p:txBody>
      </p:sp>
    </p:spTree>
    <p:extLst>
      <p:ext uri="{BB962C8B-B14F-4D97-AF65-F5344CB8AC3E}">
        <p14:creationId xmlns:p14="http://schemas.microsoft.com/office/powerpoint/2010/main" val="4286752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7553D7-C615-EFA9-B5F3-536493077646}"/>
              </a:ext>
            </a:extLst>
          </p:cNvPr>
          <p:cNvSpPr>
            <a:spLocks noGrp="1"/>
          </p:cNvSpPr>
          <p:nvPr>
            <p:ph type="title"/>
          </p:nvPr>
        </p:nvSpPr>
        <p:spPr>
          <a:xfrm>
            <a:off x="191344" y="170965"/>
            <a:ext cx="4370596" cy="557735"/>
          </a:xfrm>
        </p:spPr>
        <p:txBody>
          <a:bodyPr>
            <a:noAutofit/>
          </a:bodyPr>
          <a:lstStyle/>
          <a:p>
            <a:r>
              <a:rPr lang="en-GB" sz="2800"/>
              <a:t>Demographics: Household makeup</a:t>
            </a:r>
          </a:p>
        </p:txBody>
      </p:sp>
      <p:sp>
        <p:nvSpPr>
          <p:cNvPr id="12" name="Title 3">
            <a:extLst>
              <a:ext uri="{FF2B5EF4-FFF2-40B4-BE49-F238E27FC236}">
                <a16:creationId xmlns:a16="http://schemas.microsoft.com/office/drawing/2014/main" id="{4DCAC02C-205B-904C-1D21-6CF999344AEF}"/>
              </a:ext>
            </a:extLst>
          </p:cNvPr>
          <p:cNvSpPr txBox="1">
            <a:spLocks/>
          </p:cNvSpPr>
          <p:nvPr/>
        </p:nvSpPr>
        <p:spPr>
          <a:xfrm>
            <a:off x="4768186" y="170965"/>
            <a:ext cx="6286588" cy="5577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u="none" kern="1200">
                <a:solidFill>
                  <a:schemeClr val="accent1"/>
                </a:solidFill>
                <a:latin typeface="+mj-lt"/>
                <a:ea typeface="Arial" charset="0"/>
                <a:cs typeface="Arial" charset="0"/>
              </a:defRPr>
            </a:lvl1pPr>
          </a:lstStyle>
          <a:p>
            <a:r>
              <a:rPr lang="en-GB" sz="2800"/>
              <a:t>Demographics: </a:t>
            </a:r>
          </a:p>
          <a:p>
            <a:r>
              <a:rPr lang="en-GB" sz="2800"/>
              <a:t>Property characteristics</a:t>
            </a:r>
          </a:p>
        </p:txBody>
      </p:sp>
      <p:cxnSp>
        <p:nvCxnSpPr>
          <p:cNvPr id="9" name="Straight Connector 8">
            <a:extLst>
              <a:ext uri="{FF2B5EF4-FFF2-40B4-BE49-F238E27FC236}">
                <a16:creationId xmlns:a16="http://schemas.microsoft.com/office/drawing/2014/main" id="{C8347695-3613-66B1-D60E-D2CE2D10A776}"/>
              </a:ext>
            </a:extLst>
          </p:cNvPr>
          <p:cNvCxnSpPr>
            <a:cxnSpLocks/>
          </p:cNvCxnSpPr>
          <p:nvPr/>
        </p:nvCxnSpPr>
        <p:spPr>
          <a:xfrm>
            <a:off x="4223792" y="260648"/>
            <a:ext cx="0" cy="6408712"/>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E8D03703-1BE1-42A9-9BD5-C21E2C9F23F1}"/>
              </a:ext>
            </a:extLst>
          </p:cNvPr>
          <p:cNvGraphicFramePr>
            <a:graphicFrameLocks noGrp="1"/>
          </p:cNvGraphicFramePr>
          <p:nvPr>
            <p:extLst>
              <p:ext uri="{D42A27DB-BD31-4B8C-83A1-F6EECF244321}">
                <p14:modId xmlns:p14="http://schemas.microsoft.com/office/powerpoint/2010/main" val="1050561032"/>
              </p:ext>
            </p:extLst>
          </p:nvPr>
        </p:nvGraphicFramePr>
        <p:xfrm>
          <a:off x="467295" y="1772816"/>
          <a:ext cx="2895600" cy="2059305"/>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1116318988"/>
                    </a:ext>
                  </a:extLst>
                </a:gridCol>
                <a:gridCol w="609600">
                  <a:extLst>
                    <a:ext uri="{9D8B030D-6E8A-4147-A177-3AD203B41FA5}">
                      <a16:colId xmlns:a16="http://schemas.microsoft.com/office/drawing/2014/main" val="3704812295"/>
                    </a:ext>
                  </a:extLst>
                </a:gridCol>
              </a:tblGrid>
              <a:tr h="190500">
                <a:tc>
                  <a:txBody>
                    <a:bodyPr/>
                    <a:lstStyle/>
                    <a:p>
                      <a:pPr algn="l" fontAlgn="b"/>
                      <a:r>
                        <a:rPr lang="en-GB" sz="1100" b="1" u="none" strike="noStrike">
                          <a:effectLst/>
                        </a:rPr>
                        <a:t>Priority service register</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139912312"/>
                  </a:ext>
                </a:extLst>
              </a:tr>
              <a:tr h="381000">
                <a:tc>
                  <a:txBody>
                    <a:bodyPr/>
                    <a:lstStyle/>
                    <a:p>
                      <a:pPr algn="l" fontAlgn="b"/>
                      <a:r>
                        <a:rPr lang="en-US" sz="1100" u="none" strike="noStrike">
                          <a:effectLst/>
                        </a:rPr>
                        <a:t>Disability, medical or mental health condition</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23%</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422755533"/>
                  </a:ext>
                </a:extLst>
              </a:tr>
              <a:tr h="190500">
                <a:tc>
                  <a:txBody>
                    <a:bodyPr/>
                    <a:lstStyle/>
                    <a:p>
                      <a:pPr algn="l" fontAlgn="b"/>
                      <a:r>
                        <a:rPr lang="en-US" sz="1100" u="none" strike="noStrike">
                          <a:effectLst/>
                        </a:rPr>
                        <a:t>Over the age of 65</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23%</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487960987"/>
                  </a:ext>
                </a:extLst>
              </a:tr>
              <a:tr h="190500">
                <a:tc>
                  <a:txBody>
                    <a:bodyPr/>
                    <a:lstStyle/>
                    <a:p>
                      <a:pPr algn="l" fontAlgn="b"/>
                      <a:r>
                        <a:rPr lang="en-US" sz="1100" u="none" strike="noStrike">
                          <a:effectLst/>
                        </a:rPr>
                        <a:t>Children under the age of 5</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9%</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771522424"/>
                  </a:ext>
                </a:extLst>
              </a:tr>
              <a:tr h="190500">
                <a:tc>
                  <a:txBody>
                    <a:bodyPr/>
                    <a:lstStyle/>
                    <a:p>
                      <a:pPr algn="l" fontAlgn="b"/>
                      <a:r>
                        <a:rPr lang="en-US" sz="1100" u="none" strike="noStrike">
                          <a:effectLst/>
                        </a:rPr>
                        <a:t>Vulnerable situation for another reason</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8%</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32832512"/>
                  </a:ext>
                </a:extLst>
              </a:tr>
              <a:tr h="190500">
                <a:tc>
                  <a:txBody>
                    <a:bodyPr/>
                    <a:lstStyle/>
                    <a:p>
                      <a:pPr algn="l" fontAlgn="b"/>
                      <a:r>
                        <a:rPr lang="en-GB" sz="1100" u="none" strike="noStrike">
                          <a:effectLst/>
                        </a:rPr>
                        <a:t>Pregnant</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4%</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588225099"/>
                  </a:ext>
                </a:extLst>
              </a:tr>
              <a:tr h="190500">
                <a:tc>
                  <a:txBody>
                    <a:bodyPr/>
                    <a:lstStyle/>
                    <a:p>
                      <a:pPr algn="l" fontAlgn="b"/>
                      <a:r>
                        <a:rPr lang="en-GB" sz="1100" u="none" strike="noStrike">
                          <a:effectLst/>
                        </a:rPr>
                        <a:t>None of these</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45%</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878956271"/>
                  </a:ext>
                </a:extLst>
              </a:tr>
              <a:tr h="190500">
                <a:tc>
                  <a:txBody>
                    <a:bodyPr/>
                    <a:lstStyle/>
                    <a:p>
                      <a:pPr algn="l" fontAlgn="b"/>
                      <a:r>
                        <a:rPr lang="en-GB" sz="1100" u="none" strike="noStrike">
                          <a:effectLst/>
                        </a:rPr>
                        <a:t>Don't know</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2%</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71829500"/>
                  </a:ext>
                </a:extLst>
              </a:tr>
              <a:tr h="190500">
                <a:tc>
                  <a:txBody>
                    <a:bodyPr/>
                    <a:lstStyle/>
                    <a:p>
                      <a:pPr algn="l" fontAlgn="b"/>
                      <a:r>
                        <a:rPr lang="en-GB" sz="1100" u="none" strike="noStrike">
                          <a:effectLst/>
                        </a:rPr>
                        <a:t>Prefer not to say</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1%</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52514356"/>
                  </a:ext>
                </a:extLst>
              </a:tr>
            </a:tbl>
          </a:graphicData>
        </a:graphic>
      </p:graphicFrame>
      <p:graphicFrame>
        <p:nvGraphicFramePr>
          <p:cNvPr id="11" name="Table 10">
            <a:extLst>
              <a:ext uri="{FF2B5EF4-FFF2-40B4-BE49-F238E27FC236}">
                <a16:creationId xmlns:a16="http://schemas.microsoft.com/office/drawing/2014/main" id="{AE695244-EA1A-D152-6774-0E4CFB41139D}"/>
              </a:ext>
            </a:extLst>
          </p:cNvPr>
          <p:cNvGraphicFramePr>
            <a:graphicFrameLocks noGrp="1"/>
          </p:cNvGraphicFramePr>
          <p:nvPr>
            <p:extLst>
              <p:ext uri="{D42A27DB-BD31-4B8C-83A1-F6EECF244321}">
                <p14:modId xmlns:p14="http://schemas.microsoft.com/office/powerpoint/2010/main" val="1108977590"/>
              </p:ext>
            </p:extLst>
          </p:nvPr>
        </p:nvGraphicFramePr>
        <p:xfrm>
          <a:off x="459700" y="4221088"/>
          <a:ext cx="2895600" cy="152400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805941837"/>
                    </a:ext>
                  </a:extLst>
                </a:gridCol>
                <a:gridCol w="609600">
                  <a:extLst>
                    <a:ext uri="{9D8B030D-6E8A-4147-A177-3AD203B41FA5}">
                      <a16:colId xmlns:a16="http://schemas.microsoft.com/office/drawing/2014/main" val="2049071225"/>
                    </a:ext>
                  </a:extLst>
                </a:gridCol>
              </a:tblGrid>
              <a:tr h="190500">
                <a:tc>
                  <a:txBody>
                    <a:bodyPr/>
                    <a:lstStyle/>
                    <a:p>
                      <a:pPr algn="l" fontAlgn="b"/>
                      <a:r>
                        <a:rPr lang="en-US" sz="1050" b="1" u="none" strike="noStrike">
                          <a:effectLst/>
                          <a:latin typeface="+mn-lt"/>
                        </a:rPr>
                        <a:t>Number of people in household</a:t>
                      </a:r>
                      <a:endParaRPr lang="en-US" sz="1050" b="1" i="0" u="none" strike="noStrike">
                        <a:solidFill>
                          <a:srgbClr val="000000"/>
                        </a:solidFill>
                        <a:effectLst/>
                        <a:latin typeface="+mn-lt"/>
                      </a:endParaRPr>
                    </a:p>
                  </a:txBody>
                  <a:tcPr marL="9525" marR="9525" marT="9525" marB="0" anchor="b"/>
                </a:tc>
                <a:tc>
                  <a:txBody>
                    <a:bodyPr/>
                    <a:lstStyle/>
                    <a:p>
                      <a:pPr algn="l" fontAlgn="b"/>
                      <a:endParaRPr lang="en-GB"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392123285"/>
                  </a:ext>
                </a:extLst>
              </a:tr>
              <a:tr h="190500">
                <a:tc>
                  <a:txBody>
                    <a:bodyPr/>
                    <a:lstStyle/>
                    <a:p>
                      <a:pPr algn="l" fontAlgn="b"/>
                      <a:r>
                        <a:rPr lang="en-GB" sz="1050" u="none" strike="noStrike">
                          <a:effectLst/>
                          <a:latin typeface="+mn-lt"/>
                        </a:rPr>
                        <a:t>1 person</a:t>
                      </a:r>
                      <a:endParaRPr lang="en-GB" sz="1050" b="0" i="0" u="none" strike="noStrike">
                        <a:solidFill>
                          <a:srgbClr val="000000"/>
                        </a:solidFill>
                        <a:effectLst/>
                        <a:latin typeface="+mn-lt"/>
                      </a:endParaRPr>
                    </a:p>
                  </a:txBody>
                  <a:tcPr marL="9525" marR="9525" marT="9525" marB="0" anchor="b"/>
                </a:tc>
                <a:tc>
                  <a:txBody>
                    <a:bodyPr/>
                    <a:lstStyle/>
                    <a:p>
                      <a:pPr algn="r" fontAlgn="b"/>
                      <a:r>
                        <a:rPr lang="en-GB" sz="1050" u="none" strike="noStrike">
                          <a:effectLst/>
                          <a:latin typeface="+mn-lt"/>
                        </a:rPr>
                        <a:t>21%</a:t>
                      </a:r>
                      <a:endParaRPr lang="en-GB"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866726033"/>
                  </a:ext>
                </a:extLst>
              </a:tr>
              <a:tr h="190500">
                <a:tc>
                  <a:txBody>
                    <a:bodyPr/>
                    <a:lstStyle/>
                    <a:p>
                      <a:pPr algn="l" fontAlgn="b"/>
                      <a:r>
                        <a:rPr lang="en-GB" sz="1050" u="none" strike="noStrike">
                          <a:effectLst/>
                          <a:latin typeface="+mn-lt"/>
                        </a:rPr>
                        <a:t>2 people</a:t>
                      </a:r>
                      <a:endParaRPr lang="en-GB" sz="1050" b="0" i="0" u="none" strike="noStrike">
                        <a:solidFill>
                          <a:srgbClr val="000000"/>
                        </a:solidFill>
                        <a:effectLst/>
                        <a:latin typeface="+mn-lt"/>
                      </a:endParaRPr>
                    </a:p>
                  </a:txBody>
                  <a:tcPr marL="9525" marR="9525" marT="9525" marB="0" anchor="b"/>
                </a:tc>
                <a:tc>
                  <a:txBody>
                    <a:bodyPr/>
                    <a:lstStyle/>
                    <a:p>
                      <a:pPr algn="r" fontAlgn="b"/>
                      <a:r>
                        <a:rPr lang="en-GB" sz="1050" u="none" strike="noStrike">
                          <a:effectLst/>
                          <a:latin typeface="+mn-lt"/>
                        </a:rPr>
                        <a:t>37%</a:t>
                      </a:r>
                      <a:endParaRPr lang="en-GB"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126412233"/>
                  </a:ext>
                </a:extLst>
              </a:tr>
              <a:tr h="190500">
                <a:tc>
                  <a:txBody>
                    <a:bodyPr/>
                    <a:lstStyle/>
                    <a:p>
                      <a:pPr algn="l" fontAlgn="b"/>
                      <a:r>
                        <a:rPr lang="en-GB" sz="1050" u="none" strike="noStrike">
                          <a:effectLst/>
                          <a:latin typeface="+mn-lt"/>
                        </a:rPr>
                        <a:t>3 people</a:t>
                      </a:r>
                      <a:endParaRPr lang="en-GB" sz="1050" b="0" i="0" u="none" strike="noStrike">
                        <a:solidFill>
                          <a:srgbClr val="000000"/>
                        </a:solidFill>
                        <a:effectLst/>
                        <a:latin typeface="+mn-lt"/>
                      </a:endParaRPr>
                    </a:p>
                  </a:txBody>
                  <a:tcPr marL="9525" marR="9525" marT="9525" marB="0" anchor="b"/>
                </a:tc>
                <a:tc>
                  <a:txBody>
                    <a:bodyPr/>
                    <a:lstStyle/>
                    <a:p>
                      <a:pPr algn="r" fontAlgn="b"/>
                      <a:r>
                        <a:rPr lang="en-GB" sz="1050" u="none" strike="noStrike">
                          <a:effectLst/>
                          <a:latin typeface="+mn-lt"/>
                        </a:rPr>
                        <a:t>18%</a:t>
                      </a:r>
                      <a:endParaRPr lang="en-GB"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367957770"/>
                  </a:ext>
                </a:extLst>
              </a:tr>
              <a:tr h="190500">
                <a:tc>
                  <a:txBody>
                    <a:bodyPr/>
                    <a:lstStyle/>
                    <a:p>
                      <a:pPr algn="l" fontAlgn="b"/>
                      <a:r>
                        <a:rPr lang="en-GB" sz="1050" u="none" strike="noStrike">
                          <a:effectLst/>
                          <a:latin typeface="+mn-lt"/>
                        </a:rPr>
                        <a:t>4 people</a:t>
                      </a:r>
                      <a:endParaRPr lang="en-GB" sz="1050" b="0" i="0" u="none" strike="noStrike">
                        <a:solidFill>
                          <a:srgbClr val="000000"/>
                        </a:solidFill>
                        <a:effectLst/>
                        <a:latin typeface="+mn-lt"/>
                      </a:endParaRPr>
                    </a:p>
                  </a:txBody>
                  <a:tcPr marL="9525" marR="9525" marT="9525" marB="0" anchor="b"/>
                </a:tc>
                <a:tc>
                  <a:txBody>
                    <a:bodyPr/>
                    <a:lstStyle/>
                    <a:p>
                      <a:pPr algn="r" fontAlgn="b"/>
                      <a:r>
                        <a:rPr lang="en-GB" sz="1050" u="none" strike="noStrike">
                          <a:effectLst/>
                          <a:latin typeface="+mn-lt"/>
                        </a:rPr>
                        <a:t>16%</a:t>
                      </a:r>
                      <a:endParaRPr lang="en-GB"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57146753"/>
                  </a:ext>
                </a:extLst>
              </a:tr>
              <a:tr h="190500">
                <a:tc>
                  <a:txBody>
                    <a:bodyPr/>
                    <a:lstStyle/>
                    <a:p>
                      <a:pPr algn="l" fontAlgn="b"/>
                      <a:r>
                        <a:rPr lang="en-GB" sz="1050" u="none" strike="noStrike">
                          <a:effectLst/>
                          <a:latin typeface="+mn-lt"/>
                        </a:rPr>
                        <a:t>5 people</a:t>
                      </a:r>
                      <a:endParaRPr lang="en-GB" sz="1050" b="0" i="0" u="none" strike="noStrike">
                        <a:solidFill>
                          <a:srgbClr val="000000"/>
                        </a:solidFill>
                        <a:effectLst/>
                        <a:latin typeface="+mn-lt"/>
                      </a:endParaRPr>
                    </a:p>
                  </a:txBody>
                  <a:tcPr marL="9525" marR="9525" marT="9525" marB="0" anchor="b"/>
                </a:tc>
                <a:tc>
                  <a:txBody>
                    <a:bodyPr/>
                    <a:lstStyle/>
                    <a:p>
                      <a:pPr algn="r" fontAlgn="b"/>
                      <a:r>
                        <a:rPr lang="en-GB" sz="1050" u="none" strike="noStrike">
                          <a:effectLst/>
                          <a:latin typeface="+mn-lt"/>
                        </a:rPr>
                        <a:t>4%</a:t>
                      </a:r>
                      <a:endParaRPr lang="en-GB"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951770623"/>
                  </a:ext>
                </a:extLst>
              </a:tr>
              <a:tr h="190500">
                <a:tc>
                  <a:txBody>
                    <a:bodyPr/>
                    <a:lstStyle/>
                    <a:p>
                      <a:pPr algn="l" fontAlgn="b"/>
                      <a:r>
                        <a:rPr lang="en-GB" sz="1050" u="none" strike="noStrike">
                          <a:effectLst/>
                          <a:latin typeface="+mn-lt"/>
                        </a:rPr>
                        <a:t>6 people</a:t>
                      </a:r>
                      <a:endParaRPr lang="en-GB" sz="1050" b="0" i="0" u="none" strike="noStrike">
                        <a:solidFill>
                          <a:srgbClr val="000000"/>
                        </a:solidFill>
                        <a:effectLst/>
                        <a:latin typeface="+mn-lt"/>
                      </a:endParaRPr>
                    </a:p>
                  </a:txBody>
                  <a:tcPr marL="9525" marR="9525" marT="9525" marB="0" anchor="b"/>
                </a:tc>
                <a:tc>
                  <a:txBody>
                    <a:bodyPr/>
                    <a:lstStyle/>
                    <a:p>
                      <a:pPr algn="r" fontAlgn="b"/>
                      <a:r>
                        <a:rPr lang="en-GB" sz="1050" u="none" strike="noStrike">
                          <a:effectLst/>
                          <a:latin typeface="+mn-lt"/>
                        </a:rPr>
                        <a:t>1%</a:t>
                      </a:r>
                      <a:endParaRPr lang="en-GB"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209979494"/>
                  </a:ext>
                </a:extLst>
              </a:tr>
              <a:tr h="190500">
                <a:tc>
                  <a:txBody>
                    <a:bodyPr/>
                    <a:lstStyle/>
                    <a:p>
                      <a:pPr algn="l" fontAlgn="b"/>
                      <a:r>
                        <a:rPr lang="en-GB" sz="1050" u="none" strike="noStrike">
                          <a:effectLst/>
                          <a:latin typeface="+mn-lt"/>
                        </a:rPr>
                        <a:t>Prefer not to say</a:t>
                      </a:r>
                      <a:endParaRPr lang="en-GB" sz="1050" b="0" i="0" u="none" strike="noStrike">
                        <a:solidFill>
                          <a:srgbClr val="000000"/>
                        </a:solidFill>
                        <a:effectLst/>
                        <a:latin typeface="+mn-lt"/>
                      </a:endParaRPr>
                    </a:p>
                  </a:txBody>
                  <a:tcPr marL="9525" marR="9525" marT="9525" marB="0" anchor="b"/>
                </a:tc>
                <a:tc>
                  <a:txBody>
                    <a:bodyPr/>
                    <a:lstStyle/>
                    <a:p>
                      <a:pPr algn="r" fontAlgn="b"/>
                      <a:r>
                        <a:rPr lang="en-GB" sz="1050" u="none" strike="noStrike">
                          <a:effectLst/>
                          <a:latin typeface="+mn-lt"/>
                        </a:rPr>
                        <a:t>1%</a:t>
                      </a:r>
                      <a:endParaRPr lang="en-GB"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204876376"/>
                  </a:ext>
                </a:extLst>
              </a:tr>
            </a:tbl>
          </a:graphicData>
        </a:graphic>
      </p:graphicFrame>
      <p:graphicFrame>
        <p:nvGraphicFramePr>
          <p:cNvPr id="13" name="Table 12">
            <a:extLst>
              <a:ext uri="{FF2B5EF4-FFF2-40B4-BE49-F238E27FC236}">
                <a16:creationId xmlns:a16="http://schemas.microsoft.com/office/drawing/2014/main" id="{B506A565-EAE0-45C5-AC4F-0BAFA7FB3D1E}"/>
              </a:ext>
            </a:extLst>
          </p:cNvPr>
          <p:cNvGraphicFramePr>
            <a:graphicFrameLocks noGrp="1"/>
          </p:cNvGraphicFramePr>
          <p:nvPr>
            <p:extLst>
              <p:ext uri="{D42A27DB-BD31-4B8C-83A1-F6EECF244321}">
                <p14:modId xmlns:p14="http://schemas.microsoft.com/office/powerpoint/2010/main" val="657064137"/>
              </p:ext>
            </p:extLst>
          </p:nvPr>
        </p:nvGraphicFramePr>
        <p:xfrm>
          <a:off x="5015880" y="1772816"/>
          <a:ext cx="2895600" cy="2036445"/>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760129286"/>
                    </a:ext>
                  </a:extLst>
                </a:gridCol>
                <a:gridCol w="609600">
                  <a:extLst>
                    <a:ext uri="{9D8B030D-6E8A-4147-A177-3AD203B41FA5}">
                      <a16:colId xmlns:a16="http://schemas.microsoft.com/office/drawing/2014/main" val="3322949805"/>
                    </a:ext>
                  </a:extLst>
                </a:gridCol>
              </a:tblGrid>
              <a:tr h="190500">
                <a:tc>
                  <a:txBody>
                    <a:bodyPr/>
                    <a:lstStyle/>
                    <a:p>
                      <a:pPr algn="l" fontAlgn="b"/>
                      <a:r>
                        <a:rPr lang="en-GB" sz="1100" b="1" u="none" strike="noStrike">
                          <a:effectLst/>
                          <a:latin typeface="+mn-lt"/>
                        </a:rPr>
                        <a:t>Tenure type</a:t>
                      </a:r>
                      <a:endParaRPr lang="en-GB" sz="1100" b="1" i="0" u="none" strike="noStrike">
                        <a:solidFill>
                          <a:srgbClr val="000000"/>
                        </a:solidFill>
                        <a:effectLst/>
                        <a:latin typeface="+mn-lt"/>
                      </a:endParaRPr>
                    </a:p>
                  </a:txBody>
                  <a:tcPr marL="9525" marR="9525" marT="9525" marB="0" anchor="b"/>
                </a:tc>
                <a:tc>
                  <a:txBody>
                    <a:bodyPr/>
                    <a:lstStyle/>
                    <a:p>
                      <a:pPr algn="l" fontAlgn="b"/>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066946374"/>
                  </a:ext>
                </a:extLst>
              </a:tr>
              <a:tr h="190500">
                <a:tc>
                  <a:txBody>
                    <a:bodyPr/>
                    <a:lstStyle/>
                    <a:p>
                      <a:pPr algn="l" fontAlgn="b"/>
                      <a:r>
                        <a:rPr lang="en-GB" sz="1100" u="none" strike="noStrike">
                          <a:effectLst/>
                          <a:latin typeface="+mn-lt"/>
                        </a:rPr>
                        <a:t>Own outright</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37%</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968358497"/>
                  </a:ext>
                </a:extLst>
              </a:tr>
              <a:tr h="190500">
                <a:tc>
                  <a:txBody>
                    <a:bodyPr/>
                    <a:lstStyle/>
                    <a:p>
                      <a:pPr algn="l" fontAlgn="b"/>
                      <a:r>
                        <a:rPr lang="en-GB" sz="1100" b="0" i="0" u="none" strike="noStrike">
                          <a:solidFill>
                            <a:srgbClr val="000000"/>
                          </a:solidFill>
                          <a:effectLst/>
                          <a:latin typeface="+mn-lt"/>
                        </a:rPr>
                        <a:t>Own with a mortgage or loan</a:t>
                      </a:r>
                    </a:p>
                  </a:txBody>
                  <a:tcPr marL="9525" marR="9525" marT="9525" marB="0" anchor="b"/>
                </a:tc>
                <a:tc>
                  <a:txBody>
                    <a:bodyPr/>
                    <a:lstStyle/>
                    <a:p>
                      <a:pPr algn="r" fontAlgn="b"/>
                      <a:r>
                        <a:rPr lang="en-GB" sz="1100" b="0" i="0" u="none" strike="noStrike">
                          <a:solidFill>
                            <a:srgbClr val="000000"/>
                          </a:solidFill>
                          <a:effectLst/>
                          <a:latin typeface="+mn-lt"/>
                        </a:rPr>
                        <a:t>25%</a:t>
                      </a:r>
                    </a:p>
                  </a:txBody>
                  <a:tcPr marL="9525" marR="9525" marT="9525" marB="0" anchor="b"/>
                </a:tc>
                <a:extLst>
                  <a:ext uri="{0D108BD9-81ED-4DB2-BD59-A6C34878D82A}">
                    <a16:rowId xmlns:a16="http://schemas.microsoft.com/office/drawing/2014/main" val="134934743"/>
                  </a:ext>
                </a:extLst>
              </a:tr>
              <a:tr h="190500">
                <a:tc>
                  <a:txBody>
                    <a:bodyPr/>
                    <a:lstStyle/>
                    <a:p>
                      <a:pPr algn="l" fontAlgn="b"/>
                      <a:r>
                        <a:rPr lang="en-GB" sz="1100" b="0" i="0" u="none" strike="noStrike">
                          <a:solidFill>
                            <a:srgbClr val="000000"/>
                          </a:solidFill>
                          <a:effectLst/>
                          <a:latin typeface="+mn-lt"/>
                        </a:rPr>
                        <a:t>Social rented by council, housing association or registered social landlord</a:t>
                      </a:r>
                    </a:p>
                  </a:txBody>
                  <a:tcPr marL="9525" marR="9525" marT="9525" marB="0" anchor="b"/>
                </a:tc>
                <a:tc>
                  <a:txBody>
                    <a:bodyPr/>
                    <a:lstStyle/>
                    <a:p>
                      <a:pPr algn="r" fontAlgn="b"/>
                      <a:r>
                        <a:rPr lang="en-GB" sz="1100" b="0" i="0" u="none" strike="noStrike">
                          <a:solidFill>
                            <a:srgbClr val="000000"/>
                          </a:solidFill>
                          <a:effectLst/>
                          <a:latin typeface="+mn-lt"/>
                        </a:rPr>
                        <a:t>19%</a:t>
                      </a:r>
                    </a:p>
                  </a:txBody>
                  <a:tcPr marL="9525" marR="9525" marT="9525" marB="0" anchor="b"/>
                </a:tc>
                <a:extLst>
                  <a:ext uri="{0D108BD9-81ED-4DB2-BD59-A6C34878D82A}">
                    <a16:rowId xmlns:a16="http://schemas.microsoft.com/office/drawing/2014/main" val="2833137638"/>
                  </a:ext>
                </a:extLst>
              </a:tr>
              <a:tr h="190500">
                <a:tc>
                  <a:txBody>
                    <a:bodyPr/>
                    <a:lstStyle/>
                    <a:p>
                      <a:pPr algn="l" fontAlgn="b"/>
                      <a:r>
                        <a:rPr lang="en-GB" sz="1100" b="0" i="0" u="none" strike="noStrike">
                          <a:solidFill>
                            <a:srgbClr val="000000"/>
                          </a:solidFill>
                          <a:effectLst/>
                          <a:latin typeface="+mn-lt"/>
                        </a:rPr>
                        <a:t>Private landlord or letting agency</a:t>
                      </a:r>
                    </a:p>
                  </a:txBody>
                  <a:tcPr marL="9525" marR="9525" marT="9525" marB="0" anchor="b"/>
                </a:tc>
                <a:tc>
                  <a:txBody>
                    <a:bodyPr/>
                    <a:lstStyle/>
                    <a:p>
                      <a:pPr algn="r" fontAlgn="b"/>
                      <a:r>
                        <a:rPr lang="en-GB" sz="1100" u="none" strike="noStrike">
                          <a:effectLst/>
                          <a:latin typeface="+mn-lt"/>
                        </a:rPr>
                        <a:t>13%</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701997746"/>
                  </a:ext>
                </a:extLst>
              </a:tr>
              <a:tr h="190500">
                <a:tc>
                  <a:txBody>
                    <a:bodyPr/>
                    <a:lstStyle/>
                    <a:p>
                      <a:pPr algn="l" fontAlgn="b"/>
                      <a:r>
                        <a:rPr lang="en-GB" sz="1100" b="0" i="0" u="none" strike="noStrike">
                          <a:solidFill>
                            <a:srgbClr val="000000"/>
                          </a:solidFill>
                          <a:effectLst/>
                          <a:latin typeface="+mn-lt"/>
                        </a:rPr>
                        <a:t>Shared ownership</a:t>
                      </a:r>
                    </a:p>
                  </a:txBody>
                  <a:tcPr marL="9525" marR="9525" marT="9525" marB="0" anchor="b"/>
                </a:tc>
                <a:tc>
                  <a:txBody>
                    <a:bodyPr/>
                    <a:lstStyle/>
                    <a:p>
                      <a:pPr algn="r" fontAlgn="b"/>
                      <a:r>
                        <a:rPr lang="en-GB" sz="1100" b="0" i="0" u="none" strike="noStrike">
                          <a:solidFill>
                            <a:srgbClr val="000000"/>
                          </a:solidFill>
                          <a:effectLst/>
                          <a:latin typeface="+mn-lt"/>
                        </a:rPr>
                        <a:t>2%</a:t>
                      </a:r>
                    </a:p>
                  </a:txBody>
                  <a:tcPr marL="9525" marR="9525" marT="9525" marB="0" anchor="b"/>
                </a:tc>
                <a:extLst>
                  <a:ext uri="{0D108BD9-81ED-4DB2-BD59-A6C34878D82A}">
                    <a16:rowId xmlns:a16="http://schemas.microsoft.com/office/drawing/2014/main" val="3991159198"/>
                  </a:ext>
                </a:extLst>
              </a:tr>
              <a:tr h="190500">
                <a:tc>
                  <a:txBody>
                    <a:bodyPr/>
                    <a:lstStyle/>
                    <a:p>
                      <a:pPr algn="l" fontAlgn="b"/>
                      <a:r>
                        <a:rPr lang="en-GB" sz="1100" b="0" i="0" u="none" strike="noStrike">
                          <a:solidFill>
                            <a:srgbClr val="000000"/>
                          </a:solidFill>
                          <a:effectLst/>
                          <a:latin typeface="+mn-lt"/>
                        </a:rPr>
                        <a:t>Other private rented</a:t>
                      </a:r>
                    </a:p>
                  </a:txBody>
                  <a:tcPr marL="9525" marR="9525" marT="9525" marB="0" anchor="b"/>
                </a:tc>
                <a:tc>
                  <a:txBody>
                    <a:bodyPr/>
                    <a:lstStyle/>
                    <a:p>
                      <a:pPr algn="r" fontAlgn="b"/>
                      <a:r>
                        <a:rPr lang="en-GB" sz="1100" u="none" strike="noStrike">
                          <a:effectLst/>
                          <a:latin typeface="+mn-lt"/>
                        </a:rPr>
                        <a:t>2%</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493014812"/>
                  </a:ext>
                </a:extLst>
              </a:tr>
              <a:tr h="190500">
                <a:tc>
                  <a:txBody>
                    <a:bodyPr/>
                    <a:lstStyle/>
                    <a:p>
                      <a:pPr algn="l" fontAlgn="b"/>
                      <a:r>
                        <a:rPr lang="en-GB" sz="1100" u="none" strike="noStrike">
                          <a:effectLst/>
                          <a:latin typeface="+mn-lt"/>
                        </a:rPr>
                        <a:t>Live rent free</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648613742"/>
                  </a:ext>
                </a:extLst>
              </a:tr>
              <a:tr h="190500">
                <a:tc>
                  <a:txBody>
                    <a:bodyPr/>
                    <a:lstStyle/>
                    <a:p>
                      <a:pPr algn="l" fontAlgn="b"/>
                      <a:r>
                        <a:rPr lang="en-GB" sz="1100" u="none" strike="noStrike">
                          <a:effectLst/>
                          <a:latin typeface="+mn-lt"/>
                        </a:rPr>
                        <a:t>Don't know</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4009251905"/>
                  </a:ext>
                </a:extLst>
              </a:tr>
            </a:tbl>
          </a:graphicData>
        </a:graphic>
      </p:graphicFrame>
      <p:graphicFrame>
        <p:nvGraphicFramePr>
          <p:cNvPr id="14" name="Table 13">
            <a:extLst>
              <a:ext uri="{FF2B5EF4-FFF2-40B4-BE49-F238E27FC236}">
                <a16:creationId xmlns:a16="http://schemas.microsoft.com/office/drawing/2014/main" id="{216CE669-341A-00C6-4544-FD6D488306B0}"/>
              </a:ext>
            </a:extLst>
          </p:cNvPr>
          <p:cNvGraphicFramePr>
            <a:graphicFrameLocks noGrp="1"/>
          </p:cNvGraphicFramePr>
          <p:nvPr>
            <p:extLst>
              <p:ext uri="{D42A27DB-BD31-4B8C-83A1-F6EECF244321}">
                <p14:modId xmlns:p14="http://schemas.microsoft.com/office/powerpoint/2010/main" val="2472620909"/>
              </p:ext>
            </p:extLst>
          </p:nvPr>
        </p:nvGraphicFramePr>
        <p:xfrm>
          <a:off x="4998009" y="4077072"/>
          <a:ext cx="2895600" cy="114300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460700141"/>
                    </a:ext>
                  </a:extLst>
                </a:gridCol>
                <a:gridCol w="609600">
                  <a:extLst>
                    <a:ext uri="{9D8B030D-6E8A-4147-A177-3AD203B41FA5}">
                      <a16:colId xmlns:a16="http://schemas.microsoft.com/office/drawing/2014/main" val="110526778"/>
                    </a:ext>
                  </a:extLst>
                </a:gridCol>
              </a:tblGrid>
              <a:tr h="190500">
                <a:tc>
                  <a:txBody>
                    <a:bodyPr/>
                    <a:lstStyle/>
                    <a:p>
                      <a:pPr algn="l" fontAlgn="b"/>
                      <a:r>
                        <a:rPr lang="en-GB" sz="1100" b="1" u="none" strike="noStrike">
                          <a:effectLst/>
                          <a:latin typeface="+mn-lt"/>
                        </a:rPr>
                        <a:t>Property type</a:t>
                      </a:r>
                      <a:endParaRPr lang="en-GB" sz="1100" b="1" i="0" u="none" strike="noStrike">
                        <a:solidFill>
                          <a:srgbClr val="000000"/>
                        </a:solidFill>
                        <a:effectLst/>
                        <a:latin typeface="+mn-lt"/>
                      </a:endParaRPr>
                    </a:p>
                  </a:txBody>
                  <a:tcPr marL="9525" marR="9525" marT="9525" marB="0" anchor="b"/>
                </a:tc>
                <a:tc>
                  <a:txBody>
                    <a:bodyPr/>
                    <a:lstStyle/>
                    <a:p>
                      <a:pPr algn="l" fontAlgn="b"/>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258847663"/>
                  </a:ext>
                </a:extLst>
              </a:tr>
              <a:tr h="190500">
                <a:tc>
                  <a:txBody>
                    <a:bodyPr/>
                    <a:lstStyle/>
                    <a:p>
                      <a:pPr algn="l" fontAlgn="b"/>
                      <a:r>
                        <a:rPr lang="en-GB" sz="1100" u="none" strike="noStrike">
                          <a:effectLst/>
                          <a:latin typeface="+mn-lt"/>
                        </a:rPr>
                        <a:t>House</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54%</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4290834399"/>
                  </a:ext>
                </a:extLst>
              </a:tr>
              <a:tr h="190500">
                <a:tc>
                  <a:txBody>
                    <a:bodyPr/>
                    <a:lstStyle/>
                    <a:p>
                      <a:pPr algn="l" fontAlgn="b"/>
                      <a:r>
                        <a:rPr lang="en-GB" sz="1100" u="none" strike="noStrike">
                          <a:effectLst/>
                          <a:latin typeface="+mn-lt"/>
                        </a:rPr>
                        <a:t>Flat, apartment or bedsit</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32%</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406105564"/>
                  </a:ext>
                </a:extLst>
              </a:tr>
              <a:tr h="190500">
                <a:tc>
                  <a:txBody>
                    <a:bodyPr/>
                    <a:lstStyle/>
                    <a:p>
                      <a:pPr algn="l" fontAlgn="b"/>
                      <a:r>
                        <a:rPr lang="en-GB" sz="1100" u="none" strike="noStrike">
                          <a:effectLst/>
                          <a:latin typeface="+mn-lt"/>
                        </a:rPr>
                        <a:t>Bungalow</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9%</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739077983"/>
                  </a:ext>
                </a:extLst>
              </a:tr>
              <a:tr h="190500">
                <a:tc>
                  <a:txBody>
                    <a:bodyPr/>
                    <a:lstStyle/>
                    <a:p>
                      <a:pPr algn="l" fontAlgn="b"/>
                      <a:r>
                        <a:rPr lang="en-GB" sz="1100" u="none" strike="noStrike">
                          <a:effectLst/>
                          <a:latin typeface="+mn-lt"/>
                        </a:rPr>
                        <a:t>Maisonette</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2%</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720700610"/>
                  </a:ext>
                </a:extLst>
              </a:tr>
              <a:tr h="190500">
                <a:tc>
                  <a:txBody>
                    <a:bodyPr/>
                    <a:lstStyle/>
                    <a:p>
                      <a:pPr algn="l" fontAlgn="b"/>
                      <a:r>
                        <a:rPr lang="en-GB" sz="1100" u="none" strike="noStrike">
                          <a:effectLst/>
                          <a:latin typeface="+mn-lt"/>
                        </a:rPr>
                        <a:t>Temporary building</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81653537"/>
                  </a:ext>
                </a:extLst>
              </a:tr>
            </a:tbl>
          </a:graphicData>
        </a:graphic>
      </p:graphicFrame>
      <p:graphicFrame>
        <p:nvGraphicFramePr>
          <p:cNvPr id="15" name="Table 14">
            <a:extLst>
              <a:ext uri="{FF2B5EF4-FFF2-40B4-BE49-F238E27FC236}">
                <a16:creationId xmlns:a16="http://schemas.microsoft.com/office/drawing/2014/main" id="{E3A4CFEC-7952-7C6E-CE28-5C6B95A63AD2}"/>
              </a:ext>
            </a:extLst>
          </p:cNvPr>
          <p:cNvGraphicFramePr>
            <a:graphicFrameLocks noGrp="1"/>
          </p:cNvGraphicFramePr>
          <p:nvPr>
            <p:extLst>
              <p:ext uri="{D42A27DB-BD31-4B8C-83A1-F6EECF244321}">
                <p14:modId xmlns:p14="http://schemas.microsoft.com/office/powerpoint/2010/main" val="2644542518"/>
              </p:ext>
            </p:extLst>
          </p:nvPr>
        </p:nvGraphicFramePr>
        <p:xfrm>
          <a:off x="8330202" y="3886572"/>
          <a:ext cx="2895600" cy="133350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3162780032"/>
                    </a:ext>
                  </a:extLst>
                </a:gridCol>
                <a:gridCol w="609600">
                  <a:extLst>
                    <a:ext uri="{9D8B030D-6E8A-4147-A177-3AD203B41FA5}">
                      <a16:colId xmlns:a16="http://schemas.microsoft.com/office/drawing/2014/main" val="1256085515"/>
                    </a:ext>
                  </a:extLst>
                </a:gridCol>
              </a:tblGrid>
              <a:tr h="190500">
                <a:tc>
                  <a:txBody>
                    <a:bodyPr/>
                    <a:lstStyle/>
                    <a:p>
                      <a:pPr algn="l" fontAlgn="b"/>
                      <a:r>
                        <a:rPr lang="en-GB" sz="1100" b="1" u="none" strike="noStrike">
                          <a:effectLst/>
                        </a:rPr>
                        <a:t>Number of bedrooms</a:t>
                      </a:r>
                      <a:endParaRPr lang="en-GB" sz="1100" b="1" i="0" u="none" strike="noStrike">
                        <a:solidFill>
                          <a:srgbClr val="000000"/>
                        </a:solidFill>
                        <a:effectLst/>
                        <a:latin typeface="Arial" panose="020B0604020202020204" pitchFamily="34" charset="0"/>
                      </a:endParaRPr>
                    </a:p>
                  </a:txBody>
                  <a:tcPr marL="9525" marR="9525" marT="9525" marB="0" anchor="b"/>
                </a:tc>
                <a:tc>
                  <a:txBody>
                    <a:bodyPr/>
                    <a:lstStyle/>
                    <a:p>
                      <a:pPr algn="r" fontAlgn="b"/>
                      <a:endParaRPr lang="en-GB"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40034885"/>
                  </a:ext>
                </a:extLst>
              </a:tr>
              <a:tr h="190500">
                <a:tc>
                  <a:txBody>
                    <a:bodyPr/>
                    <a:lstStyle/>
                    <a:p>
                      <a:pPr algn="l" rtl="0" fontAlgn="b"/>
                      <a:r>
                        <a:rPr lang="en-GB" sz="1100" b="0" i="0" u="none" strike="noStrike">
                          <a:solidFill>
                            <a:srgbClr val="000000"/>
                          </a:solidFill>
                          <a:effectLst/>
                          <a:latin typeface="Arial" panose="020B0604020202020204" pitchFamily="34" charset="0"/>
                        </a:rPr>
                        <a:t>1</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11%</a:t>
                      </a:r>
                    </a:p>
                  </a:txBody>
                  <a:tcPr marL="9525" marR="9525" marT="9525" marB="0" anchor="b"/>
                </a:tc>
                <a:extLst>
                  <a:ext uri="{0D108BD9-81ED-4DB2-BD59-A6C34878D82A}">
                    <a16:rowId xmlns:a16="http://schemas.microsoft.com/office/drawing/2014/main" val="849927084"/>
                  </a:ext>
                </a:extLst>
              </a:tr>
              <a:tr h="190500">
                <a:tc>
                  <a:txBody>
                    <a:bodyPr/>
                    <a:lstStyle/>
                    <a:p>
                      <a:pPr algn="l" rtl="0" fontAlgn="b"/>
                      <a:r>
                        <a:rPr lang="en-GB" sz="1100" b="0" i="0" u="none" strike="noStrike">
                          <a:solidFill>
                            <a:srgbClr val="000000"/>
                          </a:solidFill>
                          <a:effectLst/>
                          <a:latin typeface="Arial" panose="020B0604020202020204" pitchFamily="34" charset="0"/>
                        </a:rPr>
                        <a:t>2</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32%</a:t>
                      </a:r>
                    </a:p>
                  </a:txBody>
                  <a:tcPr marL="9525" marR="9525" marT="9525" marB="0" anchor="b"/>
                </a:tc>
                <a:extLst>
                  <a:ext uri="{0D108BD9-81ED-4DB2-BD59-A6C34878D82A}">
                    <a16:rowId xmlns:a16="http://schemas.microsoft.com/office/drawing/2014/main" val="179434369"/>
                  </a:ext>
                </a:extLst>
              </a:tr>
              <a:tr h="190500">
                <a:tc>
                  <a:txBody>
                    <a:bodyPr/>
                    <a:lstStyle/>
                    <a:p>
                      <a:pPr algn="l" rtl="0" fontAlgn="b"/>
                      <a:r>
                        <a:rPr lang="en-GB" sz="1100" b="0" i="0" u="none" strike="noStrike">
                          <a:solidFill>
                            <a:srgbClr val="000000"/>
                          </a:solidFill>
                          <a:effectLst/>
                          <a:latin typeface="Arial" panose="020B0604020202020204" pitchFamily="34" charset="0"/>
                        </a:rPr>
                        <a:t>3</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39%</a:t>
                      </a:r>
                    </a:p>
                  </a:txBody>
                  <a:tcPr marL="9525" marR="9525" marT="9525" marB="0" anchor="b"/>
                </a:tc>
                <a:extLst>
                  <a:ext uri="{0D108BD9-81ED-4DB2-BD59-A6C34878D82A}">
                    <a16:rowId xmlns:a16="http://schemas.microsoft.com/office/drawing/2014/main" val="3014138909"/>
                  </a:ext>
                </a:extLst>
              </a:tr>
              <a:tr h="190500">
                <a:tc>
                  <a:txBody>
                    <a:bodyPr/>
                    <a:lstStyle/>
                    <a:p>
                      <a:pPr algn="l" rtl="0" fontAlgn="b"/>
                      <a:r>
                        <a:rPr lang="en-GB" sz="1100" b="0" i="0" u="none" strike="noStrike">
                          <a:solidFill>
                            <a:srgbClr val="000000"/>
                          </a:solidFill>
                          <a:effectLst/>
                          <a:latin typeface="Arial" panose="020B0604020202020204" pitchFamily="34" charset="0"/>
                        </a:rPr>
                        <a:t>4</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14%</a:t>
                      </a:r>
                    </a:p>
                  </a:txBody>
                  <a:tcPr marL="9525" marR="9525" marT="9525" marB="0" anchor="b"/>
                </a:tc>
                <a:extLst>
                  <a:ext uri="{0D108BD9-81ED-4DB2-BD59-A6C34878D82A}">
                    <a16:rowId xmlns:a16="http://schemas.microsoft.com/office/drawing/2014/main" val="2704254107"/>
                  </a:ext>
                </a:extLst>
              </a:tr>
              <a:tr h="190500">
                <a:tc>
                  <a:txBody>
                    <a:bodyPr/>
                    <a:lstStyle/>
                    <a:p>
                      <a:pPr algn="l" rtl="0" fontAlgn="b"/>
                      <a:r>
                        <a:rPr lang="en-GB" sz="1100" b="0" i="0" u="none" strike="noStrike">
                          <a:solidFill>
                            <a:srgbClr val="000000"/>
                          </a:solidFill>
                          <a:effectLst/>
                          <a:latin typeface="Arial" panose="020B0604020202020204" pitchFamily="34" charset="0"/>
                        </a:rPr>
                        <a:t>5</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3%</a:t>
                      </a:r>
                    </a:p>
                  </a:txBody>
                  <a:tcPr marL="9525" marR="9525" marT="9525" marB="0" anchor="b"/>
                </a:tc>
                <a:extLst>
                  <a:ext uri="{0D108BD9-81ED-4DB2-BD59-A6C34878D82A}">
                    <a16:rowId xmlns:a16="http://schemas.microsoft.com/office/drawing/2014/main" val="2171091811"/>
                  </a:ext>
                </a:extLst>
              </a:tr>
              <a:tr h="190500">
                <a:tc>
                  <a:txBody>
                    <a:bodyPr/>
                    <a:lstStyle/>
                    <a:p>
                      <a:pPr algn="l" rtl="0" fontAlgn="b"/>
                      <a:r>
                        <a:rPr lang="en-GB" sz="1100" b="0" i="0" u="none" strike="noStrike">
                          <a:solidFill>
                            <a:srgbClr val="000000"/>
                          </a:solidFill>
                          <a:effectLst/>
                          <a:latin typeface="Arial" panose="020B0604020202020204" pitchFamily="34" charset="0"/>
                        </a:rPr>
                        <a:t>6+</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1%</a:t>
                      </a:r>
                    </a:p>
                  </a:txBody>
                  <a:tcPr marL="9525" marR="9525" marT="9525" marB="0" anchor="b"/>
                </a:tc>
                <a:extLst>
                  <a:ext uri="{0D108BD9-81ED-4DB2-BD59-A6C34878D82A}">
                    <a16:rowId xmlns:a16="http://schemas.microsoft.com/office/drawing/2014/main" val="2171062719"/>
                  </a:ext>
                </a:extLst>
              </a:tr>
            </a:tbl>
          </a:graphicData>
        </a:graphic>
      </p:graphicFrame>
      <p:graphicFrame>
        <p:nvGraphicFramePr>
          <p:cNvPr id="16" name="Table 15">
            <a:extLst>
              <a:ext uri="{FF2B5EF4-FFF2-40B4-BE49-F238E27FC236}">
                <a16:creationId xmlns:a16="http://schemas.microsoft.com/office/drawing/2014/main" id="{BA0E873C-E5CC-B273-C18A-DE80CD25552D}"/>
              </a:ext>
            </a:extLst>
          </p:cNvPr>
          <p:cNvGraphicFramePr>
            <a:graphicFrameLocks noGrp="1"/>
          </p:cNvGraphicFramePr>
          <p:nvPr>
            <p:extLst>
              <p:ext uri="{D42A27DB-BD31-4B8C-83A1-F6EECF244321}">
                <p14:modId xmlns:p14="http://schemas.microsoft.com/office/powerpoint/2010/main" val="800371340"/>
              </p:ext>
            </p:extLst>
          </p:nvPr>
        </p:nvGraphicFramePr>
        <p:xfrm>
          <a:off x="8321379" y="1772816"/>
          <a:ext cx="2895600" cy="152400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278769962"/>
                    </a:ext>
                  </a:extLst>
                </a:gridCol>
                <a:gridCol w="609600">
                  <a:extLst>
                    <a:ext uri="{9D8B030D-6E8A-4147-A177-3AD203B41FA5}">
                      <a16:colId xmlns:a16="http://schemas.microsoft.com/office/drawing/2014/main" val="784532495"/>
                    </a:ext>
                  </a:extLst>
                </a:gridCol>
              </a:tblGrid>
              <a:tr h="190500">
                <a:tc>
                  <a:txBody>
                    <a:bodyPr/>
                    <a:lstStyle/>
                    <a:p>
                      <a:pPr algn="l" fontAlgn="b"/>
                      <a:r>
                        <a:rPr lang="en-GB" sz="1100" b="1" u="none" strike="noStrike">
                          <a:effectLst/>
                          <a:latin typeface="+mn-lt"/>
                        </a:rPr>
                        <a:t>Property age</a:t>
                      </a:r>
                      <a:endParaRPr lang="en-GB" sz="1100" b="1" i="0" u="none" strike="noStrike">
                        <a:solidFill>
                          <a:srgbClr val="000000"/>
                        </a:solidFill>
                        <a:effectLst/>
                        <a:latin typeface="+mn-lt"/>
                      </a:endParaRPr>
                    </a:p>
                  </a:txBody>
                  <a:tcPr marL="9525" marR="9525" marT="9525" marB="0" anchor="b"/>
                </a:tc>
                <a:tc>
                  <a:txBody>
                    <a:bodyPr/>
                    <a:lstStyle/>
                    <a:p>
                      <a:pPr algn="r" fontAlgn="b"/>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497915348"/>
                  </a:ext>
                </a:extLst>
              </a:tr>
              <a:tr h="190500">
                <a:tc>
                  <a:txBody>
                    <a:bodyPr/>
                    <a:lstStyle/>
                    <a:p>
                      <a:pPr algn="l" fontAlgn="b"/>
                      <a:r>
                        <a:rPr lang="en-GB" sz="1100" u="none" strike="noStrike">
                          <a:effectLst/>
                          <a:latin typeface="+mn-lt"/>
                        </a:rPr>
                        <a:t>Pre 1919</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10%</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373074101"/>
                  </a:ext>
                </a:extLst>
              </a:tr>
              <a:tr h="190500">
                <a:tc>
                  <a:txBody>
                    <a:bodyPr/>
                    <a:lstStyle/>
                    <a:p>
                      <a:pPr algn="l" fontAlgn="b"/>
                      <a:r>
                        <a:rPr lang="en-GB" sz="1100" u="none" strike="noStrike">
                          <a:effectLst/>
                          <a:latin typeface="+mn-lt"/>
                        </a:rPr>
                        <a:t>1919-1944</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10%</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948525908"/>
                  </a:ext>
                </a:extLst>
              </a:tr>
              <a:tr h="190500">
                <a:tc>
                  <a:txBody>
                    <a:bodyPr/>
                    <a:lstStyle/>
                    <a:p>
                      <a:pPr algn="l" fontAlgn="b"/>
                      <a:r>
                        <a:rPr lang="en-GB" sz="1100" u="none" strike="noStrike">
                          <a:effectLst/>
                          <a:latin typeface="+mn-lt"/>
                        </a:rPr>
                        <a:t>1945-1964</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15%</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022707687"/>
                  </a:ext>
                </a:extLst>
              </a:tr>
              <a:tr h="190500">
                <a:tc>
                  <a:txBody>
                    <a:bodyPr/>
                    <a:lstStyle/>
                    <a:p>
                      <a:pPr algn="l" fontAlgn="b"/>
                      <a:r>
                        <a:rPr lang="en-GB" sz="1100" u="none" strike="noStrike">
                          <a:effectLst/>
                          <a:latin typeface="+mn-lt"/>
                        </a:rPr>
                        <a:t>1965-1982</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18%</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4220258988"/>
                  </a:ext>
                </a:extLst>
              </a:tr>
              <a:tr h="190500">
                <a:tc>
                  <a:txBody>
                    <a:bodyPr/>
                    <a:lstStyle/>
                    <a:p>
                      <a:pPr algn="l" fontAlgn="b"/>
                      <a:r>
                        <a:rPr lang="en-GB" sz="1100" u="none" strike="noStrike">
                          <a:effectLst/>
                          <a:latin typeface="+mn-lt"/>
                        </a:rPr>
                        <a:t>1983-2002</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17%</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003426739"/>
                  </a:ext>
                </a:extLst>
              </a:tr>
              <a:tr h="190500">
                <a:tc>
                  <a:txBody>
                    <a:bodyPr/>
                    <a:lstStyle/>
                    <a:p>
                      <a:pPr algn="l" fontAlgn="b"/>
                      <a:r>
                        <a:rPr lang="en-GB" sz="1100" u="none" strike="noStrike">
                          <a:effectLst/>
                          <a:latin typeface="+mn-lt"/>
                        </a:rPr>
                        <a:t>Post 2002</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19%</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527659351"/>
                  </a:ext>
                </a:extLst>
              </a:tr>
              <a:tr h="190500">
                <a:tc>
                  <a:txBody>
                    <a:bodyPr/>
                    <a:lstStyle/>
                    <a:p>
                      <a:pPr algn="l" fontAlgn="b"/>
                      <a:r>
                        <a:rPr lang="en-GB" sz="1100" u="none" strike="noStrike">
                          <a:effectLst/>
                          <a:latin typeface="+mn-lt"/>
                        </a:rPr>
                        <a:t>Don't know</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10%</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786036541"/>
                  </a:ext>
                </a:extLst>
              </a:tr>
            </a:tbl>
          </a:graphicData>
        </a:graphic>
      </p:graphicFrame>
    </p:spTree>
    <p:extLst>
      <p:ext uri="{BB962C8B-B14F-4D97-AF65-F5344CB8AC3E}">
        <p14:creationId xmlns:p14="http://schemas.microsoft.com/office/powerpoint/2010/main" val="2348974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954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B0570-8181-4EA2-65A5-7C6337BF5B04}"/>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C9CFB7B3-32C9-4A47-C06D-B0F11BA9BD48}"/>
              </a:ext>
            </a:extLst>
          </p:cNvPr>
          <p:cNvSpPr/>
          <p:nvPr/>
        </p:nvSpPr>
        <p:spPr>
          <a:xfrm>
            <a:off x="719168" y="1725852"/>
            <a:ext cx="5016792" cy="475416"/>
          </a:xfrm>
          <a:prstGeom prst="rect">
            <a:avLst/>
          </a:prstGeom>
          <a:solidFill>
            <a:schemeClr val="accent3">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3"/>
                </a:solidFill>
                <a:effectLst/>
                <a:uLnTx/>
                <a:uFillTx/>
                <a:latin typeface="Arial" panose="020B0604020202020204"/>
                <a:ea typeface="+mn-ea"/>
                <a:cs typeface="+mn-cs"/>
              </a:rPr>
              <a:t>Fieldwork and sample</a:t>
            </a:r>
          </a:p>
        </p:txBody>
      </p:sp>
      <p:sp>
        <p:nvSpPr>
          <p:cNvPr id="21" name="Rectangle 20">
            <a:extLst>
              <a:ext uri="{FF2B5EF4-FFF2-40B4-BE49-F238E27FC236}">
                <a16:creationId xmlns:a16="http://schemas.microsoft.com/office/drawing/2014/main" id="{D2B4407C-90B2-62DE-FA9C-50F14526A9AE}"/>
              </a:ext>
            </a:extLst>
          </p:cNvPr>
          <p:cNvSpPr/>
          <p:nvPr/>
        </p:nvSpPr>
        <p:spPr>
          <a:xfrm>
            <a:off x="696651" y="2422200"/>
            <a:ext cx="5314850" cy="394469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400" dirty="0">
                <a:solidFill>
                  <a:schemeClr val="accent3"/>
                </a:solidFill>
              </a:rPr>
              <a:t>Fieldwork for this wave took place between 31</a:t>
            </a:r>
            <a:r>
              <a:rPr lang="en-GB" sz="1400" baseline="30000" dirty="0">
                <a:solidFill>
                  <a:schemeClr val="accent3"/>
                </a:solidFill>
              </a:rPr>
              <a:t>st</a:t>
            </a:r>
            <a:r>
              <a:rPr lang="en-GB" sz="1400" dirty="0">
                <a:solidFill>
                  <a:schemeClr val="accent3"/>
                </a:solidFill>
              </a:rPr>
              <a:t> January – 14th February 2025 and will be referred to as </a:t>
            </a:r>
            <a:r>
              <a:rPr lang="en-GB" sz="1400" b="1" dirty="0">
                <a:solidFill>
                  <a:schemeClr val="accent3"/>
                </a:solidFill>
              </a:rPr>
              <a:t>Jan/Feb 2025 </a:t>
            </a:r>
            <a:r>
              <a:rPr lang="en-GB" sz="1400" dirty="0">
                <a:solidFill>
                  <a:schemeClr val="accent3"/>
                </a:solidFill>
              </a:rPr>
              <a:t>in this report.</a:t>
            </a:r>
          </a:p>
          <a:p>
            <a:endParaRPr lang="en-GB" sz="1400" dirty="0">
              <a:solidFill>
                <a:schemeClr val="accent3"/>
              </a:solidFill>
            </a:endParaRPr>
          </a:p>
          <a:p>
            <a:pPr marL="285750" indent="-285750">
              <a:buFont typeface="Arial" panose="020B0604020202020204" pitchFamily="34" charset="0"/>
              <a:buChar char="•"/>
            </a:pPr>
            <a:r>
              <a:rPr lang="en-GB" sz="1400" dirty="0">
                <a:solidFill>
                  <a:schemeClr val="accent3"/>
                </a:solidFill>
              </a:rPr>
              <a:t>Previous waves of the survey took place in the following months: </a:t>
            </a:r>
          </a:p>
          <a:p>
            <a:pPr marL="809625" lvl="3" indent="-266700">
              <a:buFont typeface="Arial" panose="020B0604020202020204" pitchFamily="34" charset="0"/>
              <a:buChar char="•"/>
            </a:pPr>
            <a:r>
              <a:rPr lang="en-GB" sz="1400" dirty="0">
                <a:solidFill>
                  <a:schemeClr val="accent3"/>
                </a:solidFill>
              </a:rPr>
              <a:t>Mar 2022: 23</a:t>
            </a:r>
            <a:r>
              <a:rPr lang="en-GB" sz="1400" baseline="30000" dirty="0">
                <a:solidFill>
                  <a:schemeClr val="accent3"/>
                </a:solidFill>
              </a:rPr>
              <a:t>rd</a:t>
            </a:r>
            <a:r>
              <a:rPr lang="en-GB" sz="1400" dirty="0">
                <a:solidFill>
                  <a:schemeClr val="accent3"/>
                </a:solidFill>
              </a:rPr>
              <a:t> – 31</a:t>
            </a:r>
            <a:r>
              <a:rPr lang="en-GB" sz="1400" baseline="30000" dirty="0">
                <a:solidFill>
                  <a:schemeClr val="accent3"/>
                </a:solidFill>
              </a:rPr>
              <a:t>st</a:t>
            </a:r>
            <a:r>
              <a:rPr lang="en-GB" sz="1400" dirty="0">
                <a:solidFill>
                  <a:schemeClr val="accent3"/>
                </a:solidFill>
              </a:rPr>
              <a:t> March 2022</a:t>
            </a:r>
          </a:p>
          <a:p>
            <a:pPr marL="809625" lvl="3" indent="-266700">
              <a:buFont typeface="Arial" panose="020B0604020202020204" pitchFamily="34" charset="0"/>
              <a:buChar char="•"/>
            </a:pPr>
            <a:r>
              <a:rPr lang="en-GB" sz="1400" dirty="0">
                <a:solidFill>
                  <a:schemeClr val="accent3"/>
                </a:solidFill>
              </a:rPr>
              <a:t>Sept/Oct 2022: </a:t>
            </a:r>
            <a:r>
              <a:rPr lang="en-US" sz="1400" dirty="0">
                <a:solidFill>
                  <a:schemeClr val="accent3"/>
                </a:solidFill>
              </a:rPr>
              <a:t>27</a:t>
            </a:r>
            <a:r>
              <a:rPr lang="en-US" sz="1400" baseline="30000" dirty="0">
                <a:solidFill>
                  <a:schemeClr val="accent3"/>
                </a:solidFill>
              </a:rPr>
              <a:t>th</a:t>
            </a:r>
            <a:r>
              <a:rPr lang="en-US" sz="1400" dirty="0">
                <a:solidFill>
                  <a:schemeClr val="accent3"/>
                </a:solidFill>
              </a:rPr>
              <a:t> September – 10</a:t>
            </a:r>
            <a:r>
              <a:rPr lang="en-US" sz="1400" baseline="30000" dirty="0">
                <a:solidFill>
                  <a:schemeClr val="accent3"/>
                </a:solidFill>
              </a:rPr>
              <a:t>th</a:t>
            </a:r>
            <a:r>
              <a:rPr lang="en-US" sz="1400" dirty="0">
                <a:solidFill>
                  <a:schemeClr val="accent3"/>
                </a:solidFill>
              </a:rPr>
              <a:t>  October 2022</a:t>
            </a:r>
          </a:p>
          <a:p>
            <a:pPr marL="809625" lvl="3" indent="-266700">
              <a:buFont typeface="Arial" panose="020B0604020202020204" pitchFamily="34" charset="0"/>
              <a:buChar char="•"/>
            </a:pPr>
            <a:r>
              <a:rPr lang="en-US" sz="1400" dirty="0">
                <a:solidFill>
                  <a:schemeClr val="accent3"/>
                </a:solidFill>
              </a:rPr>
              <a:t>Nov/Dec 2022: 28</a:t>
            </a:r>
            <a:r>
              <a:rPr lang="en-US" sz="1400" baseline="30000" dirty="0">
                <a:solidFill>
                  <a:schemeClr val="accent3"/>
                </a:solidFill>
              </a:rPr>
              <a:t>th</a:t>
            </a:r>
            <a:r>
              <a:rPr lang="en-US" sz="1400" dirty="0">
                <a:solidFill>
                  <a:schemeClr val="accent3"/>
                </a:solidFill>
              </a:rPr>
              <a:t> November – 13</a:t>
            </a:r>
            <a:r>
              <a:rPr lang="en-US" sz="1400" baseline="30000" dirty="0">
                <a:solidFill>
                  <a:schemeClr val="accent3"/>
                </a:solidFill>
              </a:rPr>
              <a:t>th</a:t>
            </a:r>
            <a:r>
              <a:rPr lang="en-US" sz="1400" dirty="0">
                <a:solidFill>
                  <a:schemeClr val="accent3"/>
                </a:solidFill>
              </a:rPr>
              <a:t> December 2022</a:t>
            </a:r>
          </a:p>
          <a:p>
            <a:pPr marL="809625" lvl="3" indent="-266700">
              <a:buFont typeface="Arial" panose="020B0604020202020204" pitchFamily="34" charset="0"/>
              <a:buChar char="•"/>
            </a:pPr>
            <a:r>
              <a:rPr lang="en-US" sz="1400" dirty="0">
                <a:solidFill>
                  <a:schemeClr val="accent3"/>
                </a:solidFill>
              </a:rPr>
              <a:t>Mar 2023: 2</a:t>
            </a:r>
            <a:r>
              <a:rPr lang="en-US" sz="1400" baseline="30000" dirty="0">
                <a:solidFill>
                  <a:schemeClr val="accent3"/>
                </a:solidFill>
              </a:rPr>
              <a:t>nd</a:t>
            </a:r>
            <a:r>
              <a:rPr lang="en-US" sz="1400" dirty="0">
                <a:solidFill>
                  <a:schemeClr val="accent3"/>
                </a:solidFill>
              </a:rPr>
              <a:t> – 20</a:t>
            </a:r>
            <a:r>
              <a:rPr lang="en-US" sz="1400" baseline="30000" dirty="0">
                <a:solidFill>
                  <a:schemeClr val="accent3"/>
                </a:solidFill>
              </a:rPr>
              <a:t>th</a:t>
            </a:r>
            <a:r>
              <a:rPr lang="en-US" sz="1400" dirty="0">
                <a:solidFill>
                  <a:schemeClr val="accent3"/>
                </a:solidFill>
              </a:rPr>
              <a:t> March 2023</a:t>
            </a:r>
          </a:p>
          <a:p>
            <a:pPr marL="809625" lvl="3" indent="-266700">
              <a:buFont typeface="Arial" panose="020B0604020202020204" pitchFamily="34" charset="0"/>
              <a:buChar char="•"/>
            </a:pPr>
            <a:r>
              <a:rPr lang="en-US" sz="1400" dirty="0">
                <a:solidFill>
                  <a:schemeClr val="accent3"/>
                </a:solidFill>
              </a:rPr>
              <a:t>Oct 2023: 2</a:t>
            </a:r>
            <a:r>
              <a:rPr lang="en-US" sz="1400" baseline="30000" dirty="0">
                <a:solidFill>
                  <a:schemeClr val="accent3"/>
                </a:solidFill>
              </a:rPr>
              <a:t>nd</a:t>
            </a:r>
            <a:r>
              <a:rPr lang="en-US" sz="1400" dirty="0">
                <a:solidFill>
                  <a:schemeClr val="accent3"/>
                </a:solidFill>
              </a:rPr>
              <a:t> – 18</a:t>
            </a:r>
            <a:r>
              <a:rPr lang="en-US" sz="1400" baseline="30000" dirty="0">
                <a:solidFill>
                  <a:schemeClr val="accent3"/>
                </a:solidFill>
              </a:rPr>
              <a:t>th</a:t>
            </a:r>
            <a:r>
              <a:rPr lang="en-US" sz="1400" dirty="0">
                <a:solidFill>
                  <a:schemeClr val="accent3"/>
                </a:solidFill>
              </a:rPr>
              <a:t> October 2023</a:t>
            </a:r>
          </a:p>
          <a:p>
            <a:pPr marL="809625" lvl="3" indent="-266700">
              <a:buFont typeface="Arial" panose="020B0604020202020204" pitchFamily="34" charset="0"/>
              <a:buChar char="•"/>
            </a:pPr>
            <a:r>
              <a:rPr lang="en-US" sz="1400" dirty="0">
                <a:solidFill>
                  <a:schemeClr val="accent3"/>
                </a:solidFill>
              </a:rPr>
              <a:t>Jan/Feb 2024: 25</a:t>
            </a:r>
            <a:r>
              <a:rPr lang="en-US" sz="1400" baseline="30000" dirty="0">
                <a:solidFill>
                  <a:schemeClr val="accent3"/>
                </a:solidFill>
              </a:rPr>
              <a:t>th</a:t>
            </a:r>
            <a:r>
              <a:rPr lang="en-US" sz="1400" dirty="0">
                <a:solidFill>
                  <a:schemeClr val="accent3"/>
                </a:solidFill>
              </a:rPr>
              <a:t> January – 13</a:t>
            </a:r>
            <a:r>
              <a:rPr lang="en-US" sz="1400" baseline="30000" dirty="0">
                <a:solidFill>
                  <a:schemeClr val="accent3"/>
                </a:solidFill>
              </a:rPr>
              <a:t>th</a:t>
            </a:r>
            <a:r>
              <a:rPr lang="en-US" sz="1400" dirty="0">
                <a:solidFill>
                  <a:schemeClr val="accent3"/>
                </a:solidFill>
              </a:rPr>
              <a:t> February 2024</a:t>
            </a:r>
          </a:p>
          <a:p>
            <a:pPr marL="1102950" lvl="3" indent="-285750">
              <a:buFont typeface="Arial" panose="020B0604020202020204" pitchFamily="34" charset="0"/>
              <a:buChar char="•"/>
            </a:pPr>
            <a:endParaRPr lang="en-US" sz="1400" dirty="0">
              <a:solidFill>
                <a:schemeClr val="accent3"/>
              </a:solidFill>
            </a:endParaRPr>
          </a:p>
          <a:p>
            <a:pPr marL="285750" indent="-285750">
              <a:buFont typeface="Arial" panose="020B0604020202020204" pitchFamily="34" charset="0"/>
              <a:buChar char="•"/>
            </a:pPr>
            <a:r>
              <a:rPr lang="en-GB" sz="1400" dirty="0">
                <a:solidFill>
                  <a:schemeClr val="accent3"/>
                </a:solidFill>
              </a:rPr>
              <a:t>The sample for this wave consisted of 1,656 adults aged 16 and over from Scotland</a:t>
            </a:r>
          </a:p>
          <a:p>
            <a:endParaRPr lang="en-GB" sz="1400" dirty="0">
              <a:solidFill>
                <a:schemeClr val="accent1"/>
              </a:solidFill>
            </a:endParaRPr>
          </a:p>
        </p:txBody>
      </p:sp>
      <p:sp>
        <p:nvSpPr>
          <p:cNvPr id="22" name="Rectangle 21">
            <a:extLst>
              <a:ext uri="{FF2B5EF4-FFF2-40B4-BE49-F238E27FC236}">
                <a16:creationId xmlns:a16="http://schemas.microsoft.com/office/drawing/2014/main" id="{DC1F9151-95BF-A84E-7878-6F4FA21A5BE2}"/>
              </a:ext>
            </a:extLst>
          </p:cNvPr>
          <p:cNvSpPr/>
          <p:nvPr/>
        </p:nvSpPr>
        <p:spPr>
          <a:xfrm>
            <a:off x="6309113" y="1725852"/>
            <a:ext cx="5016792" cy="475416"/>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C4E59F"/>
                </a:solidFill>
                <a:effectLst/>
                <a:uLnTx/>
                <a:uFillTx/>
                <a:latin typeface="Arial" panose="020B0604020202020204"/>
                <a:ea typeface="+mn-ea"/>
                <a:cs typeface="+mn-cs"/>
              </a:rPr>
              <a:t>Analysis and reporting conventions</a:t>
            </a:r>
          </a:p>
        </p:txBody>
      </p:sp>
      <p:sp>
        <p:nvSpPr>
          <p:cNvPr id="23" name="Rectangle 22">
            <a:extLst>
              <a:ext uri="{FF2B5EF4-FFF2-40B4-BE49-F238E27FC236}">
                <a16:creationId xmlns:a16="http://schemas.microsoft.com/office/drawing/2014/main" id="{91D458FC-8226-348A-DB9C-A40C84F8B630}"/>
              </a:ext>
            </a:extLst>
          </p:cNvPr>
          <p:cNvSpPr/>
          <p:nvPr/>
        </p:nvSpPr>
        <p:spPr>
          <a:xfrm>
            <a:off x="6309112" y="2423973"/>
            <a:ext cx="4971463" cy="40208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400" dirty="0">
                <a:solidFill>
                  <a:schemeClr val="accent1"/>
                </a:solidFill>
              </a:rPr>
              <a:t>Urban/rural areas were defined using 2-fold and 6-fold classifications as set out in the </a:t>
            </a:r>
            <a:r>
              <a:rPr lang="en-GB" sz="1400" dirty="0">
                <a:solidFill>
                  <a:schemeClr val="accent1"/>
                </a:solidFill>
                <a:hlinkClick r:id="rId2">
                  <a:extLst>
                    <a:ext uri="{A12FA001-AC4F-418D-AE19-62706E023703}">
                      <ahyp:hlinkClr xmlns:ahyp="http://schemas.microsoft.com/office/drawing/2018/hyperlinkcolor" val="tx"/>
                    </a:ext>
                  </a:extLst>
                </a:hlinkClick>
              </a:rPr>
              <a:t>Scottish Government’s Urban Rural Classification report</a:t>
            </a:r>
            <a:r>
              <a:rPr lang="en-GB" sz="1400" dirty="0">
                <a:solidFill>
                  <a:schemeClr val="accent1"/>
                </a:solidFill>
              </a:rPr>
              <a:t> </a:t>
            </a:r>
          </a:p>
          <a:p>
            <a:endParaRPr lang="en-GB" sz="1400" dirty="0">
              <a:solidFill>
                <a:schemeClr val="accent1"/>
              </a:solidFill>
            </a:endParaRPr>
          </a:p>
          <a:p>
            <a:pPr marL="285750" indent="-285750">
              <a:buFont typeface="Arial" panose="020B0604020202020204" pitchFamily="34" charset="0"/>
              <a:buChar char="•"/>
            </a:pPr>
            <a:r>
              <a:rPr lang="en-GB" sz="1400" dirty="0">
                <a:solidFill>
                  <a:schemeClr val="accent1"/>
                </a:solidFill>
              </a:rPr>
              <a:t>Results have been weighted by age, region, gender, urban/rural area and income to ensure that the data is representative of the adult Scottish population.</a:t>
            </a:r>
          </a:p>
          <a:p>
            <a:pPr marL="285750" indent="-285750">
              <a:buFont typeface="Arial" panose="020B0604020202020204" pitchFamily="34" charset="0"/>
              <a:buChar char="•"/>
            </a:pPr>
            <a:endParaRPr lang="en-GB" sz="1400" dirty="0">
              <a:solidFill>
                <a:schemeClr val="accent1"/>
              </a:solidFill>
            </a:endParaRPr>
          </a:p>
          <a:p>
            <a:pPr marL="285750" indent="-285750">
              <a:buFont typeface="Arial" panose="020B0604020202020204" pitchFamily="34" charset="0"/>
              <a:buChar char="•"/>
            </a:pPr>
            <a:r>
              <a:rPr lang="en-GB" sz="1400" dirty="0">
                <a:solidFill>
                  <a:schemeClr val="accent1"/>
                </a:solidFill>
              </a:rPr>
              <a:t>Statistically significant differences at 95% confidence with previous wave findings have been highlighted in this report. Green arrows denote positive changes, red arrows denote negative changes, and grey arrows denote neutral changes.</a:t>
            </a:r>
          </a:p>
          <a:p>
            <a:pPr marL="285750" indent="-285750">
              <a:buFont typeface="Arial" panose="020B0604020202020204" pitchFamily="34" charset="0"/>
              <a:buChar char="•"/>
            </a:pPr>
            <a:endParaRPr lang="en-GB" sz="1400" dirty="0">
              <a:solidFill>
                <a:schemeClr val="accent1"/>
              </a:solidFill>
            </a:endParaRPr>
          </a:p>
          <a:p>
            <a:pPr marL="285750" indent="-285750">
              <a:buFont typeface="Arial" panose="020B0604020202020204" pitchFamily="34" charset="0"/>
              <a:buChar char="•"/>
            </a:pPr>
            <a:r>
              <a:rPr lang="en-GB" sz="1400" dirty="0">
                <a:solidFill>
                  <a:schemeClr val="accent1"/>
                </a:solidFill>
              </a:rPr>
              <a:t>New questions/statements for this wave are highlighted with these icons:</a:t>
            </a:r>
          </a:p>
        </p:txBody>
      </p:sp>
      <p:sp>
        <p:nvSpPr>
          <p:cNvPr id="10" name="Arrow: Up 9">
            <a:extLst>
              <a:ext uri="{FF2B5EF4-FFF2-40B4-BE49-F238E27FC236}">
                <a16:creationId xmlns:a16="http://schemas.microsoft.com/office/drawing/2014/main" id="{5F77F93C-2EAB-5B91-9E0F-A3503C544998}"/>
              </a:ext>
            </a:extLst>
          </p:cNvPr>
          <p:cNvSpPr/>
          <p:nvPr/>
        </p:nvSpPr>
        <p:spPr>
          <a:xfrm>
            <a:off x="11387337" y="4005064"/>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Up 10">
            <a:extLst>
              <a:ext uri="{FF2B5EF4-FFF2-40B4-BE49-F238E27FC236}">
                <a16:creationId xmlns:a16="http://schemas.microsoft.com/office/drawing/2014/main" id="{B3B53F40-A31B-6A59-6C20-A1286B8DF048}"/>
              </a:ext>
            </a:extLst>
          </p:cNvPr>
          <p:cNvSpPr/>
          <p:nvPr/>
        </p:nvSpPr>
        <p:spPr>
          <a:xfrm rot="10800000">
            <a:off x="11387337" y="4999113"/>
            <a:ext cx="216024" cy="216024"/>
          </a:xfrm>
          <a:prstGeom prst="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C56FB22B-47DD-5D05-6038-FDEE4F619334}"/>
              </a:ext>
            </a:extLst>
          </p:cNvPr>
          <p:cNvGrpSpPr/>
          <p:nvPr/>
        </p:nvGrpSpPr>
        <p:grpSpPr>
          <a:xfrm>
            <a:off x="9234387" y="5772426"/>
            <a:ext cx="1224136" cy="267366"/>
            <a:chOff x="7346750" y="6245674"/>
            <a:chExt cx="1224136" cy="267366"/>
          </a:xfrm>
        </p:grpSpPr>
        <p:pic>
          <p:nvPicPr>
            <p:cNvPr id="12" name="Graphic 11" descr="Badge Follow with solid fill">
              <a:extLst>
                <a:ext uri="{FF2B5EF4-FFF2-40B4-BE49-F238E27FC236}">
                  <a16:creationId xmlns:a16="http://schemas.microsoft.com/office/drawing/2014/main" id="{28146428-5245-4508-8866-C6BAC5923C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6750" y="6245674"/>
              <a:ext cx="267366" cy="267366"/>
            </a:xfrm>
            <a:prstGeom prst="rect">
              <a:avLst/>
            </a:prstGeom>
          </p:spPr>
        </p:pic>
        <p:sp>
          <p:nvSpPr>
            <p:cNvPr id="13" name="TextBox 12">
              <a:extLst>
                <a:ext uri="{FF2B5EF4-FFF2-40B4-BE49-F238E27FC236}">
                  <a16:creationId xmlns:a16="http://schemas.microsoft.com/office/drawing/2014/main" id="{7F75DF6E-341F-240E-9056-2B91FBDAD691}"/>
                </a:ext>
              </a:extLst>
            </p:cNvPr>
            <p:cNvSpPr txBox="1"/>
            <p:nvPr/>
          </p:nvSpPr>
          <p:spPr>
            <a:xfrm>
              <a:off x="7536160" y="6245674"/>
              <a:ext cx="1034726" cy="261610"/>
            </a:xfrm>
            <a:prstGeom prst="rect">
              <a:avLst/>
            </a:prstGeom>
            <a:noFill/>
          </p:spPr>
          <p:txBody>
            <a:bodyPr wrap="square" rtlCol="0">
              <a:spAutoFit/>
            </a:bodyPr>
            <a:lstStyle/>
            <a:p>
              <a:r>
                <a:rPr lang="en-GB" sz="1100" i="1">
                  <a:solidFill>
                    <a:schemeClr val="accent1"/>
                  </a:solidFill>
                </a:rPr>
                <a:t>New question</a:t>
              </a:r>
            </a:p>
          </p:txBody>
        </p:sp>
      </p:grpSp>
      <p:grpSp>
        <p:nvGrpSpPr>
          <p:cNvPr id="5" name="Group 4">
            <a:extLst>
              <a:ext uri="{FF2B5EF4-FFF2-40B4-BE49-F238E27FC236}">
                <a16:creationId xmlns:a16="http://schemas.microsoft.com/office/drawing/2014/main" id="{E808E23F-5A2E-C79D-A2F4-8DF5C92092F2}"/>
              </a:ext>
            </a:extLst>
          </p:cNvPr>
          <p:cNvGrpSpPr/>
          <p:nvPr/>
        </p:nvGrpSpPr>
        <p:grpSpPr>
          <a:xfrm>
            <a:off x="9234387" y="6105293"/>
            <a:ext cx="1342504" cy="267366"/>
            <a:chOff x="7346750" y="6245674"/>
            <a:chExt cx="1342504" cy="267366"/>
          </a:xfrm>
        </p:grpSpPr>
        <p:pic>
          <p:nvPicPr>
            <p:cNvPr id="6" name="Graphic 5" descr="Badge Follow with solid fill">
              <a:extLst>
                <a:ext uri="{FF2B5EF4-FFF2-40B4-BE49-F238E27FC236}">
                  <a16:creationId xmlns:a16="http://schemas.microsoft.com/office/drawing/2014/main" id="{B113F8E2-9ABA-01C8-200A-CFEB2536BF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6750" y="6245674"/>
              <a:ext cx="267366" cy="267366"/>
            </a:xfrm>
            <a:prstGeom prst="rect">
              <a:avLst/>
            </a:prstGeom>
          </p:spPr>
        </p:pic>
        <p:sp>
          <p:nvSpPr>
            <p:cNvPr id="14" name="TextBox 13">
              <a:extLst>
                <a:ext uri="{FF2B5EF4-FFF2-40B4-BE49-F238E27FC236}">
                  <a16:creationId xmlns:a16="http://schemas.microsoft.com/office/drawing/2014/main" id="{AC9FD6CA-D326-C0B2-CCAF-EACF14CA8ED1}"/>
                </a:ext>
              </a:extLst>
            </p:cNvPr>
            <p:cNvSpPr txBox="1"/>
            <p:nvPr/>
          </p:nvSpPr>
          <p:spPr>
            <a:xfrm>
              <a:off x="7536159" y="6245674"/>
              <a:ext cx="1153095" cy="261610"/>
            </a:xfrm>
            <a:prstGeom prst="rect">
              <a:avLst/>
            </a:prstGeom>
            <a:noFill/>
          </p:spPr>
          <p:txBody>
            <a:bodyPr wrap="square" rtlCol="0">
              <a:spAutoFit/>
            </a:bodyPr>
            <a:lstStyle/>
            <a:p>
              <a:r>
                <a:rPr lang="en-GB" sz="1100" i="1">
                  <a:solidFill>
                    <a:schemeClr val="accent1"/>
                  </a:solidFill>
                </a:rPr>
                <a:t>New statement</a:t>
              </a:r>
            </a:p>
          </p:txBody>
        </p:sp>
      </p:grpSp>
      <p:pic>
        <p:nvPicPr>
          <p:cNvPr id="36" name="Picture 35" descr="A green and white document with a check mark&#10;&#10;Description automatically generated">
            <a:extLst>
              <a:ext uri="{FF2B5EF4-FFF2-40B4-BE49-F238E27FC236}">
                <a16:creationId xmlns:a16="http://schemas.microsoft.com/office/drawing/2014/main" id="{EB8ADACD-30F5-B4B8-26A1-EBFFD35D1039}"/>
              </a:ext>
            </a:extLst>
          </p:cNvPr>
          <p:cNvPicPr>
            <a:picLocks noChangeAspect="1"/>
          </p:cNvPicPr>
          <p:nvPr/>
        </p:nvPicPr>
        <p:blipFill>
          <a:blip r:embed="rId5"/>
          <a:stretch>
            <a:fillRect/>
          </a:stretch>
        </p:blipFill>
        <p:spPr>
          <a:xfrm>
            <a:off x="5904739" y="1284217"/>
            <a:ext cx="883269" cy="883269"/>
          </a:xfrm>
          <a:prstGeom prst="rect">
            <a:avLst/>
          </a:prstGeom>
        </p:spPr>
      </p:pic>
      <p:pic>
        <p:nvPicPr>
          <p:cNvPr id="37" name="Picture 36" descr="A pink computer mouse and a computer screen&#10;&#10;Description automatically generated">
            <a:extLst>
              <a:ext uri="{FF2B5EF4-FFF2-40B4-BE49-F238E27FC236}">
                <a16:creationId xmlns:a16="http://schemas.microsoft.com/office/drawing/2014/main" id="{E5091E08-C4AB-488F-8414-75654C8A50E8}"/>
              </a:ext>
            </a:extLst>
          </p:cNvPr>
          <p:cNvPicPr>
            <a:picLocks noChangeAspect="1"/>
          </p:cNvPicPr>
          <p:nvPr/>
        </p:nvPicPr>
        <p:blipFill>
          <a:blip r:embed="rId6"/>
          <a:stretch>
            <a:fillRect/>
          </a:stretch>
        </p:blipFill>
        <p:spPr>
          <a:xfrm>
            <a:off x="332740" y="1305075"/>
            <a:ext cx="883270" cy="883270"/>
          </a:xfrm>
          <a:prstGeom prst="rect">
            <a:avLst/>
          </a:prstGeom>
        </p:spPr>
      </p:pic>
      <p:cxnSp>
        <p:nvCxnSpPr>
          <p:cNvPr id="39" name="Straight Connector 38">
            <a:extLst>
              <a:ext uri="{FF2B5EF4-FFF2-40B4-BE49-F238E27FC236}">
                <a16:creationId xmlns:a16="http://schemas.microsoft.com/office/drawing/2014/main" id="{F495B633-BD24-4ECB-A005-B32A364216B8}"/>
              </a:ext>
            </a:extLst>
          </p:cNvPr>
          <p:cNvCxnSpPr/>
          <p:nvPr/>
        </p:nvCxnSpPr>
        <p:spPr>
          <a:xfrm>
            <a:off x="718499" y="2316408"/>
            <a:ext cx="5017461"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0" name="Straight Connector 39">
            <a:extLst>
              <a:ext uri="{FF2B5EF4-FFF2-40B4-BE49-F238E27FC236}">
                <a16:creationId xmlns:a16="http://schemas.microsoft.com/office/drawing/2014/main" id="{1806CBA6-95FF-A884-6EF4-5E6E070A5F89}"/>
              </a:ext>
            </a:extLst>
          </p:cNvPr>
          <p:cNvCxnSpPr/>
          <p:nvPr/>
        </p:nvCxnSpPr>
        <p:spPr>
          <a:xfrm>
            <a:off x="6308444" y="2320312"/>
            <a:ext cx="501746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1" name="Arrow: Up 40">
            <a:extLst>
              <a:ext uri="{FF2B5EF4-FFF2-40B4-BE49-F238E27FC236}">
                <a16:creationId xmlns:a16="http://schemas.microsoft.com/office/drawing/2014/main" id="{E039300C-077D-B844-4F2F-228629F0D8CA}"/>
              </a:ext>
            </a:extLst>
          </p:cNvPr>
          <p:cNvSpPr/>
          <p:nvPr/>
        </p:nvSpPr>
        <p:spPr>
          <a:xfrm>
            <a:off x="11387337" y="4246543"/>
            <a:ext cx="216024" cy="216024"/>
          </a:xfrm>
          <a:prstGeom prst="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rrow: Up 41">
            <a:extLst>
              <a:ext uri="{FF2B5EF4-FFF2-40B4-BE49-F238E27FC236}">
                <a16:creationId xmlns:a16="http://schemas.microsoft.com/office/drawing/2014/main" id="{7F9CE5BB-850B-4F77-5F15-20F48EADCA64}"/>
              </a:ext>
            </a:extLst>
          </p:cNvPr>
          <p:cNvSpPr/>
          <p:nvPr/>
        </p:nvSpPr>
        <p:spPr>
          <a:xfrm rot="10800000">
            <a:off x="11387337" y="4759183"/>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rrow: Up 42">
            <a:extLst>
              <a:ext uri="{FF2B5EF4-FFF2-40B4-BE49-F238E27FC236}">
                <a16:creationId xmlns:a16="http://schemas.microsoft.com/office/drawing/2014/main" id="{93806DC7-40EF-C80A-AAFF-5681C9C8A392}"/>
              </a:ext>
            </a:extLst>
          </p:cNvPr>
          <p:cNvSpPr/>
          <p:nvPr/>
        </p:nvSpPr>
        <p:spPr>
          <a:xfrm>
            <a:off x="11387337" y="4497802"/>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rrow: Up 43">
            <a:extLst>
              <a:ext uri="{FF2B5EF4-FFF2-40B4-BE49-F238E27FC236}">
                <a16:creationId xmlns:a16="http://schemas.microsoft.com/office/drawing/2014/main" id="{9733808D-34CA-09B5-6B68-F61E7B7B64DE}"/>
              </a:ext>
            </a:extLst>
          </p:cNvPr>
          <p:cNvSpPr/>
          <p:nvPr/>
        </p:nvSpPr>
        <p:spPr>
          <a:xfrm rot="10800000">
            <a:off x="11387337" y="5239042"/>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itle 3">
            <a:extLst>
              <a:ext uri="{FF2B5EF4-FFF2-40B4-BE49-F238E27FC236}">
                <a16:creationId xmlns:a16="http://schemas.microsoft.com/office/drawing/2014/main" id="{6E167EE6-FF0F-8479-DE8B-D4BB32D59A55}"/>
              </a:ext>
            </a:extLst>
          </p:cNvPr>
          <p:cNvSpPr txBox="1">
            <a:spLocks/>
          </p:cNvSpPr>
          <p:nvPr/>
        </p:nvSpPr>
        <p:spPr>
          <a:xfrm>
            <a:off x="429260" y="639017"/>
            <a:ext cx="6654186" cy="557735"/>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3600" b="1" i="0" u="none" kern="1200">
                <a:solidFill>
                  <a:schemeClr val="accent1"/>
                </a:solidFill>
                <a:latin typeface="+mj-lt"/>
                <a:ea typeface="Arial" charset="0"/>
                <a:cs typeface="Arial" charset="0"/>
              </a:defRPr>
            </a:lvl1pPr>
          </a:lstStyle>
          <a:p>
            <a:r>
              <a:rPr lang="en-GB"/>
              <a:t>Method</a:t>
            </a:r>
          </a:p>
        </p:txBody>
      </p:sp>
    </p:spTree>
    <p:extLst>
      <p:ext uri="{BB962C8B-B14F-4D97-AF65-F5344CB8AC3E}">
        <p14:creationId xmlns:p14="http://schemas.microsoft.com/office/powerpoint/2010/main" val="1959828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4363E3-9848-C953-69F0-F4DFE07EE109}"/>
              </a:ext>
            </a:extLst>
          </p:cNvPr>
          <p:cNvSpPr>
            <a:spLocks noGrp="1"/>
          </p:cNvSpPr>
          <p:nvPr>
            <p:ph type="title"/>
          </p:nvPr>
        </p:nvSpPr>
        <p:spPr/>
        <p:txBody>
          <a:bodyPr>
            <a:normAutofit fontScale="90000"/>
          </a:bodyPr>
          <a:lstStyle/>
          <a:p>
            <a:r>
              <a:rPr lang="en-GB"/>
              <a:t>Key Findings</a:t>
            </a:r>
          </a:p>
        </p:txBody>
      </p:sp>
      <p:graphicFrame>
        <p:nvGraphicFramePr>
          <p:cNvPr id="2" name="Diagram 1">
            <a:extLst>
              <a:ext uri="{FF2B5EF4-FFF2-40B4-BE49-F238E27FC236}">
                <a16:creationId xmlns:a16="http://schemas.microsoft.com/office/drawing/2014/main" id="{56250DF3-83A4-A92B-03F9-A3302FFA90EF}"/>
              </a:ext>
            </a:extLst>
          </p:cNvPr>
          <p:cNvGraphicFramePr/>
          <p:nvPr>
            <p:extLst>
              <p:ext uri="{D42A27DB-BD31-4B8C-83A1-F6EECF244321}">
                <p14:modId xmlns:p14="http://schemas.microsoft.com/office/powerpoint/2010/main" val="3260455715"/>
              </p:ext>
            </p:extLst>
          </p:nvPr>
        </p:nvGraphicFramePr>
        <p:xfrm>
          <a:off x="1271464" y="1638300"/>
          <a:ext cx="10009112" cy="4855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Thumbs up sign with solid fill">
            <a:extLst>
              <a:ext uri="{FF2B5EF4-FFF2-40B4-BE49-F238E27FC236}">
                <a16:creationId xmlns:a16="http://schemas.microsoft.com/office/drawing/2014/main" id="{CDFFC556-11BC-9AEB-092E-91A25657A7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1174" y="5127165"/>
            <a:ext cx="637604" cy="637604"/>
          </a:xfrm>
          <a:prstGeom prst="rect">
            <a:avLst/>
          </a:prstGeom>
        </p:spPr>
      </p:pic>
      <p:pic>
        <p:nvPicPr>
          <p:cNvPr id="9" name="Graphic 8" descr="Chat with solid fill">
            <a:extLst>
              <a:ext uri="{FF2B5EF4-FFF2-40B4-BE49-F238E27FC236}">
                <a16:creationId xmlns:a16="http://schemas.microsoft.com/office/drawing/2014/main" id="{8C3E9FE6-53F4-D37E-667F-E943214307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1175" y="3746710"/>
            <a:ext cx="637602" cy="637602"/>
          </a:xfrm>
          <a:prstGeom prst="rect">
            <a:avLst/>
          </a:prstGeom>
        </p:spPr>
      </p:pic>
      <p:pic>
        <p:nvPicPr>
          <p:cNvPr id="15" name="Graphic 14" descr="Coins with solid fill">
            <a:extLst>
              <a:ext uri="{FF2B5EF4-FFF2-40B4-BE49-F238E27FC236}">
                <a16:creationId xmlns:a16="http://schemas.microsoft.com/office/drawing/2014/main" id="{47A9DC0D-BF37-811B-D3BC-D83A0F9BD5D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41177" y="1676035"/>
            <a:ext cx="637599" cy="637599"/>
          </a:xfrm>
          <a:prstGeom prst="rect">
            <a:avLst/>
          </a:prstGeom>
        </p:spPr>
      </p:pic>
      <p:pic>
        <p:nvPicPr>
          <p:cNvPr id="17" name="Graphic 16" descr="Loan with solid fill">
            <a:extLst>
              <a:ext uri="{FF2B5EF4-FFF2-40B4-BE49-F238E27FC236}">
                <a16:creationId xmlns:a16="http://schemas.microsoft.com/office/drawing/2014/main" id="{C6811FE2-AB7D-00A5-DB0A-EA82F762974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1175" y="4436937"/>
            <a:ext cx="637603" cy="637603"/>
          </a:xfrm>
          <a:prstGeom prst="rect">
            <a:avLst/>
          </a:prstGeom>
        </p:spPr>
      </p:pic>
      <p:pic>
        <p:nvPicPr>
          <p:cNvPr id="19" name="Graphic 18" descr="Fire with solid fill">
            <a:extLst>
              <a:ext uri="{FF2B5EF4-FFF2-40B4-BE49-F238E27FC236}">
                <a16:creationId xmlns:a16="http://schemas.microsoft.com/office/drawing/2014/main" id="{586B36C5-3D0B-A705-8CEA-E27902F7722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1176" y="3056484"/>
            <a:ext cx="637601" cy="637601"/>
          </a:xfrm>
          <a:prstGeom prst="rect">
            <a:avLst/>
          </a:prstGeom>
        </p:spPr>
      </p:pic>
      <p:pic>
        <p:nvPicPr>
          <p:cNvPr id="23" name="Graphic 22" descr="Money with solid fill">
            <a:extLst>
              <a:ext uri="{FF2B5EF4-FFF2-40B4-BE49-F238E27FC236}">
                <a16:creationId xmlns:a16="http://schemas.microsoft.com/office/drawing/2014/main" id="{7DD7648F-BBDF-731C-DEE6-F00CE9DBDA6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41176" y="2366259"/>
            <a:ext cx="637600" cy="637600"/>
          </a:xfrm>
          <a:prstGeom prst="rect">
            <a:avLst/>
          </a:prstGeom>
        </p:spPr>
      </p:pic>
      <p:pic>
        <p:nvPicPr>
          <p:cNvPr id="5" name="Graphic 4" descr="Social network with solid fill">
            <a:extLst>
              <a:ext uri="{FF2B5EF4-FFF2-40B4-BE49-F238E27FC236}">
                <a16:creationId xmlns:a16="http://schemas.microsoft.com/office/drawing/2014/main" id="{147B16F9-3B45-FDEC-0EAD-89BB46C4CF7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14862" y="5817392"/>
            <a:ext cx="690229" cy="690228"/>
          </a:xfrm>
          <a:prstGeom prst="rect">
            <a:avLst/>
          </a:prstGeom>
        </p:spPr>
      </p:pic>
    </p:spTree>
    <p:extLst>
      <p:ext uri="{BB962C8B-B14F-4D97-AF65-F5344CB8AC3E}">
        <p14:creationId xmlns:p14="http://schemas.microsoft.com/office/powerpoint/2010/main" val="4128794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281B4-2E01-D1CE-8415-843F0E06BF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DF02C6-9272-564C-649C-1693593FA3A8}"/>
              </a:ext>
            </a:extLst>
          </p:cNvPr>
          <p:cNvSpPr>
            <a:spLocks noGrp="1"/>
          </p:cNvSpPr>
          <p:nvPr>
            <p:ph type="sldNum" sz="quarter" idx="11"/>
          </p:nvPr>
        </p:nvSpPr>
        <p:spPr/>
        <p:txBody>
          <a:bodyPr/>
          <a:lstStyle/>
          <a:p>
            <a:fld id="{4813F0E5-B502-2044-A0C5-C340BBB4FD8F}" type="slidenum">
              <a:rPr lang="en-GB" smtClean="0"/>
              <a:pPr/>
              <a:t>5</a:t>
            </a:fld>
            <a:endParaRPr lang="en-GB"/>
          </a:p>
        </p:txBody>
      </p:sp>
      <p:sp>
        <p:nvSpPr>
          <p:cNvPr id="3" name="Title 2">
            <a:extLst>
              <a:ext uri="{FF2B5EF4-FFF2-40B4-BE49-F238E27FC236}">
                <a16:creationId xmlns:a16="http://schemas.microsoft.com/office/drawing/2014/main" id="{4E810CBF-EDB3-5AAA-97D3-DB4FD4F2A593}"/>
              </a:ext>
            </a:extLst>
          </p:cNvPr>
          <p:cNvSpPr>
            <a:spLocks noGrp="1"/>
          </p:cNvSpPr>
          <p:nvPr>
            <p:ph type="title"/>
          </p:nvPr>
        </p:nvSpPr>
        <p:spPr/>
        <p:txBody>
          <a:bodyPr>
            <a:normAutofit fontScale="90000"/>
          </a:bodyPr>
          <a:lstStyle/>
          <a:p>
            <a:r>
              <a:rPr lang="en-GB"/>
              <a:t>Sample profile: Energy use</a:t>
            </a:r>
          </a:p>
        </p:txBody>
      </p:sp>
    </p:spTree>
    <p:extLst>
      <p:ext uri="{BB962C8B-B14F-4D97-AF65-F5344CB8AC3E}">
        <p14:creationId xmlns:p14="http://schemas.microsoft.com/office/powerpoint/2010/main" val="765759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F21B4-722E-AF84-26F7-CEB7753C84A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DE2548-47F3-DCED-D373-038B261FBE9C}"/>
              </a:ext>
            </a:extLst>
          </p:cNvPr>
          <p:cNvSpPr>
            <a:spLocks noGrp="1"/>
          </p:cNvSpPr>
          <p:nvPr>
            <p:ph type="sldNum" sz="quarter" idx="11"/>
          </p:nvPr>
        </p:nvSpPr>
        <p:spPr>
          <a:xfrm>
            <a:off x="284018" y="5805264"/>
            <a:ext cx="7180134" cy="913520"/>
          </a:xfrm>
        </p:spPr>
        <p:txBody>
          <a:bodyPr/>
          <a:lstStyle/>
          <a:p>
            <a:r>
              <a:rPr lang="en-US" dirty="0"/>
              <a:t>A2Dum. Main energy type. Base: All (n=1,656)</a:t>
            </a:r>
          </a:p>
          <a:p>
            <a:r>
              <a:rPr lang="en-US" dirty="0"/>
              <a:t>A6/SUPP8. How does your household pay for your main energy source? Base: All (n=1,656)</a:t>
            </a:r>
          </a:p>
          <a:p>
            <a:r>
              <a:rPr lang="en-US" dirty="0"/>
              <a:t>A7. Does your home have a smart meter? Base: All (n=1,656)</a:t>
            </a:r>
          </a:p>
          <a:p>
            <a:r>
              <a:rPr lang="en-US" dirty="0"/>
              <a:t>*NEW QUESTION A8/TAR. Are you on a time of use or type of use tariff? Base: All (n=1,656)</a:t>
            </a:r>
          </a:p>
          <a:p>
            <a:r>
              <a:rPr lang="en-US" dirty="0"/>
              <a:t>*NEW QUESTION E1/EPC1. Do you know your home’s EPC rating? Base: All (n=1,656)</a:t>
            </a:r>
          </a:p>
          <a:p>
            <a:r>
              <a:rPr lang="en-US" dirty="0"/>
              <a:t>E6.1/EPC2 To what extent do you agree with the following statement about your home's energy efficiency: Base: All (n=1,656)</a:t>
            </a:r>
          </a:p>
        </p:txBody>
      </p:sp>
      <p:sp>
        <p:nvSpPr>
          <p:cNvPr id="4" name="Title 3">
            <a:extLst>
              <a:ext uri="{FF2B5EF4-FFF2-40B4-BE49-F238E27FC236}">
                <a16:creationId xmlns:a16="http://schemas.microsoft.com/office/drawing/2014/main" id="{FF80CF87-1C92-61A3-7DA7-AB57E8141FCE}"/>
              </a:ext>
            </a:extLst>
          </p:cNvPr>
          <p:cNvSpPr>
            <a:spLocks noGrp="1"/>
          </p:cNvSpPr>
          <p:nvPr>
            <p:ph type="title"/>
          </p:nvPr>
        </p:nvSpPr>
        <p:spPr>
          <a:xfrm>
            <a:off x="284018" y="287389"/>
            <a:ext cx="6654186" cy="557735"/>
          </a:xfrm>
        </p:spPr>
        <p:txBody>
          <a:bodyPr>
            <a:normAutofit fontScale="90000"/>
          </a:bodyPr>
          <a:lstStyle/>
          <a:p>
            <a:r>
              <a:rPr lang="en-GB"/>
              <a:t>Sample profile: Energy use</a:t>
            </a:r>
          </a:p>
        </p:txBody>
      </p:sp>
      <p:sp>
        <p:nvSpPr>
          <p:cNvPr id="5" name="Chart Placeholder 2">
            <a:extLst>
              <a:ext uri="{FF2B5EF4-FFF2-40B4-BE49-F238E27FC236}">
                <a16:creationId xmlns:a16="http://schemas.microsoft.com/office/drawing/2014/main" id="{CD42A524-19FD-E2A6-AA41-BD37C7E97C54}"/>
              </a:ext>
            </a:extLst>
          </p:cNvPr>
          <p:cNvSpPr txBox="1">
            <a:spLocks/>
          </p:cNvSpPr>
          <p:nvPr/>
        </p:nvSpPr>
        <p:spPr>
          <a:xfrm>
            <a:off x="6096000" y="1844451"/>
            <a:ext cx="5400600" cy="39608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sz="1600"/>
          </a:p>
          <a:p>
            <a:endParaRPr lang="en-GB" sz="1600"/>
          </a:p>
        </p:txBody>
      </p:sp>
      <p:graphicFrame>
        <p:nvGraphicFramePr>
          <p:cNvPr id="9" name="Chart 8">
            <a:extLst>
              <a:ext uri="{FF2B5EF4-FFF2-40B4-BE49-F238E27FC236}">
                <a16:creationId xmlns:a16="http://schemas.microsoft.com/office/drawing/2014/main" id="{6D85919D-E39C-A118-674F-406B1D7674A6}"/>
              </a:ext>
            </a:extLst>
          </p:cNvPr>
          <p:cNvGraphicFramePr/>
          <p:nvPr>
            <p:extLst>
              <p:ext uri="{D42A27DB-BD31-4B8C-83A1-F6EECF244321}">
                <p14:modId xmlns:p14="http://schemas.microsoft.com/office/powerpoint/2010/main" val="2164490080"/>
              </p:ext>
            </p:extLst>
          </p:nvPr>
        </p:nvGraphicFramePr>
        <p:xfrm>
          <a:off x="44846" y="867661"/>
          <a:ext cx="3031603" cy="32606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319218C0-262C-A284-7D67-7033074107D5}"/>
              </a:ext>
            </a:extLst>
          </p:cNvPr>
          <p:cNvGraphicFramePr/>
          <p:nvPr>
            <p:extLst>
              <p:ext uri="{D42A27DB-BD31-4B8C-83A1-F6EECF244321}">
                <p14:modId xmlns:p14="http://schemas.microsoft.com/office/powerpoint/2010/main" val="2473869632"/>
              </p:ext>
            </p:extLst>
          </p:nvPr>
        </p:nvGraphicFramePr>
        <p:xfrm>
          <a:off x="3210457" y="1340767"/>
          <a:ext cx="4325701" cy="2463721"/>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51A6AA3B-7754-4E02-8E1E-38CE8DFD4547}"/>
              </a:ext>
            </a:extLst>
          </p:cNvPr>
          <p:cNvSpPr txBox="1"/>
          <p:nvPr/>
        </p:nvSpPr>
        <p:spPr>
          <a:xfrm>
            <a:off x="8328248" y="2420669"/>
            <a:ext cx="1616038" cy="646331"/>
          </a:xfrm>
          <a:prstGeom prst="rect">
            <a:avLst/>
          </a:prstGeom>
          <a:solidFill>
            <a:schemeClr val="bg1">
              <a:lumMod val="95000"/>
            </a:schemeClr>
          </a:solidFill>
        </p:spPr>
        <p:txBody>
          <a:bodyPr wrap="square" rtlCol="0">
            <a:spAutoFit/>
          </a:bodyPr>
          <a:lstStyle/>
          <a:p>
            <a:r>
              <a:rPr lang="en-GB" sz="1200" b="1">
                <a:solidFill>
                  <a:schemeClr val="accent5"/>
                </a:solidFill>
              </a:rPr>
              <a:t>have a smart meter. </a:t>
            </a:r>
            <a:r>
              <a:rPr lang="en-GB" sz="1200">
                <a:solidFill>
                  <a:schemeClr val="accent5"/>
                </a:solidFill>
              </a:rPr>
              <a:t>37% do not, and 1% don’t know.</a:t>
            </a:r>
          </a:p>
        </p:txBody>
      </p:sp>
      <p:sp>
        <p:nvSpPr>
          <p:cNvPr id="14" name="TextBox 13">
            <a:extLst>
              <a:ext uri="{FF2B5EF4-FFF2-40B4-BE49-F238E27FC236}">
                <a16:creationId xmlns:a16="http://schemas.microsoft.com/office/drawing/2014/main" id="{A8C08DD5-2FC2-4E1B-F59C-20CA12AB2032}"/>
              </a:ext>
            </a:extLst>
          </p:cNvPr>
          <p:cNvSpPr txBox="1"/>
          <p:nvPr/>
        </p:nvSpPr>
        <p:spPr>
          <a:xfrm>
            <a:off x="10381549" y="2418925"/>
            <a:ext cx="1628784" cy="646331"/>
          </a:xfrm>
          <a:prstGeom prst="rect">
            <a:avLst/>
          </a:prstGeom>
          <a:solidFill>
            <a:schemeClr val="bg1">
              <a:lumMod val="95000"/>
            </a:schemeClr>
          </a:solidFill>
        </p:spPr>
        <p:txBody>
          <a:bodyPr wrap="square" rtlCol="0">
            <a:spAutoFit/>
          </a:bodyPr>
          <a:lstStyle/>
          <a:p>
            <a:r>
              <a:rPr lang="en-GB" sz="1200" b="1">
                <a:solidFill>
                  <a:schemeClr val="accent6"/>
                </a:solidFill>
              </a:rPr>
              <a:t>are on a time of use tariff. </a:t>
            </a:r>
            <a:r>
              <a:rPr lang="en-GB" sz="1200">
                <a:solidFill>
                  <a:schemeClr val="accent6"/>
                </a:solidFill>
              </a:rPr>
              <a:t>47% are not, and 22% don’t know.</a:t>
            </a:r>
          </a:p>
        </p:txBody>
      </p:sp>
      <p:sp>
        <p:nvSpPr>
          <p:cNvPr id="15" name="TextBox 14">
            <a:extLst>
              <a:ext uri="{FF2B5EF4-FFF2-40B4-BE49-F238E27FC236}">
                <a16:creationId xmlns:a16="http://schemas.microsoft.com/office/drawing/2014/main" id="{E0869F9A-BEAF-8C2D-F048-A925090AB794}"/>
              </a:ext>
            </a:extLst>
          </p:cNvPr>
          <p:cNvSpPr txBox="1"/>
          <p:nvPr/>
        </p:nvSpPr>
        <p:spPr>
          <a:xfrm>
            <a:off x="3143672" y="4833983"/>
            <a:ext cx="2731520" cy="461665"/>
          </a:xfrm>
          <a:prstGeom prst="rect">
            <a:avLst/>
          </a:prstGeom>
          <a:solidFill>
            <a:schemeClr val="bg1">
              <a:lumMod val="95000"/>
            </a:schemeClr>
          </a:solidFill>
        </p:spPr>
        <p:txBody>
          <a:bodyPr wrap="square" rtlCol="0">
            <a:spAutoFit/>
          </a:bodyPr>
          <a:lstStyle/>
          <a:p>
            <a:r>
              <a:rPr lang="en-GB" sz="1200" b="1" dirty="0">
                <a:solidFill>
                  <a:srgbClr val="D46696"/>
                </a:solidFill>
              </a:rPr>
              <a:t>know the EPC rating of their home.</a:t>
            </a:r>
          </a:p>
          <a:p>
            <a:r>
              <a:rPr lang="en-GB" sz="1200" dirty="0">
                <a:solidFill>
                  <a:srgbClr val="D46696"/>
                </a:solidFill>
              </a:rPr>
              <a:t>58% do not, and 22% don’t know.</a:t>
            </a:r>
          </a:p>
        </p:txBody>
      </p:sp>
      <p:graphicFrame>
        <p:nvGraphicFramePr>
          <p:cNvPr id="18" name="Chart 17">
            <a:extLst>
              <a:ext uri="{FF2B5EF4-FFF2-40B4-BE49-F238E27FC236}">
                <a16:creationId xmlns:a16="http://schemas.microsoft.com/office/drawing/2014/main" id="{96BC68CA-DB7F-B931-DF10-A7E5D1FA9167}"/>
              </a:ext>
            </a:extLst>
          </p:cNvPr>
          <p:cNvGraphicFramePr/>
          <p:nvPr>
            <p:extLst>
              <p:ext uri="{D42A27DB-BD31-4B8C-83A1-F6EECF244321}">
                <p14:modId xmlns:p14="http://schemas.microsoft.com/office/powerpoint/2010/main" val="828032143"/>
              </p:ext>
            </p:extLst>
          </p:nvPr>
        </p:nvGraphicFramePr>
        <p:xfrm>
          <a:off x="6240017" y="3926792"/>
          <a:ext cx="5792725" cy="2930743"/>
        </p:xfrm>
        <a:graphic>
          <a:graphicData uri="http://schemas.openxmlformats.org/drawingml/2006/chart">
            <c:chart xmlns:c="http://schemas.openxmlformats.org/drawingml/2006/chart" xmlns:r="http://schemas.openxmlformats.org/officeDocument/2006/relationships" r:id="rId5"/>
          </a:graphicData>
        </a:graphic>
      </p:graphicFrame>
      <p:pic>
        <p:nvPicPr>
          <p:cNvPr id="6" name="Graphic 5" descr="Alarm clock with solid fill">
            <a:extLst>
              <a:ext uri="{FF2B5EF4-FFF2-40B4-BE49-F238E27FC236}">
                <a16:creationId xmlns:a16="http://schemas.microsoft.com/office/drawing/2014/main" id="{3B5BBE57-753B-67C2-9885-93E8B9480D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86443" y="1678871"/>
            <a:ext cx="745333" cy="745333"/>
          </a:xfrm>
          <a:prstGeom prst="rect">
            <a:avLst/>
          </a:prstGeom>
        </p:spPr>
      </p:pic>
      <p:pic>
        <p:nvPicPr>
          <p:cNvPr id="8" name="Graphic 7" descr="Speedometer Low with solid fill">
            <a:extLst>
              <a:ext uri="{FF2B5EF4-FFF2-40B4-BE49-F238E27FC236}">
                <a16:creationId xmlns:a16="http://schemas.microsoft.com/office/drawing/2014/main" id="{A18C70A2-9D92-EC55-5776-FE7D64D90F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46129" y="1637651"/>
            <a:ext cx="835001" cy="835001"/>
          </a:xfrm>
          <a:prstGeom prst="rect">
            <a:avLst/>
          </a:prstGeom>
        </p:spPr>
      </p:pic>
      <p:pic>
        <p:nvPicPr>
          <p:cNvPr id="11" name="Graphic 10" descr="Battery with solid fill">
            <a:extLst>
              <a:ext uri="{FF2B5EF4-FFF2-40B4-BE49-F238E27FC236}">
                <a16:creationId xmlns:a16="http://schemas.microsoft.com/office/drawing/2014/main" id="{1476AFB0-B9C8-71FA-423F-82FB24DBD38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70511" y="1819879"/>
            <a:ext cx="580272" cy="580272"/>
          </a:xfrm>
          <a:prstGeom prst="rect">
            <a:avLst/>
          </a:prstGeom>
        </p:spPr>
      </p:pic>
      <p:cxnSp>
        <p:nvCxnSpPr>
          <p:cNvPr id="20" name="Straight Connector 19">
            <a:extLst>
              <a:ext uri="{FF2B5EF4-FFF2-40B4-BE49-F238E27FC236}">
                <a16:creationId xmlns:a16="http://schemas.microsoft.com/office/drawing/2014/main" id="{675019C5-89A8-50CC-017C-F20206E88951}"/>
              </a:ext>
            </a:extLst>
          </p:cNvPr>
          <p:cNvCxnSpPr>
            <a:cxnSpLocks/>
          </p:cNvCxnSpPr>
          <p:nvPr/>
        </p:nvCxnSpPr>
        <p:spPr>
          <a:xfrm>
            <a:off x="2999656" y="1340767"/>
            <a:ext cx="0" cy="4536505"/>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DBB336-6D2C-AF60-33F2-880756EE7A8C}"/>
              </a:ext>
            </a:extLst>
          </p:cNvPr>
          <p:cNvCxnSpPr>
            <a:cxnSpLocks/>
          </p:cNvCxnSpPr>
          <p:nvPr/>
        </p:nvCxnSpPr>
        <p:spPr>
          <a:xfrm flipH="1">
            <a:off x="3297486" y="3717032"/>
            <a:ext cx="8703170" cy="0"/>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7AF0C7-F179-8704-D70D-47F5B8ACE8F8}"/>
              </a:ext>
            </a:extLst>
          </p:cNvPr>
          <p:cNvCxnSpPr>
            <a:cxnSpLocks/>
          </p:cNvCxnSpPr>
          <p:nvPr/>
        </p:nvCxnSpPr>
        <p:spPr>
          <a:xfrm>
            <a:off x="8112224" y="1340767"/>
            <a:ext cx="0" cy="2189884"/>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1428F10-D1E5-0174-D46B-77964D334580}"/>
              </a:ext>
            </a:extLst>
          </p:cNvPr>
          <p:cNvCxnSpPr>
            <a:cxnSpLocks/>
          </p:cNvCxnSpPr>
          <p:nvPr/>
        </p:nvCxnSpPr>
        <p:spPr>
          <a:xfrm>
            <a:off x="5951984" y="3966368"/>
            <a:ext cx="0" cy="1944216"/>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3602941-485D-40F6-04D4-25ED7362C9F5}"/>
              </a:ext>
            </a:extLst>
          </p:cNvPr>
          <p:cNvCxnSpPr>
            <a:cxnSpLocks/>
          </p:cNvCxnSpPr>
          <p:nvPr/>
        </p:nvCxnSpPr>
        <p:spPr>
          <a:xfrm>
            <a:off x="10200456" y="1360664"/>
            <a:ext cx="0" cy="2084922"/>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5" name="Graphic 34" descr="House with solid fill">
            <a:extLst>
              <a:ext uri="{FF2B5EF4-FFF2-40B4-BE49-F238E27FC236}">
                <a16:creationId xmlns:a16="http://schemas.microsoft.com/office/drawing/2014/main" id="{8D86D708-D5A8-B00D-3187-0BDFD6A4DF0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95550" y="4031377"/>
            <a:ext cx="757328" cy="757328"/>
          </a:xfrm>
          <a:prstGeom prst="rect">
            <a:avLst/>
          </a:prstGeom>
        </p:spPr>
      </p:pic>
      <p:sp>
        <p:nvSpPr>
          <p:cNvPr id="37" name="TextBox 36">
            <a:extLst>
              <a:ext uri="{FF2B5EF4-FFF2-40B4-BE49-F238E27FC236}">
                <a16:creationId xmlns:a16="http://schemas.microsoft.com/office/drawing/2014/main" id="{91E87908-A022-27D9-8A91-B603722D6B82}"/>
              </a:ext>
            </a:extLst>
          </p:cNvPr>
          <p:cNvSpPr txBox="1"/>
          <p:nvPr/>
        </p:nvSpPr>
        <p:spPr>
          <a:xfrm>
            <a:off x="9203151" y="1909960"/>
            <a:ext cx="745275" cy="400110"/>
          </a:xfrm>
          <a:prstGeom prst="rect">
            <a:avLst/>
          </a:prstGeom>
          <a:noFill/>
        </p:spPr>
        <p:txBody>
          <a:bodyPr wrap="square">
            <a:spAutoFit/>
          </a:bodyPr>
          <a:lstStyle/>
          <a:p>
            <a:r>
              <a:rPr lang="en-GB" sz="2000" b="1">
                <a:solidFill>
                  <a:schemeClr val="accent5"/>
                </a:solidFill>
              </a:rPr>
              <a:t>61% </a:t>
            </a:r>
          </a:p>
        </p:txBody>
      </p:sp>
      <p:sp>
        <p:nvSpPr>
          <p:cNvPr id="39" name="TextBox 38">
            <a:extLst>
              <a:ext uri="{FF2B5EF4-FFF2-40B4-BE49-F238E27FC236}">
                <a16:creationId xmlns:a16="http://schemas.microsoft.com/office/drawing/2014/main" id="{3D0F937D-BDA4-9B40-2237-54D2C2BC974E}"/>
              </a:ext>
            </a:extLst>
          </p:cNvPr>
          <p:cNvSpPr txBox="1"/>
          <p:nvPr/>
        </p:nvSpPr>
        <p:spPr>
          <a:xfrm>
            <a:off x="11154840" y="1860794"/>
            <a:ext cx="737804" cy="400110"/>
          </a:xfrm>
          <a:prstGeom prst="rect">
            <a:avLst/>
          </a:prstGeom>
          <a:noFill/>
        </p:spPr>
        <p:txBody>
          <a:bodyPr wrap="square">
            <a:spAutoFit/>
          </a:bodyPr>
          <a:lstStyle/>
          <a:p>
            <a:r>
              <a:rPr lang="en-GB" sz="2000" b="1">
                <a:solidFill>
                  <a:schemeClr val="accent6"/>
                </a:solidFill>
              </a:rPr>
              <a:t>31% </a:t>
            </a:r>
          </a:p>
        </p:txBody>
      </p:sp>
      <p:sp>
        <p:nvSpPr>
          <p:cNvPr id="41" name="TextBox 40">
            <a:extLst>
              <a:ext uri="{FF2B5EF4-FFF2-40B4-BE49-F238E27FC236}">
                <a16:creationId xmlns:a16="http://schemas.microsoft.com/office/drawing/2014/main" id="{354EE876-48D1-E133-49CB-44366A031701}"/>
              </a:ext>
            </a:extLst>
          </p:cNvPr>
          <p:cNvSpPr txBox="1"/>
          <p:nvPr/>
        </p:nvSpPr>
        <p:spPr>
          <a:xfrm>
            <a:off x="4483938" y="4334271"/>
            <a:ext cx="749235" cy="400110"/>
          </a:xfrm>
          <a:prstGeom prst="rect">
            <a:avLst/>
          </a:prstGeom>
          <a:noFill/>
        </p:spPr>
        <p:txBody>
          <a:bodyPr wrap="square">
            <a:spAutoFit/>
          </a:bodyPr>
          <a:lstStyle/>
          <a:p>
            <a:r>
              <a:rPr lang="en-GB" sz="2000" b="1">
                <a:solidFill>
                  <a:srgbClr val="D46696"/>
                </a:solidFill>
              </a:rPr>
              <a:t>20% </a:t>
            </a:r>
            <a:endParaRPr lang="en-GB" sz="2000"/>
          </a:p>
        </p:txBody>
      </p:sp>
      <p:sp>
        <p:nvSpPr>
          <p:cNvPr id="3" name="TextBox 2">
            <a:extLst>
              <a:ext uri="{FF2B5EF4-FFF2-40B4-BE49-F238E27FC236}">
                <a16:creationId xmlns:a16="http://schemas.microsoft.com/office/drawing/2014/main" id="{D666FB1B-0BC6-73D6-A992-FDC05A6DA620}"/>
              </a:ext>
            </a:extLst>
          </p:cNvPr>
          <p:cNvSpPr txBox="1"/>
          <p:nvPr/>
        </p:nvSpPr>
        <p:spPr>
          <a:xfrm>
            <a:off x="3297486" y="2930625"/>
            <a:ext cx="2642070" cy="261610"/>
          </a:xfrm>
          <a:prstGeom prst="rect">
            <a:avLst/>
          </a:prstGeom>
          <a:noFill/>
        </p:spPr>
        <p:txBody>
          <a:bodyPr wrap="none" rtlCol="0">
            <a:spAutoFit/>
          </a:bodyPr>
          <a:lstStyle/>
          <a:p>
            <a:r>
              <a:rPr lang="en-GB" sz="1100" b="1">
                <a:solidFill>
                  <a:schemeClr val="accent1"/>
                </a:solidFill>
              </a:rPr>
              <a:t>Pay by direct debit or standing order</a:t>
            </a:r>
          </a:p>
        </p:txBody>
      </p:sp>
      <p:sp>
        <p:nvSpPr>
          <p:cNvPr id="7" name="TextBox 6">
            <a:extLst>
              <a:ext uri="{FF2B5EF4-FFF2-40B4-BE49-F238E27FC236}">
                <a16:creationId xmlns:a16="http://schemas.microsoft.com/office/drawing/2014/main" id="{6FF4F235-88D4-37C1-1237-B4058975B46D}"/>
              </a:ext>
            </a:extLst>
          </p:cNvPr>
          <p:cNvSpPr txBox="1"/>
          <p:nvPr/>
        </p:nvSpPr>
        <p:spPr>
          <a:xfrm>
            <a:off x="5591941" y="1722147"/>
            <a:ext cx="1944217" cy="600164"/>
          </a:xfrm>
          <a:prstGeom prst="rect">
            <a:avLst/>
          </a:prstGeom>
          <a:noFill/>
        </p:spPr>
        <p:txBody>
          <a:bodyPr wrap="square" rtlCol="0">
            <a:spAutoFit/>
          </a:bodyPr>
          <a:lstStyle/>
          <a:p>
            <a:r>
              <a:rPr lang="en-GB" sz="1100" b="1">
                <a:solidFill>
                  <a:srgbClr val="1BCB8C"/>
                </a:solidFill>
              </a:rPr>
              <a:t>Pay in advance by putting credit on a key, card or app (pre-payment meter)</a:t>
            </a:r>
          </a:p>
        </p:txBody>
      </p:sp>
      <p:sp>
        <p:nvSpPr>
          <p:cNvPr id="10" name="TextBox 9">
            <a:extLst>
              <a:ext uri="{FF2B5EF4-FFF2-40B4-BE49-F238E27FC236}">
                <a16:creationId xmlns:a16="http://schemas.microsoft.com/office/drawing/2014/main" id="{B83C4F0D-0BE2-2293-6942-57694BD85F0B}"/>
              </a:ext>
            </a:extLst>
          </p:cNvPr>
          <p:cNvSpPr txBox="1"/>
          <p:nvPr/>
        </p:nvSpPr>
        <p:spPr>
          <a:xfrm>
            <a:off x="6444884" y="2930487"/>
            <a:ext cx="1572446" cy="600164"/>
          </a:xfrm>
          <a:prstGeom prst="rect">
            <a:avLst/>
          </a:prstGeom>
          <a:noFill/>
        </p:spPr>
        <p:txBody>
          <a:bodyPr wrap="square" rtlCol="0">
            <a:spAutoFit/>
          </a:bodyPr>
          <a:lstStyle/>
          <a:p>
            <a:r>
              <a:rPr lang="en-GB" sz="1100" b="1">
                <a:solidFill>
                  <a:schemeClr val="accent3"/>
                </a:solidFill>
              </a:rPr>
              <a:t>Pay when it arrives by cash, cheque or debit/credit card</a:t>
            </a:r>
          </a:p>
        </p:txBody>
      </p:sp>
      <p:grpSp>
        <p:nvGrpSpPr>
          <p:cNvPr id="16" name="Group 15">
            <a:extLst>
              <a:ext uri="{FF2B5EF4-FFF2-40B4-BE49-F238E27FC236}">
                <a16:creationId xmlns:a16="http://schemas.microsoft.com/office/drawing/2014/main" id="{976CAD6C-6A44-D549-5CE9-A0D1E86C2CE0}"/>
              </a:ext>
            </a:extLst>
          </p:cNvPr>
          <p:cNvGrpSpPr/>
          <p:nvPr/>
        </p:nvGrpSpPr>
        <p:grpSpPr>
          <a:xfrm>
            <a:off x="8580276" y="3178220"/>
            <a:ext cx="1224136" cy="267366"/>
            <a:chOff x="7346750" y="6245674"/>
            <a:chExt cx="1224136" cy="267366"/>
          </a:xfrm>
        </p:grpSpPr>
        <p:pic>
          <p:nvPicPr>
            <p:cNvPr id="17" name="Graphic 16" descr="Badge Follow with solid fill">
              <a:extLst>
                <a:ext uri="{FF2B5EF4-FFF2-40B4-BE49-F238E27FC236}">
                  <a16:creationId xmlns:a16="http://schemas.microsoft.com/office/drawing/2014/main" id="{1878460D-338F-CD08-E8E7-C0EDC9D3FEE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46750" y="6245674"/>
              <a:ext cx="267366" cy="267366"/>
            </a:xfrm>
            <a:prstGeom prst="rect">
              <a:avLst/>
            </a:prstGeom>
          </p:spPr>
        </p:pic>
        <p:sp>
          <p:nvSpPr>
            <p:cNvPr id="19" name="TextBox 18">
              <a:extLst>
                <a:ext uri="{FF2B5EF4-FFF2-40B4-BE49-F238E27FC236}">
                  <a16:creationId xmlns:a16="http://schemas.microsoft.com/office/drawing/2014/main" id="{69EA7822-8ECB-39E4-1031-1A49D2A3C073}"/>
                </a:ext>
              </a:extLst>
            </p:cNvPr>
            <p:cNvSpPr txBox="1"/>
            <p:nvPr/>
          </p:nvSpPr>
          <p:spPr>
            <a:xfrm>
              <a:off x="7536160" y="6245674"/>
              <a:ext cx="1034726" cy="261610"/>
            </a:xfrm>
            <a:prstGeom prst="rect">
              <a:avLst/>
            </a:prstGeom>
            <a:noFill/>
          </p:spPr>
          <p:txBody>
            <a:bodyPr wrap="square" rtlCol="0">
              <a:spAutoFit/>
            </a:bodyPr>
            <a:lstStyle/>
            <a:p>
              <a:r>
                <a:rPr lang="en-GB" sz="1100" i="1">
                  <a:solidFill>
                    <a:schemeClr val="accent1"/>
                  </a:solidFill>
                </a:rPr>
                <a:t>New question</a:t>
              </a:r>
            </a:p>
          </p:txBody>
        </p:sp>
      </p:grpSp>
      <p:graphicFrame>
        <p:nvGraphicFramePr>
          <p:cNvPr id="22" name="Chart 21">
            <a:extLst>
              <a:ext uri="{FF2B5EF4-FFF2-40B4-BE49-F238E27FC236}">
                <a16:creationId xmlns:a16="http://schemas.microsoft.com/office/drawing/2014/main" id="{A21C2C35-6F7B-0E7E-4BEC-A049226AEE99}"/>
              </a:ext>
            </a:extLst>
          </p:cNvPr>
          <p:cNvGraphicFramePr/>
          <p:nvPr>
            <p:extLst>
              <p:ext uri="{D42A27DB-BD31-4B8C-83A1-F6EECF244321}">
                <p14:modId xmlns:p14="http://schemas.microsoft.com/office/powerpoint/2010/main" val="1824687142"/>
              </p:ext>
            </p:extLst>
          </p:nvPr>
        </p:nvGraphicFramePr>
        <p:xfrm>
          <a:off x="85138" y="4077076"/>
          <a:ext cx="2770503" cy="1728188"/>
        </p:xfrm>
        <a:graphic>
          <a:graphicData uri="http://schemas.openxmlformats.org/drawingml/2006/chart">
            <c:chart xmlns:c="http://schemas.openxmlformats.org/drawingml/2006/chart" xmlns:r="http://schemas.openxmlformats.org/officeDocument/2006/relationships" r:id="rId16"/>
          </a:graphicData>
        </a:graphic>
      </p:graphicFrame>
      <p:grpSp>
        <p:nvGrpSpPr>
          <p:cNvPr id="23" name="Group 22">
            <a:extLst>
              <a:ext uri="{FF2B5EF4-FFF2-40B4-BE49-F238E27FC236}">
                <a16:creationId xmlns:a16="http://schemas.microsoft.com/office/drawing/2014/main" id="{8DA203F5-2671-74D5-08BD-E1DAF935B9D1}"/>
              </a:ext>
            </a:extLst>
          </p:cNvPr>
          <p:cNvGrpSpPr/>
          <p:nvPr/>
        </p:nvGrpSpPr>
        <p:grpSpPr>
          <a:xfrm>
            <a:off x="10560496" y="3168651"/>
            <a:ext cx="1224136" cy="267366"/>
            <a:chOff x="7346750" y="6245674"/>
            <a:chExt cx="1224136" cy="267366"/>
          </a:xfrm>
        </p:grpSpPr>
        <p:pic>
          <p:nvPicPr>
            <p:cNvPr id="24" name="Graphic 23" descr="Badge Follow with solid fill">
              <a:extLst>
                <a:ext uri="{FF2B5EF4-FFF2-40B4-BE49-F238E27FC236}">
                  <a16:creationId xmlns:a16="http://schemas.microsoft.com/office/drawing/2014/main" id="{859C4D7B-9227-355C-C000-44AB8C1578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46750" y="6245674"/>
              <a:ext cx="267366" cy="267366"/>
            </a:xfrm>
            <a:prstGeom prst="rect">
              <a:avLst/>
            </a:prstGeom>
          </p:spPr>
        </p:pic>
        <p:sp>
          <p:nvSpPr>
            <p:cNvPr id="26" name="TextBox 25">
              <a:extLst>
                <a:ext uri="{FF2B5EF4-FFF2-40B4-BE49-F238E27FC236}">
                  <a16:creationId xmlns:a16="http://schemas.microsoft.com/office/drawing/2014/main" id="{9351B244-F6C1-236B-4E9C-A8B6E5BFB44E}"/>
                </a:ext>
              </a:extLst>
            </p:cNvPr>
            <p:cNvSpPr txBox="1"/>
            <p:nvPr/>
          </p:nvSpPr>
          <p:spPr>
            <a:xfrm>
              <a:off x="7536160" y="6245674"/>
              <a:ext cx="1034726" cy="261610"/>
            </a:xfrm>
            <a:prstGeom prst="rect">
              <a:avLst/>
            </a:prstGeom>
            <a:noFill/>
          </p:spPr>
          <p:txBody>
            <a:bodyPr wrap="square" rtlCol="0">
              <a:spAutoFit/>
            </a:bodyPr>
            <a:lstStyle/>
            <a:p>
              <a:r>
                <a:rPr lang="en-GB" sz="1100" i="1">
                  <a:solidFill>
                    <a:schemeClr val="accent1"/>
                  </a:solidFill>
                </a:rPr>
                <a:t>New question</a:t>
              </a:r>
            </a:p>
          </p:txBody>
        </p:sp>
      </p:grpSp>
      <p:grpSp>
        <p:nvGrpSpPr>
          <p:cNvPr id="27" name="Group 26">
            <a:extLst>
              <a:ext uri="{FF2B5EF4-FFF2-40B4-BE49-F238E27FC236}">
                <a16:creationId xmlns:a16="http://schemas.microsoft.com/office/drawing/2014/main" id="{362029E1-AA4E-0D53-36BD-285E24BC74D5}"/>
              </a:ext>
            </a:extLst>
          </p:cNvPr>
          <p:cNvGrpSpPr/>
          <p:nvPr/>
        </p:nvGrpSpPr>
        <p:grpSpPr>
          <a:xfrm>
            <a:off x="3832462" y="5517233"/>
            <a:ext cx="1224136" cy="267366"/>
            <a:chOff x="7346750" y="6245674"/>
            <a:chExt cx="1224136" cy="267366"/>
          </a:xfrm>
        </p:grpSpPr>
        <p:pic>
          <p:nvPicPr>
            <p:cNvPr id="29" name="Graphic 28" descr="Badge Follow with solid fill">
              <a:extLst>
                <a:ext uri="{FF2B5EF4-FFF2-40B4-BE49-F238E27FC236}">
                  <a16:creationId xmlns:a16="http://schemas.microsoft.com/office/drawing/2014/main" id="{DBC758FF-DEED-B246-C237-C9060713A0D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46750" y="6245674"/>
              <a:ext cx="267366" cy="267366"/>
            </a:xfrm>
            <a:prstGeom prst="rect">
              <a:avLst/>
            </a:prstGeom>
          </p:spPr>
        </p:pic>
        <p:sp>
          <p:nvSpPr>
            <p:cNvPr id="30" name="TextBox 29">
              <a:extLst>
                <a:ext uri="{FF2B5EF4-FFF2-40B4-BE49-F238E27FC236}">
                  <a16:creationId xmlns:a16="http://schemas.microsoft.com/office/drawing/2014/main" id="{EECF021B-6388-F962-6EB0-AD878FFFCC21}"/>
                </a:ext>
              </a:extLst>
            </p:cNvPr>
            <p:cNvSpPr txBox="1"/>
            <p:nvPr/>
          </p:nvSpPr>
          <p:spPr>
            <a:xfrm>
              <a:off x="7536160" y="6245674"/>
              <a:ext cx="1034726" cy="261610"/>
            </a:xfrm>
            <a:prstGeom prst="rect">
              <a:avLst/>
            </a:prstGeom>
            <a:noFill/>
          </p:spPr>
          <p:txBody>
            <a:bodyPr wrap="square" rtlCol="0">
              <a:spAutoFit/>
            </a:bodyPr>
            <a:lstStyle/>
            <a:p>
              <a:r>
                <a:rPr lang="en-GB" sz="1100" i="1" dirty="0">
                  <a:solidFill>
                    <a:schemeClr val="accent1"/>
                  </a:solidFill>
                </a:rPr>
                <a:t>New question</a:t>
              </a:r>
            </a:p>
          </p:txBody>
        </p:sp>
      </p:grpSp>
    </p:spTree>
    <p:extLst>
      <p:ext uri="{BB962C8B-B14F-4D97-AF65-F5344CB8AC3E}">
        <p14:creationId xmlns:p14="http://schemas.microsoft.com/office/powerpoint/2010/main" val="342552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4FDE2D-76F2-F0D6-B9D7-3B3C2BD7A2E4}"/>
              </a:ext>
            </a:extLst>
          </p:cNvPr>
          <p:cNvSpPr>
            <a:spLocks noGrp="1"/>
          </p:cNvSpPr>
          <p:nvPr>
            <p:ph type="sldNum" sz="quarter" idx="11"/>
          </p:nvPr>
        </p:nvSpPr>
        <p:spPr/>
        <p:txBody>
          <a:bodyPr/>
          <a:lstStyle/>
          <a:p>
            <a:fld id="{4813F0E5-B502-2044-A0C5-C340BBB4FD8F}" type="slidenum">
              <a:rPr lang="en-GB" smtClean="0"/>
              <a:pPr/>
              <a:t>7</a:t>
            </a:fld>
            <a:endParaRPr lang="en-GB"/>
          </a:p>
        </p:txBody>
      </p:sp>
      <p:sp>
        <p:nvSpPr>
          <p:cNvPr id="3" name="Title 2">
            <a:extLst>
              <a:ext uri="{FF2B5EF4-FFF2-40B4-BE49-F238E27FC236}">
                <a16:creationId xmlns:a16="http://schemas.microsoft.com/office/drawing/2014/main" id="{E793B438-68B7-8012-15F7-97FF901FDC3B}"/>
              </a:ext>
            </a:extLst>
          </p:cNvPr>
          <p:cNvSpPr>
            <a:spLocks noGrp="1"/>
          </p:cNvSpPr>
          <p:nvPr>
            <p:ph type="title"/>
          </p:nvPr>
        </p:nvSpPr>
        <p:spPr/>
        <p:txBody>
          <a:bodyPr>
            <a:normAutofit fontScale="90000"/>
          </a:bodyPr>
          <a:lstStyle/>
          <a:p>
            <a:r>
              <a:rPr lang="en-GB"/>
              <a:t>Energy debt</a:t>
            </a:r>
          </a:p>
        </p:txBody>
      </p:sp>
    </p:spTree>
    <p:extLst>
      <p:ext uri="{BB962C8B-B14F-4D97-AF65-F5344CB8AC3E}">
        <p14:creationId xmlns:p14="http://schemas.microsoft.com/office/powerpoint/2010/main" val="2626879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AA5507-A716-F0DF-37B2-740DC722AAB3}"/>
              </a:ext>
            </a:extLst>
          </p:cNvPr>
          <p:cNvSpPr>
            <a:spLocks noGrp="1"/>
          </p:cNvSpPr>
          <p:nvPr>
            <p:ph type="sldNum" sz="quarter" idx="11"/>
          </p:nvPr>
        </p:nvSpPr>
        <p:spPr>
          <a:xfrm>
            <a:off x="284018" y="6407845"/>
            <a:ext cx="9628406" cy="365125"/>
          </a:xfrm>
        </p:spPr>
        <p:txBody>
          <a:bodyPr/>
          <a:lstStyle/>
          <a:p>
            <a:r>
              <a:rPr lang="en-US" dirty="0"/>
              <a:t>D1/AFF20. Are you in energy debt or arrears? Base: All (Jan/Feb 2025 n=1,656; </a:t>
            </a:r>
            <a:r>
              <a:rPr lang="en-US" sz="900" dirty="0"/>
              <a:t>Jan/Feb 2024</a:t>
            </a:r>
            <a:r>
              <a:rPr lang="en-GB" sz="900" dirty="0"/>
              <a:t> </a:t>
            </a:r>
            <a:r>
              <a:rPr lang="en-US" dirty="0"/>
              <a:t>n=1,609; Oct 2023 n=1,589)</a:t>
            </a:r>
          </a:p>
          <a:p>
            <a:r>
              <a:rPr lang="en-GB" dirty="0"/>
              <a:t>D3BANDED/AFF22. Roughly, how long, in months, have you been in debt or arrears? Base: All in energy debt or arrears (</a:t>
            </a:r>
            <a:r>
              <a:rPr lang="en-US" dirty="0"/>
              <a:t>Jan/Feb 2025 </a:t>
            </a:r>
            <a:r>
              <a:rPr lang="en-GB" dirty="0"/>
              <a:t>n=272; </a:t>
            </a:r>
            <a:r>
              <a:rPr lang="en-US" sz="900" dirty="0"/>
              <a:t>Jan/Feb 2024</a:t>
            </a:r>
            <a:r>
              <a:rPr lang="en-GB" dirty="0"/>
              <a:t> n=135)</a:t>
            </a:r>
            <a:endParaRPr lang="en-GB" dirty="0">
              <a:cs typeface="Arial"/>
            </a:endParaRPr>
          </a:p>
        </p:txBody>
      </p:sp>
      <p:sp>
        <p:nvSpPr>
          <p:cNvPr id="4" name="Title 3">
            <a:extLst>
              <a:ext uri="{FF2B5EF4-FFF2-40B4-BE49-F238E27FC236}">
                <a16:creationId xmlns:a16="http://schemas.microsoft.com/office/drawing/2014/main" id="{0592ED1E-6E7B-8EDC-6B90-577FFEC44C44}"/>
              </a:ext>
            </a:extLst>
          </p:cNvPr>
          <p:cNvSpPr>
            <a:spLocks noGrp="1"/>
          </p:cNvSpPr>
          <p:nvPr>
            <p:ph type="title"/>
          </p:nvPr>
        </p:nvSpPr>
        <p:spPr>
          <a:xfrm>
            <a:off x="284018" y="263482"/>
            <a:ext cx="8678649" cy="1103181"/>
          </a:xfrm>
        </p:spPr>
        <p:txBody>
          <a:bodyPr>
            <a:noAutofit/>
          </a:bodyPr>
          <a:lstStyle/>
          <a:p>
            <a:r>
              <a:rPr lang="en-GB" sz="2400" dirty="0"/>
              <a:t>Most households reported that they are not in energy debt or arrears, however the proportion of respondents in debt has increased compared to Jan/Feb 2024.</a:t>
            </a:r>
          </a:p>
        </p:txBody>
      </p:sp>
      <p:sp>
        <p:nvSpPr>
          <p:cNvPr id="16" name="Arrow: Up 15">
            <a:extLst>
              <a:ext uri="{FF2B5EF4-FFF2-40B4-BE49-F238E27FC236}">
                <a16:creationId xmlns:a16="http://schemas.microsoft.com/office/drawing/2014/main" id="{2D85EF65-D7C8-E660-5958-D218E8A7A6AE}"/>
              </a:ext>
            </a:extLst>
          </p:cNvPr>
          <p:cNvSpPr/>
          <p:nvPr/>
        </p:nvSpPr>
        <p:spPr>
          <a:xfrm>
            <a:off x="5706141" y="1700808"/>
            <a:ext cx="216024" cy="216024"/>
          </a:xfrm>
          <a:prstGeom prst="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Chart 4">
            <a:extLst>
              <a:ext uri="{FF2B5EF4-FFF2-40B4-BE49-F238E27FC236}">
                <a16:creationId xmlns:a16="http://schemas.microsoft.com/office/drawing/2014/main" id="{7AE6A715-7FE1-52D7-9070-0C36E4A7D617}"/>
              </a:ext>
            </a:extLst>
          </p:cNvPr>
          <p:cNvGraphicFramePr/>
          <p:nvPr>
            <p:extLst>
              <p:ext uri="{D42A27DB-BD31-4B8C-83A1-F6EECF244321}">
                <p14:modId xmlns:p14="http://schemas.microsoft.com/office/powerpoint/2010/main" val="4158678246"/>
              </p:ext>
            </p:extLst>
          </p:nvPr>
        </p:nvGraphicFramePr>
        <p:xfrm>
          <a:off x="335182" y="1361506"/>
          <a:ext cx="5744766" cy="20235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6">
            <a:extLst>
              <a:ext uri="{FF2B5EF4-FFF2-40B4-BE49-F238E27FC236}">
                <a16:creationId xmlns:a16="http://schemas.microsoft.com/office/drawing/2014/main" id="{788C8995-681C-FA7D-89F0-0B6F7DA22E48}"/>
              </a:ext>
            </a:extLst>
          </p:cNvPr>
          <p:cNvGraphicFramePr>
            <a:graphicFrameLocks noGrp="1"/>
          </p:cNvGraphicFramePr>
          <p:nvPr>
            <p:extLst>
              <p:ext uri="{D42A27DB-BD31-4B8C-83A1-F6EECF244321}">
                <p14:modId xmlns:p14="http://schemas.microsoft.com/office/powerpoint/2010/main" val="3147232692"/>
              </p:ext>
            </p:extLst>
          </p:nvPr>
        </p:nvGraphicFramePr>
        <p:xfrm>
          <a:off x="443619" y="3912448"/>
          <a:ext cx="5478546" cy="2468880"/>
        </p:xfrm>
        <a:graphic>
          <a:graphicData uri="http://schemas.openxmlformats.org/drawingml/2006/table">
            <a:tbl>
              <a:tblPr firstRow="1" bandRow="1">
                <a:tableStyleId>{5C22544A-7EE6-4342-B048-85BDC9FD1C3A}</a:tableStyleId>
              </a:tblPr>
              <a:tblGrid>
                <a:gridCol w="2312194">
                  <a:extLst>
                    <a:ext uri="{9D8B030D-6E8A-4147-A177-3AD203B41FA5}">
                      <a16:colId xmlns:a16="http://schemas.microsoft.com/office/drawing/2014/main" val="1975698904"/>
                    </a:ext>
                  </a:extLst>
                </a:gridCol>
                <a:gridCol w="1571735">
                  <a:extLst>
                    <a:ext uri="{9D8B030D-6E8A-4147-A177-3AD203B41FA5}">
                      <a16:colId xmlns:a16="http://schemas.microsoft.com/office/drawing/2014/main" val="4149464065"/>
                    </a:ext>
                  </a:extLst>
                </a:gridCol>
                <a:gridCol w="1594617">
                  <a:extLst>
                    <a:ext uri="{9D8B030D-6E8A-4147-A177-3AD203B41FA5}">
                      <a16:colId xmlns:a16="http://schemas.microsoft.com/office/drawing/2014/main" val="2813456460"/>
                    </a:ext>
                  </a:extLst>
                </a:gridCol>
              </a:tblGrid>
              <a:tr h="234521">
                <a:tc>
                  <a:txBody>
                    <a:bodyPr/>
                    <a:lstStyle/>
                    <a:p>
                      <a:r>
                        <a:rPr lang="en-GB" sz="1200"/>
                        <a:t>Length of time in debt</a:t>
                      </a:r>
                    </a:p>
                  </a:txBody>
                  <a:tcPr/>
                </a:tc>
                <a:tc>
                  <a:txBody>
                    <a:bodyPr/>
                    <a:lstStyle/>
                    <a:p>
                      <a:r>
                        <a:rPr lang="en-GB" sz="1200" dirty="0"/>
                        <a:t>Jan/Feb 2024</a:t>
                      </a:r>
                    </a:p>
                  </a:txBody>
                  <a:tcPr/>
                </a:tc>
                <a:tc>
                  <a:txBody>
                    <a:bodyPr/>
                    <a:lstStyle/>
                    <a:p>
                      <a:r>
                        <a:rPr lang="en-GB" sz="1200" dirty="0"/>
                        <a:t>Jan/Feb 2025</a:t>
                      </a:r>
                      <a:endParaRPr lang="en-US" dirty="0"/>
                    </a:p>
                  </a:txBody>
                  <a:tcPr/>
                </a:tc>
                <a:extLst>
                  <a:ext uri="{0D108BD9-81ED-4DB2-BD59-A6C34878D82A}">
                    <a16:rowId xmlns:a16="http://schemas.microsoft.com/office/drawing/2014/main" val="518671545"/>
                  </a:ext>
                </a:extLst>
              </a:tr>
              <a:tr h="234521">
                <a:tc>
                  <a:txBody>
                    <a:bodyPr/>
                    <a:lstStyle/>
                    <a:p>
                      <a:r>
                        <a:rPr lang="en-GB" sz="1200"/>
                        <a:t>Longer than 12 months</a:t>
                      </a:r>
                    </a:p>
                  </a:txBody>
                  <a:tcPr/>
                </a:tc>
                <a:tc>
                  <a:txBody>
                    <a:bodyPr/>
                    <a:lstStyle/>
                    <a:p>
                      <a:r>
                        <a:rPr lang="en-GB" sz="1200"/>
                        <a:t>18%</a:t>
                      </a:r>
                    </a:p>
                  </a:txBody>
                  <a:tcPr/>
                </a:tc>
                <a:tc>
                  <a:txBody>
                    <a:bodyPr/>
                    <a:lstStyle/>
                    <a:p>
                      <a:r>
                        <a:rPr lang="en-GB" sz="1200"/>
                        <a:t>16%</a:t>
                      </a:r>
                    </a:p>
                  </a:txBody>
                  <a:tcPr/>
                </a:tc>
                <a:extLst>
                  <a:ext uri="{0D108BD9-81ED-4DB2-BD59-A6C34878D82A}">
                    <a16:rowId xmlns:a16="http://schemas.microsoft.com/office/drawing/2014/main" val="2169990870"/>
                  </a:ext>
                </a:extLst>
              </a:tr>
              <a:tr h="234521">
                <a:tc>
                  <a:txBody>
                    <a:bodyPr/>
                    <a:lstStyle/>
                    <a:p>
                      <a:r>
                        <a:rPr lang="en-GB" sz="1200"/>
                        <a:t>10-12 months</a:t>
                      </a:r>
                    </a:p>
                  </a:txBody>
                  <a:tcPr/>
                </a:tc>
                <a:tc>
                  <a:txBody>
                    <a:bodyPr/>
                    <a:lstStyle/>
                    <a:p>
                      <a:r>
                        <a:rPr lang="en-GB" sz="1200"/>
                        <a:t>2%</a:t>
                      </a:r>
                    </a:p>
                  </a:txBody>
                  <a:tcPr/>
                </a:tc>
                <a:tc>
                  <a:txBody>
                    <a:bodyPr/>
                    <a:lstStyle/>
                    <a:p>
                      <a:r>
                        <a:rPr lang="en-GB" sz="1200"/>
                        <a:t>10%</a:t>
                      </a:r>
                    </a:p>
                  </a:txBody>
                  <a:tcPr/>
                </a:tc>
                <a:extLst>
                  <a:ext uri="{0D108BD9-81ED-4DB2-BD59-A6C34878D82A}">
                    <a16:rowId xmlns:a16="http://schemas.microsoft.com/office/drawing/2014/main" val="3014186707"/>
                  </a:ext>
                </a:extLst>
              </a:tr>
              <a:tr h="234521">
                <a:tc>
                  <a:txBody>
                    <a:bodyPr/>
                    <a:lstStyle/>
                    <a:p>
                      <a:r>
                        <a:rPr lang="en-GB" sz="1200"/>
                        <a:t>7-9 months</a:t>
                      </a:r>
                    </a:p>
                  </a:txBody>
                  <a:tcPr/>
                </a:tc>
                <a:tc>
                  <a:txBody>
                    <a:bodyPr/>
                    <a:lstStyle/>
                    <a:p>
                      <a:r>
                        <a:rPr lang="en-GB" sz="1200"/>
                        <a:t>2%</a:t>
                      </a:r>
                    </a:p>
                  </a:txBody>
                  <a:tcPr/>
                </a:tc>
                <a:tc>
                  <a:txBody>
                    <a:bodyPr/>
                    <a:lstStyle/>
                    <a:p>
                      <a:r>
                        <a:rPr lang="en-GB" sz="1200"/>
                        <a:t>8%</a:t>
                      </a:r>
                    </a:p>
                  </a:txBody>
                  <a:tcPr/>
                </a:tc>
                <a:extLst>
                  <a:ext uri="{0D108BD9-81ED-4DB2-BD59-A6C34878D82A}">
                    <a16:rowId xmlns:a16="http://schemas.microsoft.com/office/drawing/2014/main" val="342267772"/>
                  </a:ext>
                </a:extLst>
              </a:tr>
              <a:tr h="234521">
                <a:tc>
                  <a:txBody>
                    <a:bodyPr/>
                    <a:lstStyle/>
                    <a:p>
                      <a:r>
                        <a:rPr lang="en-GB" sz="1200"/>
                        <a:t>4-6 months</a:t>
                      </a:r>
                    </a:p>
                  </a:txBody>
                  <a:tcPr/>
                </a:tc>
                <a:tc>
                  <a:txBody>
                    <a:bodyPr/>
                    <a:lstStyle/>
                    <a:p>
                      <a:r>
                        <a:rPr lang="en-GB" sz="1200"/>
                        <a:t>13%</a:t>
                      </a:r>
                    </a:p>
                  </a:txBody>
                  <a:tcPr/>
                </a:tc>
                <a:tc>
                  <a:txBody>
                    <a:bodyPr/>
                    <a:lstStyle/>
                    <a:p>
                      <a:r>
                        <a:rPr lang="en-GB" sz="1200"/>
                        <a:t>18%</a:t>
                      </a:r>
                    </a:p>
                  </a:txBody>
                  <a:tcPr/>
                </a:tc>
                <a:extLst>
                  <a:ext uri="{0D108BD9-81ED-4DB2-BD59-A6C34878D82A}">
                    <a16:rowId xmlns:a16="http://schemas.microsoft.com/office/drawing/2014/main" val="3856242357"/>
                  </a:ext>
                </a:extLst>
              </a:tr>
              <a:tr h="234521">
                <a:tc>
                  <a:txBody>
                    <a:bodyPr/>
                    <a:lstStyle/>
                    <a:p>
                      <a:r>
                        <a:rPr lang="en-GB" sz="1200" b="0"/>
                        <a:t>2-3 months</a:t>
                      </a:r>
                    </a:p>
                  </a:txBody>
                  <a:tcPr/>
                </a:tc>
                <a:tc>
                  <a:txBody>
                    <a:bodyPr/>
                    <a:lstStyle/>
                    <a:p>
                      <a:r>
                        <a:rPr lang="en-GB" sz="1200" b="0"/>
                        <a:t>13%</a:t>
                      </a:r>
                    </a:p>
                  </a:txBody>
                  <a:tcPr/>
                </a:tc>
                <a:tc>
                  <a:txBody>
                    <a:bodyPr/>
                    <a:lstStyle/>
                    <a:p>
                      <a:r>
                        <a:rPr lang="en-GB" sz="1200" b="0"/>
                        <a:t>23%</a:t>
                      </a:r>
                    </a:p>
                  </a:txBody>
                  <a:tcPr/>
                </a:tc>
                <a:extLst>
                  <a:ext uri="{0D108BD9-81ED-4DB2-BD59-A6C34878D82A}">
                    <a16:rowId xmlns:a16="http://schemas.microsoft.com/office/drawing/2014/main" val="1156408555"/>
                  </a:ext>
                </a:extLst>
              </a:tr>
              <a:tr h="234521">
                <a:tc>
                  <a:txBody>
                    <a:bodyPr/>
                    <a:lstStyle/>
                    <a:p>
                      <a:r>
                        <a:rPr lang="en-GB" sz="1200"/>
                        <a:t>Less than one month</a:t>
                      </a:r>
                    </a:p>
                  </a:txBody>
                  <a:tcPr/>
                </a:tc>
                <a:tc>
                  <a:txBody>
                    <a:bodyPr/>
                    <a:lstStyle/>
                    <a:p>
                      <a:r>
                        <a:rPr lang="en-GB" sz="1200"/>
                        <a:t>5%</a:t>
                      </a:r>
                    </a:p>
                  </a:txBody>
                  <a:tcPr/>
                </a:tc>
                <a:tc>
                  <a:txBody>
                    <a:bodyPr/>
                    <a:lstStyle/>
                    <a:p>
                      <a:r>
                        <a:rPr lang="en-GB" sz="1200"/>
                        <a:t>12%</a:t>
                      </a:r>
                    </a:p>
                  </a:txBody>
                  <a:tcPr/>
                </a:tc>
                <a:extLst>
                  <a:ext uri="{0D108BD9-81ED-4DB2-BD59-A6C34878D82A}">
                    <a16:rowId xmlns:a16="http://schemas.microsoft.com/office/drawing/2014/main" val="1450988966"/>
                  </a:ext>
                </a:extLst>
              </a:tr>
              <a:tr h="234521">
                <a:tc>
                  <a:txBody>
                    <a:bodyPr/>
                    <a:lstStyle/>
                    <a:p>
                      <a:r>
                        <a:rPr lang="en-GB" sz="1200"/>
                        <a:t>Don’t know</a:t>
                      </a:r>
                    </a:p>
                  </a:txBody>
                  <a:tcPr/>
                </a:tc>
                <a:tc>
                  <a:txBody>
                    <a:bodyPr/>
                    <a:lstStyle/>
                    <a:p>
                      <a:r>
                        <a:rPr lang="en-GB" sz="1200"/>
                        <a:t>41%</a:t>
                      </a:r>
                    </a:p>
                  </a:txBody>
                  <a:tcPr/>
                </a:tc>
                <a:tc>
                  <a:txBody>
                    <a:bodyPr/>
                    <a:lstStyle/>
                    <a:p>
                      <a:r>
                        <a:rPr lang="en-GB" sz="1200"/>
                        <a:t>*3%</a:t>
                      </a:r>
                    </a:p>
                  </a:txBody>
                  <a:tcPr/>
                </a:tc>
                <a:extLst>
                  <a:ext uri="{0D108BD9-81ED-4DB2-BD59-A6C34878D82A}">
                    <a16:rowId xmlns:a16="http://schemas.microsoft.com/office/drawing/2014/main" val="2973187817"/>
                  </a:ext>
                </a:extLst>
              </a:tr>
              <a:tr h="234521">
                <a:tc>
                  <a:txBody>
                    <a:bodyPr/>
                    <a:lstStyle/>
                    <a:p>
                      <a:r>
                        <a:rPr lang="en-GB" sz="1200"/>
                        <a:t>Prefer not to say</a:t>
                      </a:r>
                    </a:p>
                  </a:txBody>
                  <a:tcPr/>
                </a:tc>
                <a:tc>
                  <a:txBody>
                    <a:bodyPr/>
                    <a:lstStyle/>
                    <a:p>
                      <a:r>
                        <a:rPr lang="en-GB" sz="1200" dirty="0"/>
                        <a:t>7%</a:t>
                      </a:r>
                    </a:p>
                  </a:txBody>
                  <a:tcPr/>
                </a:tc>
                <a:tc>
                  <a:txBody>
                    <a:bodyPr/>
                    <a:lstStyle/>
                    <a:p>
                      <a:r>
                        <a:rPr lang="en-GB" sz="1200" dirty="0"/>
                        <a:t>10%</a:t>
                      </a:r>
                    </a:p>
                  </a:txBody>
                  <a:tcPr/>
                </a:tc>
                <a:extLst>
                  <a:ext uri="{0D108BD9-81ED-4DB2-BD59-A6C34878D82A}">
                    <a16:rowId xmlns:a16="http://schemas.microsoft.com/office/drawing/2014/main" val="3210418800"/>
                  </a:ext>
                </a:extLst>
              </a:tr>
            </a:tbl>
          </a:graphicData>
        </a:graphic>
      </p:graphicFrame>
      <p:sp>
        <p:nvSpPr>
          <p:cNvPr id="13" name="Arrow: Up 12">
            <a:extLst>
              <a:ext uri="{FF2B5EF4-FFF2-40B4-BE49-F238E27FC236}">
                <a16:creationId xmlns:a16="http://schemas.microsoft.com/office/drawing/2014/main" id="{A78E4C18-F25A-500B-F89D-D6010FEA1993}"/>
              </a:ext>
            </a:extLst>
          </p:cNvPr>
          <p:cNvSpPr/>
          <p:nvPr/>
        </p:nvSpPr>
        <p:spPr>
          <a:xfrm>
            <a:off x="4782121" y="5311798"/>
            <a:ext cx="216024" cy="216024"/>
          </a:xfrm>
          <a:prstGeom prst="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Up 13">
            <a:extLst>
              <a:ext uri="{FF2B5EF4-FFF2-40B4-BE49-F238E27FC236}">
                <a16:creationId xmlns:a16="http://schemas.microsoft.com/office/drawing/2014/main" id="{C266E2E8-1526-C86B-5C80-A8D32CA9FA37}"/>
              </a:ext>
            </a:extLst>
          </p:cNvPr>
          <p:cNvSpPr/>
          <p:nvPr/>
        </p:nvSpPr>
        <p:spPr>
          <a:xfrm>
            <a:off x="4782121" y="5590244"/>
            <a:ext cx="216024" cy="216024"/>
          </a:xfrm>
          <a:prstGeom prst="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Up 14">
            <a:extLst>
              <a:ext uri="{FF2B5EF4-FFF2-40B4-BE49-F238E27FC236}">
                <a16:creationId xmlns:a16="http://schemas.microsoft.com/office/drawing/2014/main" id="{03E12A2D-FEB5-9E26-5215-88FE501969CB}"/>
              </a:ext>
            </a:extLst>
          </p:cNvPr>
          <p:cNvSpPr/>
          <p:nvPr/>
        </p:nvSpPr>
        <p:spPr>
          <a:xfrm>
            <a:off x="4782121" y="4761514"/>
            <a:ext cx="216024" cy="216024"/>
          </a:xfrm>
          <a:prstGeom prst="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Up 16">
            <a:extLst>
              <a:ext uri="{FF2B5EF4-FFF2-40B4-BE49-F238E27FC236}">
                <a16:creationId xmlns:a16="http://schemas.microsoft.com/office/drawing/2014/main" id="{28FBB399-CE85-BB0C-9DFF-FE67E817CEF1}"/>
              </a:ext>
            </a:extLst>
          </p:cNvPr>
          <p:cNvSpPr/>
          <p:nvPr/>
        </p:nvSpPr>
        <p:spPr>
          <a:xfrm>
            <a:off x="4782121" y="4488547"/>
            <a:ext cx="216024" cy="216024"/>
          </a:xfrm>
          <a:prstGeom prst="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Up 17">
            <a:extLst>
              <a:ext uri="{FF2B5EF4-FFF2-40B4-BE49-F238E27FC236}">
                <a16:creationId xmlns:a16="http://schemas.microsoft.com/office/drawing/2014/main" id="{324B7BD3-7243-B05C-6995-9568CBB27E58}"/>
              </a:ext>
            </a:extLst>
          </p:cNvPr>
          <p:cNvSpPr/>
          <p:nvPr/>
        </p:nvSpPr>
        <p:spPr>
          <a:xfrm rot="10800000">
            <a:off x="4782121" y="5862082"/>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D7C8A3EE-BE2C-B964-7E75-3A7E23BF49EC}"/>
              </a:ext>
            </a:extLst>
          </p:cNvPr>
          <p:cNvSpPr txBox="1"/>
          <p:nvPr/>
        </p:nvSpPr>
        <p:spPr>
          <a:xfrm>
            <a:off x="6239455" y="1655185"/>
            <a:ext cx="5744766" cy="3847862"/>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1100" b="1" dirty="0"/>
              <a:t>Groups </a:t>
            </a:r>
            <a:r>
              <a:rPr lang="en-GB" sz="1100" b="1" u="sng" dirty="0"/>
              <a:t>most likely</a:t>
            </a:r>
            <a:r>
              <a:rPr lang="en-GB" sz="1100" b="1" dirty="0"/>
              <a:t> to be in energy debt or arrears</a:t>
            </a:r>
          </a:p>
          <a:p>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effectLst/>
                <a:latin typeface="Arial"/>
                <a:ea typeface="Calibri"/>
                <a:cs typeface="Times New Roman"/>
              </a:rPr>
              <a:t>Children under 5 in the household (26%) </a:t>
            </a:r>
            <a:r>
              <a:rPr lang="en-GB" sz="1100" dirty="0">
                <a:latin typeface="Arial"/>
                <a:ea typeface="Calibri"/>
                <a:cs typeface="Times New Roman"/>
              </a:rPr>
              <a:t>compared to those without children under 5 in the household (14%) </a:t>
            </a:r>
            <a:endParaRPr lang="en-GB" sz="1100" dirty="0">
              <a:effectLst/>
              <a:latin typeface="Arial"/>
              <a:ea typeface="Calibri"/>
              <a:cs typeface="Times New Roman"/>
            </a:endParaRPr>
          </a:p>
          <a:p>
            <a:pPr lvl="1"/>
            <a:endParaRPr lang="en-GB" sz="1100" dirty="0">
              <a:latin typeface="Arial"/>
              <a:ea typeface="Calibri"/>
              <a:cs typeface="Times New Roman"/>
            </a:endParaRPr>
          </a:p>
          <a:p>
            <a:pPr lvl="1"/>
            <a:r>
              <a:rPr lang="en-GB" sz="1100" dirty="0">
                <a:effectLst/>
                <a:latin typeface="Arial"/>
                <a:ea typeface="Calibri"/>
                <a:cs typeface="Times New Roman"/>
              </a:rPr>
              <a:t>Households with </a:t>
            </a:r>
            <a:r>
              <a:rPr lang="en-GB" sz="1100" dirty="0">
                <a:latin typeface="Arial"/>
                <a:ea typeface="Calibri"/>
                <a:cs typeface="Times New Roman"/>
              </a:rPr>
              <a:t>t</a:t>
            </a:r>
            <a:r>
              <a:rPr lang="en-GB" sz="1100" dirty="0">
                <a:effectLst/>
                <a:latin typeface="Arial"/>
                <a:ea typeface="Calibri"/>
                <a:cs typeface="Times New Roman"/>
              </a:rPr>
              <a:t>hree or more (</a:t>
            </a:r>
            <a:r>
              <a:rPr lang="en-GB" sz="1100" dirty="0">
                <a:latin typeface="Arial"/>
                <a:ea typeface="Calibri"/>
                <a:cs typeface="Times New Roman"/>
              </a:rPr>
              <a:t>52</a:t>
            </a:r>
            <a:r>
              <a:rPr lang="en-GB" sz="1100" dirty="0">
                <a:effectLst/>
                <a:latin typeface="Arial"/>
                <a:ea typeface="Calibri"/>
                <a:cs typeface="Times New Roman"/>
              </a:rPr>
              <a:t>%) or two generations (23%) of the same family living together</a:t>
            </a:r>
            <a:r>
              <a:rPr lang="en-GB" sz="1100" dirty="0">
                <a:latin typeface="Arial"/>
                <a:ea typeface="Calibri"/>
                <a:cs typeface="Times New Roman"/>
              </a:rPr>
              <a:t> compared to non-multigenerational households (10%) </a:t>
            </a:r>
            <a:endParaRPr lang="en-GB" sz="1100" dirty="0">
              <a:latin typeface="Arial" panose="020B0604020202020204" pitchFamily="34" charset="0"/>
              <a:ea typeface="Calibri" panose="020F0502020204030204" pitchFamily="34" charset="0"/>
              <a:cs typeface="Times New Roman" panose="02020603050405020304" pitchFamily="18" charset="0"/>
            </a:endParaRPr>
          </a:p>
          <a:p>
            <a:pPr lvl="1"/>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latin typeface="Arial"/>
                <a:ea typeface="Calibri"/>
                <a:cs typeface="Times New Roman"/>
              </a:rPr>
              <a:t>Those that h</a:t>
            </a:r>
            <a:r>
              <a:rPr lang="en-GB" sz="1100" dirty="0">
                <a:effectLst/>
                <a:latin typeface="Arial"/>
                <a:ea typeface="Calibri"/>
                <a:cs typeface="Times New Roman"/>
              </a:rPr>
              <a:t>ave a disability</a:t>
            </a:r>
            <a:r>
              <a:rPr lang="en-GB" sz="1100" dirty="0">
                <a:latin typeface="Arial"/>
                <a:ea typeface="Calibri"/>
                <a:cs typeface="Times New Roman"/>
              </a:rPr>
              <a:t> or </a:t>
            </a:r>
            <a:r>
              <a:rPr lang="en-GB" sz="1100" dirty="0">
                <a:effectLst/>
                <a:latin typeface="Arial"/>
                <a:ea typeface="Calibri"/>
                <a:cs typeface="Times New Roman"/>
              </a:rPr>
              <a:t>health condition (24%) compared to those that do not (11%) </a:t>
            </a:r>
          </a:p>
          <a:p>
            <a:pPr lvl="1"/>
            <a:endParaRPr lang="en-GB" sz="1100" dirty="0">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effectLst/>
                <a:latin typeface="Arial" panose="020B0604020202020204" pitchFamily="34" charset="0"/>
                <a:ea typeface="Calibri" panose="020F0502020204030204" pitchFamily="34" charset="0"/>
                <a:cs typeface="Times New Roman" panose="02020603050405020304" pitchFamily="18" charset="0"/>
              </a:rPr>
              <a:t>Younger age groups (25-34, 25%) compared to older age groups (65+, 3%)</a:t>
            </a:r>
          </a:p>
          <a:p>
            <a:pPr lvl="1"/>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effectLst/>
                <a:latin typeface="Arial"/>
                <a:ea typeface="Calibri"/>
                <a:cs typeface="Times New Roman"/>
              </a:rPr>
              <a:t>Lower earners (less than £</a:t>
            </a:r>
            <a:r>
              <a:rPr lang="en-GB" sz="1100" dirty="0">
                <a:latin typeface="Arial"/>
                <a:ea typeface="Calibri"/>
                <a:cs typeface="Times New Roman"/>
              </a:rPr>
              <a:t>20,000</a:t>
            </a:r>
            <a:r>
              <a:rPr lang="en-GB" sz="1100" dirty="0">
                <a:effectLst/>
                <a:latin typeface="Arial"/>
                <a:ea typeface="Calibri"/>
                <a:cs typeface="Times New Roman"/>
              </a:rPr>
              <a:t>, 22%) compared higher earners (between £40,000 to £59,999, 10%)</a:t>
            </a:r>
          </a:p>
          <a:p>
            <a:pPr lvl="1"/>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effectLst/>
                <a:latin typeface="Arial"/>
                <a:ea typeface="Calibri"/>
                <a:cs typeface="Times New Roman"/>
              </a:rPr>
              <a:t>Those that receive benefits (20%) compared to those that do not receive benefits (10%)</a:t>
            </a:r>
          </a:p>
          <a:p>
            <a:pPr lvl="1"/>
            <a:endParaRPr lang="en-GB" sz="1100" dirty="0">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effectLst/>
                <a:latin typeface="Arial"/>
                <a:ea typeface="Calibri"/>
                <a:cs typeface="Times New Roman"/>
              </a:rPr>
              <a:t>Live in large urban areas (19%) compared to accessible rural areas (9%)</a:t>
            </a:r>
          </a:p>
        </p:txBody>
      </p:sp>
      <p:pic>
        <p:nvPicPr>
          <p:cNvPr id="22" name="Graphic 21" descr="Loan outline">
            <a:extLst>
              <a:ext uri="{FF2B5EF4-FFF2-40B4-BE49-F238E27FC236}">
                <a16:creationId xmlns:a16="http://schemas.microsoft.com/office/drawing/2014/main" id="{0ECDDF73-EE69-DDFE-9C2F-0A79B7A0AC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40956" y="4512201"/>
            <a:ext cx="418117" cy="418117"/>
          </a:xfrm>
          <a:prstGeom prst="rect">
            <a:avLst/>
          </a:prstGeom>
        </p:spPr>
      </p:pic>
      <p:pic>
        <p:nvPicPr>
          <p:cNvPr id="24" name="Graphic 23" descr="House outline">
            <a:extLst>
              <a:ext uri="{FF2B5EF4-FFF2-40B4-BE49-F238E27FC236}">
                <a16:creationId xmlns:a16="http://schemas.microsoft.com/office/drawing/2014/main" id="{225B419A-7448-000C-0346-B8AEADAB3E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40956" y="2129260"/>
            <a:ext cx="418116" cy="418116"/>
          </a:xfrm>
          <a:prstGeom prst="rect">
            <a:avLst/>
          </a:prstGeom>
        </p:spPr>
      </p:pic>
      <p:pic>
        <p:nvPicPr>
          <p:cNvPr id="25" name="Graphic 24" descr="Money outline">
            <a:extLst>
              <a:ext uri="{FF2B5EF4-FFF2-40B4-BE49-F238E27FC236}">
                <a16:creationId xmlns:a16="http://schemas.microsoft.com/office/drawing/2014/main" id="{3CD4F17B-151A-0464-9552-4EDF121347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40956" y="4043867"/>
            <a:ext cx="418117" cy="418117"/>
          </a:xfrm>
          <a:prstGeom prst="rect">
            <a:avLst/>
          </a:prstGeom>
        </p:spPr>
      </p:pic>
      <p:pic>
        <p:nvPicPr>
          <p:cNvPr id="26" name="Graphic 25" descr="Universal access outline">
            <a:extLst>
              <a:ext uri="{FF2B5EF4-FFF2-40B4-BE49-F238E27FC236}">
                <a16:creationId xmlns:a16="http://schemas.microsoft.com/office/drawing/2014/main" id="{ED9ED427-740E-4089-F97B-2F9354385A2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1705" y="3105010"/>
            <a:ext cx="416619" cy="416619"/>
          </a:xfrm>
          <a:prstGeom prst="rect">
            <a:avLst/>
          </a:prstGeom>
        </p:spPr>
      </p:pic>
      <p:pic>
        <p:nvPicPr>
          <p:cNvPr id="27" name="Graphic 26" descr="Daily calendar outline">
            <a:extLst>
              <a:ext uri="{FF2B5EF4-FFF2-40B4-BE49-F238E27FC236}">
                <a16:creationId xmlns:a16="http://schemas.microsoft.com/office/drawing/2014/main" id="{170FFB42-0F39-B474-E925-F5132640BF0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39112" y="3571846"/>
            <a:ext cx="421804" cy="421804"/>
          </a:xfrm>
          <a:prstGeom prst="rect">
            <a:avLst/>
          </a:prstGeom>
        </p:spPr>
      </p:pic>
      <p:sp>
        <p:nvSpPr>
          <p:cNvPr id="28" name="TextBox 27">
            <a:extLst>
              <a:ext uri="{FF2B5EF4-FFF2-40B4-BE49-F238E27FC236}">
                <a16:creationId xmlns:a16="http://schemas.microsoft.com/office/drawing/2014/main" id="{53E5CB09-47CD-7379-EEC5-B4515B3DAC54}"/>
              </a:ext>
            </a:extLst>
          </p:cNvPr>
          <p:cNvSpPr txBox="1"/>
          <p:nvPr/>
        </p:nvSpPr>
        <p:spPr>
          <a:xfrm>
            <a:off x="370220" y="3362054"/>
            <a:ext cx="5551945" cy="430887"/>
          </a:xfrm>
          <a:prstGeom prst="rect">
            <a:avLst/>
          </a:prstGeom>
          <a:noFill/>
        </p:spPr>
        <p:txBody>
          <a:bodyPr wrap="square" rtlCol="0">
            <a:spAutoFit/>
          </a:bodyPr>
          <a:lstStyle/>
          <a:p>
            <a:r>
              <a:rPr lang="en-GB" sz="1100" b="1" i="1" dirty="0">
                <a:solidFill>
                  <a:schemeClr val="accent1"/>
                </a:solidFill>
              </a:rPr>
              <a:t>Note</a:t>
            </a:r>
            <a:r>
              <a:rPr lang="en-GB" sz="1100" i="1" dirty="0">
                <a:solidFill>
                  <a:schemeClr val="accent1"/>
                </a:solidFill>
              </a:rPr>
              <a:t>: This question (D1/AFF20) was introduced in October 2023, so the findings cannot be compared with the first four waves.</a:t>
            </a:r>
          </a:p>
        </p:txBody>
      </p:sp>
      <p:pic>
        <p:nvPicPr>
          <p:cNvPr id="6" name="Graphic 5" descr="City outline">
            <a:extLst>
              <a:ext uri="{FF2B5EF4-FFF2-40B4-BE49-F238E27FC236}">
                <a16:creationId xmlns:a16="http://schemas.microsoft.com/office/drawing/2014/main" id="{50AC5BF5-DB10-1EDF-6026-635CC9F789D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39112" y="4980533"/>
            <a:ext cx="421804" cy="421804"/>
          </a:xfrm>
          <a:prstGeom prst="rect">
            <a:avLst/>
          </a:prstGeom>
        </p:spPr>
      </p:pic>
      <p:sp>
        <p:nvSpPr>
          <p:cNvPr id="8" name="Arrow: Up 7">
            <a:extLst>
              <a:ext uri="{FF2B5EF4-FFF2-40B4-BE49-F238E27FC236}">
                <a16:creationId xmlns:a16="http://schemas.microsoft.com/office/drawing/2014/main" id="{F5EADEE2-5CA8-2BC0-8B05-10F05D410303}"/>
              </a:ext>
            </a:extLst>
          </p:cNvPr>
          <p:cNvSpPr/>
          <p:nvPr/>
        </p:nvSpPr>
        <p:spPr>
          <a:xfrm>
            <a:off x="4782121" y="5039960"/>
            <a:ext cx="216024" cy="216024"/>
          </a:xfrm>
          <a:prstGeom prst="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5E814A1-4A6B-5F4C-6551-185A4D8042B0}"/>
              </a:ext>
            </a:extLst>
          </p:cNvPr>
          <p:cNvSpPr txBox="1"/>
          <p:nvPr/>
        </p:nvSpPr>
        <p:spPr>
          <a:xfrm>
            <a:off x="6096000" y="5825257"/>
            <a:ext cx="39136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i="1" dirty="0">
                <a:solidFill>
                  <a:schemeClr val="accent1"/>
                </a:solidFill>
                <a:cs typeface="Arial"/>
              </a:rPr>
              <a:t>*Note</a:t>
            </a:r>
            <a:r>
              <a:rPr lang="en-GB" sz="1000" i="1" dirty="0">
                <a:solidFill>
                  <a:schemeClr val="accent1"/>
                </a:solidFill>
                <a:cs typeface="Arial"/>
              </a:rPr>
              <a:t>: This decrease may be because the question has changed, with the addition of follow up categories in Jan/Feb 2025</a:t>
            </a:r>
          </a:p>
        </p:txBody>
      </p:sp>
      <p:pic>
        <p:nvPicPr>
          <p:cNvPr id="3" name="Graphic 2" descr="Family with two children outline">
            <a:extLst>
              <a:ext uri="{FF2B5EF4-FFF2-40B4-BE49-F238E27FC236}">
                <a16:creationId xmlns:a16="http://schemas.microsoft.com/office/drawing/2014/main" id="{6CBA07CA-4E7C-0A39-4021-A617412C78E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21414" y="2597593"/>
            <a:ext cx="457200" cy="457200"/>
          </a:xfrm>
          <a:prstGeom prst="rect">
            <a:avLst/>
          </a:prstGeom>
        </p:spPr>
      </p:pic>
    </p:spTree>
    <p:extLst>
      <p:ext uri="{BB962C8B-B14F-4D97-AF65-F5344CB8AC3E}">
        <p14:creationId xmlns:p14="http://schemas.microsoft.com/office/powerpoint/2010/main" val="1787887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03D38-7829-5CD9-DC64-5D90FB2DACE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2DB3EF-CEB1-8EA4-9A6F-AF5D8BD03D1B}"/>
              </a:ext>
            </a:extLst>
          </p:cNvPr>
          <p:cNvSpPr>
            <a:spLocks noGrp="1"/>
          </p:cNvSpPr>
          <p:nvPr>
            <p:ph type="sldNum" sz="quarter" idx="11"/>
          </p:nvPr>
        </p:nvSpPr>
        <p:spPr>
          <a:xfrm>
            <a:off x="284018" y="6353659"/>
            <a:ext cx="8764310" cy="365125"/>
          </a:xfrm>
        </p:spPr>
        <p:txBody>
          <a:bodyPr/>
          <a:lstStyle/>
          <a:p>
            <a:r>
              <a:rPr lang="en-US" dirty="0"/>
              <a:t>D2/AFF21. </a:t>
            </a:r>
            <a:r>
              <a:rPr lang="en-GB" dirty="0"/>
              <a:t>What is the nature of your energy debt or arrears? </a:t>
            </a:r>
            <a:r>
              <a:rPr lang="en-US" dirty="0"/>
              <a:t>Base: All in energy debt or arrears (n=272)</a:t>
            </a:r>
          </a:p>
        </p:txBody>
      </p:sp>
      <p:sp>
        <p:nvSpPr>
          <p:cNvPr id="3" name="Chart Placeholder 2">
            <a:extLst>
              <a:ext uri="{FF2B5EF4-FFF2-40B4-BE49-F238E27FC236}">
                <a16:creationId xmlns:a16="http://schemas.microsoft.com/office/drawing/2014/main" id="{70FA707A-99CE-AA57-470C-FB14D5C9C955}"/>
              </a:ext>
            </a:extLst>
          </p:cNvPr>
          <p:cNvSpPr>
            <a:spLocks noGrp="1"/>
          </p:cNvSpPr>
          <p:nvPr>
            <p:ph type="chart" sz="quarter" idx="12"/>
          </p:nvPr>
        </p:nvSpPr>
        <p:spPr>
          <a:xfrm>
            <a:off x="407369" y="1380122"/>
            <a:ext cx="10729192" cy="4608511"/>
          </a:xfrm>
        </p:spPr>
        <p:txBody>
          <a:bodyPr>
            <a:normAutofit/>
          </a:bodyPr>
          <a:lstStyle/>
          <a:p>
            <a:pPr>
              <a:spcBef>
                <a:spcPts val="600"/>
              </a:spcBef>
              <a:spcAft>
                <a:spcPts val="1200"/>
              </a:spcAft>
            </a:pPr>
            <a:endParaRPr lang="en-GB" sz="1600" b="1" dirty="0">
              <a:effectLst/>
              <a:latin typeface="Arial" panose="020B0604020202020204" pitchFamily="34" charset="0"/>
              <a:ea typeface="Times New Roman" panose="02020603050405020304" pitchFamily="18" charset="0"/>
              <a:cs typeface="Times New Roman" panose="02020603050405020304" pitchFamily="18" charset="0"/>
            </a:endParaRPr>
          </a:p>
          <a:p>
            <a:pPr>
              <a:spcBef>
                <a:spcPts val="600"/>
              </a:spcBef>
              <a:spcAft>
                <a:spcPts val="1200"/>
              </a:spcAft>
            </a:pPr>
            <a:endParaRPr lang="en-GB" sz="1600" b="1" dirty="0">
              <a:latin typeface="Arial" panose="020B0604020202020204" pitchFamily="34" charset="0"/>
              <a:ea typeface="Times New Roman" panose="02020603050405020304" pitchFamily="18" charset="0"/>
              <a:cs typeface="Times New Roman" panose="02020603050405020304" pitchFamily="18" charset="0"/>
            </a:endParaRPr>
          </a:p>
          <a:p>
            <a:pPr>
              <a:spcBef>
                <a:spcPts val="600"/>
              </a:spcBef>
              <a:spcAft>
                <a:spcPts val="1200"/>
              </a:spcAft>
            </a:pPr>
            <a:endParaRPr lang="en-GB" sz="1600" b="1" dirty="0">
              <a:latin typeface="Arial" panose="020B0604020202020204" pitchFamily="34" charset="0"/>
              <a:ea typeface="Times New Roman" panose="02020603050405020304" pitchFamily="18" charset="0"/>
              <a:cs typeface="Times New Roman" panose="02020603050405020304" pitchFamily="18" charset="0"/>
            </a:endParaRPr>
          </a:p>
          <a:p>
            <a:pPr>
              <a:spcBef>
                <a:spcPts val="600"/>
              </a:spcBef>
              <a:spcAft>
                <a:spcPts val="1200"/>
              </a:spcAft>
            </a:pPr>
            <a:endParaRPr lang="en-GB" sz="1600" b="1" dirty="0">
              <a:latin typeface="Arial" panose="020B0604020202020204" pitchFamily="34" charset="0"/>
              <a:ea typeface="Times New Roman" panose="02020603050405020304" pitchFamily="18" charset="0"/>
              <a:cs typeface="Times New Roman" panose="02020603050405020304" pitchFamily="18" charset="0"/>
            </a:endParaRPr>
          </a:p>
          <a:p>
            <a:pPr>
              <a:spcBef>
                <a:spcPts val="600"/>
              </a:spcBef>
              <a:spcAft>
                <a:spcPts val="1200"/>
              </a:spcAft>
            </a:pPr>
            <a:endParaRPr lang="en-GB" sz="1600" b="1" dirty="0">
              <a:effectLst/>
              <a:latin typeface="Arial" panose="020B0604020202020204" pitchFamily="34" charset="0"/>
              <a:ea typeface="Times New Roman" panose="02020603050405020304" pitchFamily="18" charset="0"/>
              <a:cs typeface="Times New Roman" panose="02020603050405020304" pitchFamily="18" charset="0"/>
            </a:endParaRPr>
          </a:p>
          <a:p>
            <a:pPr>
              <a:spcBef>
                <a:spcPts val="600"/>
              </a:spcBef>
              <a:spcAft>
                <a:spcPts val="1200"/>
              </a:spcAft>
            </a:pPr>
            <a:endParaRPr lang="en-GB" sz="1600" b="1" dirty="0">
              <a:effectLst/>
              <a:latin typeface="Arial" panose="020B0604020202020204" pitchFamily="34" charset="0"/>
              <a:ea typeface="Times New Roman" panose="02020603050405020304" pitchFamily="18" charset="0"/>
              <a:cs typeface="Times New Roman" panose="02020603050405020304" pitchFamily="18" charset="0"/>
            </a:endParaRPr>
          </a:p>
          <a:p>
            <a:pPr>
              <a:spcBef>
                <a:spcPts val="600"/>
              </a:spcBef>
              <a:spcAft>
                <a:spcPts val="1200"/>
              </a:spcAft>
            </a:pPr>
            <a:endParaRPr lang="en-GB" sz="16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0B17841A-40F7-9B59-7120-FCECEF8A86A0}"/>
              </a:ext>
            </a:extLst>
          </p:cNvPr>
          <p:cNvSpPr>
            <a:spLocks noGrp="1"/>
          </p:cNvSpPr>
          <p:nvPr>
            <p:ph type="title"/>
          </p:nvPr>
        </p:nvSpPr>
        <p:spPr>
          <a:xfrm>
            <a:off x="129689" y="138089"/>
            <a:ext cx="9459275" cy="1427709"/>
          </a:xfrm>
        </p:spPr>
        <p:txBody>
          <a:bodyPr>
            <a:noAutofit/>
          </a:bodyPr>
          <a:lstStyle/>
          <a:p>
            <a:r>
              <a:rPr lang="en-GB" sz="1800" dirty="0">
                <a:cs typeface="Arial"/>
              </a:rPr>
              <a:t>Half of the households that are in energy debt reported that they are behind on bills but do not have a formal debt repayment plan in place. Just over a third of households in energy debt reported they have an energy debt repayment plan in place with their energy company.</a:t>
            </a:r>
          </a:p>
        </p:txBody>
      </p:sp>
      <p:graphicFrame>
        <p:nvGraphicFramePr>
          <p:cNvPr id="7" name="Chart 6">
            <a:extLst>
              <a:ext uri="{FF2B5EF4-FFF2-40B4-BE49-F238E27FC236}">
                <a16:creationId xmlns:a16="http://schemas.microsoft.com/office/drawing/2014/main" id="{02A06EDE-E0CB-A9CE-51B4-47270544B4B1}"/>
              </a:ext>
            </a:extLst>
          </p:cNvPr>
          <p:cNvGraphicFramePr/>
          <p:nvPr>
            <p:extLst>
              <p:ext uri="{D42A27DB-BD31-4B8C-83A1-F6EECF244321}">
                <p14:modId xmlns:p14="http://schemas.microsoft.com/office/powerpoint/2010/main" val="2506730115"/>
              </p:ext>
            </p:extLst>
          </p:nvPr>
        </p:nvGraphicFramePr>
        <p:xfrm>
          <a:off x="479377" y="1380122"/>
          <a:ext cx="9021240" cy="478518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7C56B3AB-9B42-95A9-8B63-26AA37F161E1}"/>
              </a:ext>
            </a:extLst>
          </p:cNvPr>
          <p:cNvSpPr txBox="1"/>
          <p:nvPr/>
        </p:nvSpPr>
        <p:spPr>
          <a:xfrm>
            <a:off x="8218610" y="2760325"/>
            <a:ext cx="3633790" cy="2536865"/>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1100" b="1" dirty="0"/>
              <a:t>Groups most likely to have an </a:t>
            </a:r>
            <a:r>
              <a:rPr lang="en-GB" sz="1100" b="1" u="sng" dirty="0"/>
              <a:t>energy debt repayment plan</a:t>
            </a:r>
            <a:r>
              <a:rPr lang="en-GB" sz="1100" b="1" dirty="0"/>
              <a:t> in place</a:t>
            </a:r>
          </a:p>
          <a:p>
            <a:endParaRPr lang="en-GB" sz="1100" dirty="0">
              <a:effectLst/>
              <a:ea typeface="Calibri" panose="020F0502020204030204" pitchFamily="34" charset="0"/>
              <a:cs typeface="Times New Roman" panose="02020603050405020304" pitchFamily="18" charset="0"/>
            </a:endParaRPr>
          </a:p>
          <a:p>
            <a:pPr lvl="1"/>
            <a:r>
              <a:rPr lang="en-GB" sz="1100" dirty="0"/>
              <a:t>Households with three or more generations of the same family living together (56%) compared to single households (21%)</a:t>
            </a:r>
            <a:endParaRPr lang="en-GB" sz="1100" dirty="0">
              <a:cs typeface="Arial"/>
            </a:endParaRPr>
          </a:p>
          <a:p>
            <a:pPr lvl="1"/>
            <a:endParaRPr lang="en-GB" sz="1100" b="0" dirty="0">
              <a:cs typeface="Arial"/>
            </a:endParaRPr>
          </a:p>
          <a:p>
            <a:pPr lvl="1"/>
            <a:r>
              <a:rPr lang="en-GB" sz="1100" dirty="0">
                <a:cs typeface="Arial"/>
              </a:rPr>
              <a:t>Those that have a disability or health condition (44%) compared to those that do not (28%)</a:t>
            </a:r>
          </a:p>
          <a:p>
            <a:pPr lvl="1"/>
            <a:endParaRPr lang="en-GB" sz="1100" b="0" dirty="0">
              <a:cs typeface="Arial"/>
            </a:endParaRPr>
          </a:p>
          <a:p>
            <a:pPr lvl="1"/>
            <a:r>
              <a:rPr lang="en-GB" sz="1100" dirty="0">
                <a:cs typeface="Arial"/>
              </a:rPr>
              <a:t>Those that live in a house (43%) compared to a flat/apartment (30%)</a:t>
            </a:r>
            <a:endParaRPr lang="en-GB" sz="1100" b="0" dirty="0">
              <a:cs typeface="Arial"/>
            </a:endParaRPr>
          </a:p>
        </p:txBody>
      </p:sp>
      <p:pic>
        <p:nvPicPr>
          <p:cNvPr id="15" name="Graphic 14" descr="Family with two children outline">
            <a:extLst>
              <a:ext uri="{FF2B5EF4-FFF2-40B4-BE49-F238E27FC236}">
                <a16:creationId xmlns:a16="http://schemas.microsoft.com/office/drawing/2014/main" id="{FC8AA062-82C5-4BF7-B9B0-64E25012ED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78846" y="3455777"/>
            <a:ext cx="457200" cy="457200"/>
          </a:xfrm>
          <a:prstGeom prst="rect">
            <a:avLst/>
          </a:prstGeom>
        </p:spPr>
      </p:pic>
      <p:pic>
        <p:nvPicPr>
          <p:cNvPr id="16" name="Graphic 15" descr="House outline">
            <a:extLst>
              <a:ext uri="{FF2B5EF4-FFF2-40B4-BE49-F238E27FC236}">
                <a16:creationId xmlns:a16="http://schemas.microsoft.com/office/drawing/2014/main" id="{06DE2DC2-55B8-420C-76EC-C58EA3AFA5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9137" y="4652540"/>
            <a:ext cx="418116" cy="418116"/>
          </a:xfrm>
          <a:prstGeom prst="rect">
            <a:avLst/>
          </a:prstGeom>
        </p:spPr>
      </p:pic>
      <p:cxnSp>
        <p:nvCxnSpPr>
          <p:cNvPr id="8" name="Straight Arrow Connector 7">
            <a:extLst>
              <a:ext uri="{FF2B5EF4-FFF2-40B4-BE49-F238E27FC236}">
                <a16:creationId xmlns:a16="http://schemas.microsoft.com/office/drawing/2014/main" id="{89BA8541-E926-9204-AAA4-B3B32E71ED1D}"/>
              </a:ext>
            </a:extLst>
          </p:cNvPr>
          <p:cNvCxnSpPr>
            <a:cxnSpLocks/>
          </p:cNvCxnSpPr>
          <p:nvPr/>
        </p:nvCxnSpPr>
        <p:spPr>
          <a:xfrm>
            <a:off x="7651864" y="2949684"/>
            <a:ext cx="485372" cy="116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Graphic 12" descr="Universal access outline">
            <a:extLst>
              <a:ext uri="{FF2B5EF4-FFF2-40B4-BE49-F238E27FC236}">
                <a16:creationId xmlns:a16="http://schemas.microsoft.com/office/drawing/2014/main" id="{37A150D5-C26D-3005-88C2-0C309300E0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99137" y="4087633"/>
            <a:ext cx="416619" cy="416619"/>
          </a:xfrm>
          <a:prstGeom prst="rect">
            <a:avLst/>
          </a:prstGeom>
        </p:spPr>
      </p:pic>
      <p:grpSp>
        <p:nvGrpSpPr>
          <p:cNvPr id="18" name="Group 17">
            <a:extLst>
              <a:ext uri="{FF2B5EF4-FFF2-40B4-BE49-F238E27FC236}">
                <a16:creationId xmlns:a16="http://schemas.microsoft.com/office/drawing/2014/main" id="{B20A0443-62A0-7121-0AFE-674245F20EAA}"/>
              </a:ext>
            </a:extLst>
          </p:cNvPr>
          <p:cNvGrpSpPr/>
          <p:nvPr/>
        </p:nvGrpSpPr>
        <p:grpSpPr>
          <a:xfrm>
            <a:off x="9460686" y="1841907"/>
            <a:ext cx="2431646" cy="600164"/>
            <a:chOff x="12986997" y="6247098"/>
            <a:chExt cx="2431646" cy="600164"/>
          </a:xfrm>
        </p:grpSpPr>
        <p:pic>
          <p:nvPicPr>
            <p:cNvPr id="19" name="Graphic 18" descr="Badge Follow with solid fill">
              <a:extLst>
                <a:ext uri="{FF2B5EF4-FFF2-40B4-BE49-F238E27FC236}">
                  <a16:creationId xmlns:a16="http://schemas.microsoft.com/office/drawing/2014/main" id="{9EDC00BB-41F9-DE4A-3F87-D18004AC9F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986997" y="6413497"/>
              <a:ext cx="267366" cy="267366"/>
            </a:xfrm>
            <a:prstGeom prst="rect">
              <a:avLst/>
            </a:prstGeom>
          </p:spPr>
        </p:pic>
        <p:sp>
          <p:nvSpPr>
            <p:cNvPr id="20" name="TextBox 19">
              <a:extLst>
                <a:ext uri="{FF2B5EF4-FFF2-40B4-BE49-F238E27FC236}">
                  <a16:creationId xmlns:a16="http://schemas.microsoft.com/office/drawing/2014/main" id="{69D5AE07-E4A2-D5B3-1E70-7FB2763DCFFB}"/>
                </a:ext>
              </a:extLst>
            </p:cNvPr>
            <p:cNvSpPr txBox="1"/>
            <p:nvPr/>
          </p:nvSpPr>
          <p:spPr>
            <a:xfrm>
              <a:off x="13241112" y="6247098"/>
              <a:ext cx="2177531" cy="600164"/>
            </a:xfrm>
            <a:prstGeom prst="rect">
              <a:avLst/>
            </a:prstGeom>
            <a:noFill/>
          </p:spPr>
          <p:txBody>
            <a:bodyPr wrap="square" rtlCol="0">
              <a:spAutoFit/>
            </a:bodyPr>
            <a:lstStyle/>
            <a:p>
              <a:r>
                <a:rPr lang="en-GB" sz="1100" i="1" dirty="0">
                  <a:solidFill>
                    <a:schemeClr val="accent1"/>
                  </a:solidFill>
                </a:rPr>
                <a:t>Amended question codes so unable to compare findings with previous wave.</a:t>
              </a:r>
            </a:p>
          </p:txBody>
        </p:sp>
      </p:grpSp>
    </p:spTree>
    <p:extLst>
      <p:ext uri="{BB962C8B-B14F-4D97-AF65-F5344CB8AC3E}">
        <p14:creationId xmlns:p14="http://schemas.microsoft.com/office/powerpoint/2010/main" val="2152799262"/>
      </p:ext>
    </p:extLst>
  </p:cSld>
  <p:clrMapOvr>
    <a:masterClrMapping/>
  </p:clrMapOvr>
</p:sld>
</file>

<file path=ppt/theme/theme1.xml><?xml version="1.0" encoding="utf-8"?>
<a:theme xmlns:a="http://schemas.openxmlformats.org/drawingml/2006/main" name="Covers">
  <a:themeElements>
    <a:clrScheme name="Custom 1">
      <a:dk1>
        <a:srgbClr val="000000"/>
      </a:dk1>
      <a:lt1>
        <a:srgbClr val="FFFFFF"/>
      </a:lt1>
      <a:dk2>
        <a:srgbClr val="000000"/>
      </a:dk2>
      <a:lt2>
        <a:srgbClr val="E7E6E6"/>
      </a:lt2>
      <a:accent1>
        <a:srgbClr val="005547"/>
      </a:accent1>
      <a:accent2>
        <a:srgbClr val="2CE3A0"/>
      </a:accent2>
      <a:accent3>
        <a:srgbClr val="B70050"/>
      </a:accent3>
      <a:accent4>
        <a:srgbClr val="FFD457"/>
      </a:accent4>
      <a:accent5>
        <a:srgbClr val="ED7D31"/>
      </a:accent5>
      <a:accent6>
        <a:srgbClr val="3392BD"/>
      </a:accent6>
      <a:hlink>
        <a:srgbClr val="005547"/>
      </a:hlink>
      <a:folHlink>
        <a:srgbClr val="B700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5547"/>
        </a:solidFill>
      </a:spPr>
      <a:bodyPr rtlCol="0" anchor="ctr"/>
      <a:lstStyle>
        <a:defPPr marL="0" indent="0" algn="l">
          <a:lnSpc>
            <a:spcPct val="90000"/>
          </a:lnSpc>
          <a:spcBef>
            <a:spcPts val="1000"/>
          </a:spcBef>
          <a:buNone/>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FF_Presentation_Template_Feb_2024.pptx" id="{E5CA327C-359A-4A7E-8940-A791DEEE9226}" vid="{DB1DEBE1-BE20-4584-83F0-0052A40064FA}"/>
    </a:ext>
  </a:extLst>
</a:theme>
</file>

<file path=ppt/theme/theme2.xml><?xml version="1.0" encoding="utf-8"?>
<a:theme xmlns:a="http://schemas.openxmlformats.org/drawingml/2006/main" name="Text slide ">
  <a:themeElements>
    <a:clrScheme name="Custom 1">
      <a:dk1>
        <a:srgbClr val="000000"/>
      </a:dk1>
      <a:lt1>
        <a:srgbClr val="FFFFFF"/>
      </a:lt1>
      <a:dk2>
        <a:srgbClr val="000000"/>
      </a:dk2>
      <a:lt2>
        <a:srgbClr val="E7E6E6"/>
      </a:lt2>
      <a:accent1>
        <a:srgbClr val="005547"/>
      </a:accent1>
      <a:accent2>
        <a:srgbClr val="2CE3A0"/>
      </a:accent2>
      <a:accent3>
        <a:srgbClr val="B70050"/>
      </a:accent3>
      <a:accent4>
        <a:srgbClr val="FFD457"/>
      </a:accent4>
      <a:accent5>
        <a:srgbClr val="ED7D31"/>
      </a:accent5>
      <a:accent6>
        <a:srgbClr val="3392BD"/>
      </a:accent6>
      <a:hlink>
        <a:srgbClr val="005547"/>
      </a:hlink>
      <a:folHlink>
        <a:srgbClr val="B700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F_Presentation_Template_Feb_2024.pptx" id="{E5CA327C-359A-4A7E-8940-A791DEEE9226}" vid="{C4641C78-9AE4-409B-A22F-099C486D1665}"/>
    </a:ext>
  </a:extLst>
</a:theme>
</file>

<file path=ppt/theme/theme3.xml><?xml version="1.0" encoding="utf-8"?>
<a:theme xmlns:a="http://schemas.openxmlformats.org/drawingml/2006/main" name="Findings slide ">
  <a:themeElements>
    <a:clrScheme name="Custom 1">
      <a:dk1>
        <a:srgbClr val="000000"/>
      </a:dk1>
      <a:lt1>
        <a:srgbClr val="FFFFFF"/>
      </a:lt1>
      <a:dk2>
        <a:srgbClr val="000000"/>
      </a:dk2>
      <a:lt2>
        <a:srgbClr val="E7E6E6"/>
      </a:lt2>
      <a:accent1>
        <a:srgbClr val="005547"/>
      </a:accent1>
      <a:accent2>
        <a:srgbClr val="2CE3A0"/>
      </a:accent2>
      <a:accent3>
        <a:srgbClr val="B70050"/>
      </a:accent3>
      <a:accent4>
        <a:srgbClr val="FFD457"/>
      </a:accent4>
      <a:accent5>
        <a:srgbClr val="ED7D31"/>
      </a:accent5>
      <a:accent6>
        <a:srgbClr val="3392BD"/>
      </a:accent6>
      <a:hlink>
        <a:srgbClr val="005547"/>
      </a:hlink>
      <a:folHlink>
        <a:srgbClr val="B70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F_Presentation_Template_Feb_2024.pptx" id="{E5CA327C-359A-4A7E-8940-A791DEEE9226}" vid="{CDE472FB-333E-4616-A0D5-3314049A630D}"/>
    </a:ext>
  </a:extLst>
</a:theme>
</file>

<file path=ppt/theme/theme4.xml><?xml version="1.0" encoding="utf-8"?>
<a:theme xmlns:a="http://schemas.openxmlformats.org/drawingml/2006/main" name="Quotes">
  <a:themeElements>
    <a:clrScheme name="Custom 1">
      <a:dk1>
        <a:srgbClr val="000000"/>
      </a:dk1>
      <a:lt1>
        <a:srgbClr val="FFFFFF"/>
      </a:lt1>
      <a:dk2>
        <a:srgbClr val="000000"/>
      </a:dk2>
      <a:lt2>
        <a:srgbClr val="E7E6E6"/>
      </a:lt2>
      <a:accent1>
        <a:srgbClr val="005547"/>
      </a:accent1>
      <a:accent2>
        <a:srgbClr val="2CE3A0"/>
      </a:accent2>
      <a:accent3>
        <a:srgbClr val="B70050"/>
      </a:accent3>
      <a:accent4>
        <a:srgbClr val="FFD457"/>
      </a:accent4>
      <a:accent5>
        <a:srgbClr val="ED7D31"/>
      </a:accent5>
      <a:accent6>
        <a:srgbClr val="3392BD"/>
      </a:accent6>
      <a:hlink>
        <a:srgbClr val="005547"/>
      </a:hlink>
      <a:folHlink>
        <a:srgbClr val="B70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F_Presentation_Template_Feb_2024.pptx" id="{E5CA327C-359A-4A7E-8940-A791DEEE9226}" vid="{81CF88A2-436A-4E85-9C2C-682C8B2B988F}"/>
    </a:ext>
  </a:extLst>
</a:theme>
</file>

<file path=ppt/theme/theme5.xml><?xml version="1.0" encoding="utf-8"?>
<a:theme xmlns:a="http://schemas.openxmlformats.org/drawingml/2006/main" name="Green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F_Presentation_Template_Feb_2024.pptx" id="{E5CA327C-359A-4A7E-8940-A791DEEE9226}" vid="{9C7D3D91-151D-4478-A028-928C05835209}"/>
    </a:ext>
  </a:extLst>
</a:theme>
</file>

<file path=ppt/theme/theme6.xml><?xml version="1.0" encoding="utf-8"?>
<a:theme xmlns:a="http://schemas.openxmlformats.org/drawingml/2006/main" name="Blank slide">
  <a:themeElements>
    <a:clrScheme name="Custom 1">
      <a:dk1>
        <a:srgbClr val="000000"/>
      </a:dk1>
      <a:lt1>
        <a:srgbClr val="FFFFFF"/>
      </a:lt1>
      <a:dk2>
        <a:srgbClr val="000000"/>
      </a:dk2>
      <a:lt2>
        <a:srgbClr val="E7E6E6"/>
      </a:lt2>
      <a:accent1>
        <a:srgbClr val="005547"/>
      </a:accent1>
      <a:accent2>
        <a:srgbClr val="2CE3A0"/>
      </a:accent2>
      <a:accent3>
        <a:srgbClr val="B70050"/>
      </a:accent3>
      <a:accent4>
        <a:srgbClr val="FFD457"/>
      </a:accent4>
      <a:accent5>
        <a:srgbClr val="ED7D31"/>
      </a:accent5>
      <a:accent6>
        <a:srgbClr val="3392BD"/>
      </a:accent6>
      <a:hlink>
        <a:srgbClr val="005547"/>
      </a:hlink>
      <a:folHlink>
        <a:srgbClr val="B700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F_Presentation_Template_Feb_2024.pptx" id="{E5CA327C-359A-4A7E-8940-A791DEEE9226}" vid="{64C8F08A-C7D7-4392-840F-A7B6587125F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5.xml.rels>&#65279;<?xml version="1.0" encoding="utf-8"?><Relationships xmlns="http://schemas.openxmlformats.org/package/2006/relationships"><Relationship Type="http://schemas.openxmlformats.org/officeDocument/2006/relationships/customXmlProps" Target="/customXML/itemProps5.xml" Id="Rd3c4172d526e4b2384ade4b889302c76" /></Relationships>
</file>

<file path=customXML/item5.xml><?xml version="1.0" encoding="utf-8"?>
<metadata xmlns="http://www.objective.com/ecm/document/metadata/53D26341A57B383EE0540010E0463CCA" version="1.0.0">
  <systemFields>
    <field name="Objective-Id">
      <value order="0">A52799241</value>
    </field>
    <field name="Objective-Title">
      <value order="0">EN24-01 - updated tracker data - 13550 Consumer Scotland Energy Affordability Tracker - JanFeb2025 - IFF Report V04.00</value>
    </field>
    <field name="Objective-Description">
      <value order="0"/>
    </field>
    <field name="Objective-CreationStamp">
      <value order="0">2025-05-06T10:03:10Z</value>
    </field>
    <field name="Objective-IsApproved">
      <value order="0">false</value>
    </field>
    <field name="Objective-IsPublished">
      <value order="0">true</value>
    </field>
    <field name="Objective-DatePublished">
      <value order="0">2025-05-19T14:13:09Z</value>
    </field>
    <field name="Objective-ModificationStamp">
      <value order="0">2025-05-19T14:13:11Z</value>
    </field>
    <field name="Objective-Owner">
      <value order="0">Cowan, Diarmuid D (U322680)</value>
    </field>
    <field name="Objective-Path">
      <value order="0">Objective Global Folder:Consumer Scotland File Plan:Operational Delivery:Energy:Policy and Advocacy: Energy:Workstream: EN24-01 Fairness in Energy Retail Market: 2024-2029</value>
    </field>
    <field name="Objective-Parent">
      <value order="0">Workstream: EN24-01 Fairness in Energy Retail Market: 2024-2029</value>
    </field>
    <field name="Objective-State">
      <value order="0">Published</value>
    </field>
    <field name="Objective-VersionId">
      <value order="0">vA79888089</value>
    </field>
    <field name="Objective-Version">
      <value order="0">2.0</value>
    </field>
    <field name="Objective-VersionNumber">
      <value order="0">2</value>
    </field>
    <field name="Objective-VersionComment">
      <value order="0">Revising financial support numbers to be based on all respondents, for last year</value>
    </field>
    <field name="Objective-FileNumber">
      <value order="0">CASE/718899</value>
    </field>
    <field name="Objective-Classification">
      <value order="0">OFFICIAL</value>
    </field>
    <field name="Objective-Caveats">
      <value order="0">Caveat for access to Consumer Scotland</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Props5.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E9183EA845E443B055EF763BA17A11" ma:contentTypeVersion="10" ma:contentTypeDescription="Create a new document." ma:contentTypeScope="" ma:versionID="0c01456b9dd6f2648943e73c48f74f76">
  <xsd:schema xmlns:xsd="http://www.w3.org/2001/XMLSchema" xmlns:xs="http://www.w3.org/2001/XMLSchema" xmlns:p="http://schemas.microsoft.com/office/2006/metadata/properties" xmlns:ns3="3047d181-58a0-4540-8158-c6c370520a43" targetNamespace="http://schemas.microsoft.com/office/2006/metadata/properties" ma:root="true" ma:fieldsID="ae56711bb09f5fa41a7755e442e51946" ns3:_="">
    <xsd:import namespace="3047d181-58a0-4540-8158-c6c370520a4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47d181-58a0-4540-8158-c6c370520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51B649-0B66-48E4-9179-15A895DDA186}">
  <ds:schemaRefs>
    <ds:schemaRef ds:uri="3047d181-58a0-4540-8158-c6c370520a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B864178-D223-4DC9-A266-B83C02A86908}">
  <ds:schemaRefs>
    <ds:schemaRef ds:uri="3047d181-58a0-4540-8158-c6c370520a4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F4828C4-2D85-4F4C-8A66-83ED1C9324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35</TotalTime>
  <Words>5188</Words>
  <Application>Microsoft Office PowerPoint</Application>
  <PresentationFormat>Widescreen</PresentationFormat>
  <Paragraphs>658</Paragraphs>
  <Slides>27</Slides>
  <Notes>20</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27</vt:i4>
      </vt:variant>
    </vt:vector>
  </HeadingPairs>
  <TitlesOfParts>
    <vt:vector size="37" baseType="lpstr">
      <vt:lpstr>Aptos Narrow</vt:lpstr>
      <vt:lpstr>Arial</vt:lpstr>
      <vt:lpstr>Calibri</vt:lpstr>
      <vt:lpstr>Wingdings</vt:lpstr>
      <vt:lpstr>Covers</vt:lpstr>
      <vt:lpstr>Text slide </vt:lpstr>
      <vt:lpstr>Findings slide </vt:lpstr>
      <vt:lpstr>Quotes</vt:lpstr>
      <vt:lpstr>Green background</vt:lpstr>
      <vt:lpstr>Blank slide</vt:lpstr>
      <vt:lpstr>Consumer Scotland: Energy Affordability Tracker</vt:lpstr>
      <vt:lpstr>Background and objectives</vt:lpstr>
      <vt:lpstr>PowerPoint Presentation</vt:lpstr>
      <vt:lpstr>Key Findings</vt:lpstr>
      <vt:lpstr>Sample profile: Energy use</vt:lpstr>
      <vt:lpstr>Sample profile: Energy use</vt:lpstr>
      <vt:lpstr>Energy debt</vt:lpstr>
      <vt:lpstr>Most households reported that they are not in energy debt or arrears, however the proportion of respondents in debt has increased compared to Jan/Feb 2024.</vt:lpstr>
      <vt:lpstr>Half of the households that are in energy debt reported that they are behind on bills but do not have a formal debt repayment plan in place. Just over a third of households in energy debt reported they have an energy debt repayment plan in place with their energy company.</vt:lpstr>
      <vt:lpstr>Most households that are in energy debt are confident they can clear their debt, and this has increased since Jan/Feb 2024. Households are relatively split in whether they have sought advice.</vt:lpstr>
      <vt:lpstr>Households’ awareness of financial support remained stable, however, fewer households reported engagement with financial support compared with the last wave. </vt:lpstr>
      <vt:lpstr>Over a third of all households have sought external advice from at least one source, an increase since Jan/Feb 2024, and the most reported advice source is from family and friends.</vt:lpstr>
      <vt:lpstr>Affordability</vt:lpstr>
      <vt:lpstr>Three-quarters of households reported that they are managing well financially, an increase compared to the Jan/Feb 2024. This has consistently and gradually increased since Sept/Oct 2022.</vt:lpstr>
      <vt:lpstr>Over half of households reported that it is easy to keep up with their energy bills, an increase compared to Jan/Feb 2024.</vt:lpstr>
      <vt:lpstr>More households reported they have found it easier to keep up with their energy bills compared with this time last year.</vt:lpstr>
      <vt:lpstr>The overall proportion of households making cuts to spending behaviours to pay for energy bills remains the same as Jan/Feb 2024.</vt:lpstr>
      <vt:lpstr>Over a third of all households had experienced at least one financial impact of the cost of energy, such as borrowing money from friends/family and selling items to pay energy bills. </vt:lpstr>
      <vt:lpstr>The proportion of households reporting they can’t afford to heat their home to a comfortable level because of financial concerns is consistent with Jan/Feb 2024.</vt:lpstr>
      <vt:lpstr>Approximately a third of all households reported negative mental health impacts due to keeping up with their energy bills, while just over a fifth reported negative physical health impacts. These findings are relatively consistent across waves. </vt:lpstr>
      <vt:lpstr>Experience of energy supplier</vt:lpstr>
      <vt:lpstr>More households reported contacting their energy supplier compared with this time last year. </vt:lpstr>
      <vt:lpstr>More households consistently reported a better experience with their energy supplier compared with this time last year.</vt:lpstr>
      <vt:lpstr>Appendix: Demographics</vt:lpstr>
      <vt:lpstr>PowerPoint Presentation</vt:lpstr>
      <vt:lpstr>Demographics: Household makeup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Annie Avis</dc:creator>
  <cp:lastModifiedBy>Heather Craig</cp:lastModifiedBy>
  <cp:revision>61</cp:revision>
  <dcterms:created xsi:type="dcterms:W3CDTF">2025-02-21T10:38:30Z</dcterms:created>
  <dcterms:modified xsi:type="dcterms:W3CDTF">2025-05-19T14:08:29Z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0x010100A1E9183EA845E443B055EF763BA17A11</vt:lpwstr>
  </property>
  <property fmtid="{D5CDD505-2E9C-101B-9397-08002B2CF9AE}" pid="3" name="Objective-Id">
    <vt:lpwstr>A52799241</vt:lpwstr>
  </property>
  <property fmtid="{D5CDD505-2E9C-101B-9397-08002B2CF9AE}" pid="4" name="Objective-Title">
    <vt:lpwstr>EN24-01 - updated tracker data - 13550 Consumer Scotland Energy Affordability Tracker - JanFeb2025 - IFF Report V04.00</vt:lpwstr>
  </property>
  <property fmtid="{D5CDD505-2E9C-101B-9397-08002B2CF9AE}" pid="5" name="Objective-Description">
    <vt:lpwstr/>
  </property>
  <property fmtid="{D5CDD505-2E9C-101B-9397-08002B2CF9AE}" pid="6" name="Objective-CreationStamp">
    <vt:filetime>2025-05-06T10:03:10Z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2025-05-19T14:13:09Z</vt:filetime>
  </property>
  <property fmtid="{D5CDD505-2E9C-101B-9397-08002B2CF9AE}" pid="10" name="Objective-ModificationStamp">
    <vt:filetime>2025-05-19T14:13:11Z</vt:filetime>
  </property>
  <property fmtid="{D5CDD505-2E9C-101B-9397-08002B2CF9AE}" pid="11" name="Objective-Owner">
    <vt:lpwstr>Cowan, Diarmuid D (U322680)</vt:lpwstr>
  </property>
  <property fmtid="{D5CDD505-2E9C-101B-9397-08002B2CF9AE}" pid="12" name="Objective-Path">
    <vt:lpwstr>Objective Global Folder:Consumer Scotland File Plan:Operational Delivery:Energy:Policy and Advocacy: Energy:Workstream: EN24-01 Fairness in Energy Retail Market: 2024-2029</vt:lpwstr>
  </property>
  <property fmtid="{D5CDD505-2E9C-101B-9397-08002B2CF9AE}" pid="13" name="Objective-Parent">
    <vt:lpwstr>Workstream: EN24-01 Fairness in Energy Retail Market: 2024-2029</vt:lpwstr>
  </property>
  <property fmtid="{D5CDD505-2E9C-101B-9397-08002B2CF9AE}" pid="14" name="Objective-State">
    <vt:lpwstr>Published</vt:lpwstr>
  </property>
  <property fmtid="{D5CDD505-2E9C-101B-9397-08002B2CF9AE}" pid="15" name="Objective-VersionId">
    <vt:lpwstr>vA79888089</vt:lpwstr>
  </property>
  <property fmtid="{D5CDD505-2E9C-101B-9397-08002B2CF9AE}" pid="16" name="Objective-Version">
    <vt:lpwstr>2.0</vt:lpwstr>
  </property>
  <property fmtid="{D5CDD505-2E9C-101B-9397-08002B2CF9AE}" pid="17" name="Objective-VersionNumber">
    <vt:r8>2</vt:r8>
  </property>
  <property fmtid="{D5CDD505-2E9C-101B-9397-08002B2CF9AE}" pid="18" name="Objective-VersionComment">
    <vt:lpwstr>Revising financial support numbers to be based on all respondents, for last year</vt:lpwstr>
  </property>
  <property fmtid="{D5CDD505-2E9C-101B-9397-08002B2CF9AE}" pid="19" name="Objective-FileNumber">
    <vt:lpwstr>CASE/718899</vt:lpwstr>
  </property>
  <property fmtid="{D5CDD505-2E9C-101B-9397-08002B2CF9AE}" pid="20" name="Objective-Classification">
    <vt:lpwstr>OFFICIAL</vt:lpwstr>
  </property>
  <property fmtid="{D5CDD505-2E9C-101B-9397-08002B2CF9AE}" pid="21" name="Objective-Caveats">
    <vt:lpwstr>Caveat for access to Consumer Scotland</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y fmtid="{D5CDD505-2E9C-101B-9397-08002B2CF9AE}" pid="27" name="Objective-Required Redaction">
    <vt:lpwstr/>
  </property>
</Properties>
</file>