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4063" r:id="rId4"/>
  </p:sldMasterIdLst>
  <p:notesMasterIdLst>
    <p:notesMasterId r:id="rId17"/>
  </p:notesMasterIdLst>
  <p:sldIdLst>
    <p:sldId id="293" r:id="rId5"/>
    <p:sldId id="315" r:id="rId6"/>
    <p:sldId id="306" r:id="rId7"/>
    <p:sldId id="316" r:id="rId8"/>
    <p:sldId id="317" r:id="rId9"/>
    <p:sldId id="319" r:id="rId10"/>
    <p:sldId id="320" r:id="rId11"/>
    <p:sldId id="321" r:id="rId12"/>
    <p:sldId id="322" r:id="rId13"/>
    <p:sldId id="323" r:id="rId14"/>
    <p:sldId id="324" r:id="rId15"/>
    <p:sldId id="325"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52A5CF0-DBA2-4705-8E4F-B26E79CD2C8E}">
          <p14:sldIdLst>
            <p14:sldId id="293"/>
            <p14:sldId id="315"/>
            <p14:sldId id="306"/>
            <p14:sldId id="316"/>
            <p14:sldId id="317"/>
            <p14:sldId id="319"/>
            <p14:sldId id="320"/>
            <p14:sldId id="321"/>
            <p14:sldId id="322"/>
            <p14:sldId id="323"/>
            <p14:sldId id="324"/>
            <p14:sldId id="325"/>
          </p14:sldIdLst>
        </p14:section>
      </p14:sectionLst>
    </p:ext>
    <p:ext uri="{EFAFB233-063F-42B5-8137-9DF3F51BA10A}">
      <p15:sldGuideLst xmlns:p15="http://schemas.microsoft.com/office/powerpoint/2012/main">
        <p15:guide id="1" orient="horz" pos="2160" userDrawn="1">
          <p15:clr>
            <a:srgbClr val="A4A3A4"/>
          </p15:clr>
        </p15:guide>
        <p15:guide id="2" pos="3681"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AEE4C11-3D87-40F6-E5CB-65482920F031}" name="Jade Taylor" initials="JT" userId="S::Jade.Taylor@consumer.scot::5beb96b2-a2df-4c57-aece-ffb31b8bb40a"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2C54"/>
    <a:srgbClr val="792F70"/>
    <a:srgbClr val="F3F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DD0C5E-0862-8954-63F2-E8F383C941DF}" v="186" dt="2026-05-19T13:01:14.48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79" autoAdjust="0"/>
    <p:restoredTop sz="89971" autoAdjust="0"/>
  </p:normalViewPr>
  <p:slideViewPr>
    <p:cSldViewPr snapToGrid="0">
      <p:cViewPr varScale="1">
        <p:scale>
          <a:sx n="67" d="100"/>
          <a:sy n="67" d="100"/>
        </p:scale>
        <p:origin x="1076" y="32"/>
      </p:cViewPr>
      <p:guideLst>
        <p:guide orient="horz" pos="2160"/>
        <p:guide pos="3681"/>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Lst>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_rels/viewProps.xml.rels><?xml version="1.0" encoding="UTF-8" standalone="yes"?>
<Relationships xmlns="http://schemas.openxmlformats.org/package/2006/relationships"><Relationship Id="rId8" Type="http://schemas.openxmlformats.org/officeDocument/2006/relationships/slide" Target="slides/slide8.xml"/><Relationship Id="rId3" Type="http://schemas.openxmlformats.org/officeDocument/2006/relationships/slide" Target="slides/slide3.xml"/><Relationship Id="rId7" Type="http://schemas.openxmlformats.org/officeDocument/2006/relationships/slide" Target="slides/slide7.xml"/><Relationship Id="rId12" Type="http://schemas.openxmlformats.org/officeDocument/2006/relationships/slide" Target="slides/slide12.xml"/><Relationship Id="rId2" Type="http://schemas.openxmlformats.org/officeDocument/2006/relationships/slide" Target="slides/slide2.xml"/><Relationship Id="rId1" Type="http://schemas.openxmlformats.org/officeDocument/2006/relationships/slide" Target="slides/slide1.xml"/><Relationship Id="rId6" Type="http://schemas.openxmlformats.org/officeDocument/2006/relationships/slide" Target="slides/slide6.xml"/><Relationship Id="rId11" Type="http://schemas.openxmlformats.org/officeDocument/2006/relationships/slide" Target="slides/slide11.xml"/><Relationship Id="rId5" Type="http://schemas.openxmlformats.org/officeDocument/2006/relationships/slide" Target="slides/slide5.xml"/><Relationship Id="rId10" Type="http://schemas.openxmlformats.org/officeDocument/2006/relationships/slide" Target="slides/slide10.xml"/><Relationship Id="rId4" Type="http://schemas.openxmlformats.org/officeDocument/2006/relationships/slide" Target="slides/slide4.xml"/><Relationship Id="rId9"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BB6373-6A5D-48F0-8802-5944C763FC42}" type="datetimeFigureOut">
              <a:rPr lang="en-GB" smtClean="0"/>
              <a:t>30/07/2026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DD5A73-8674-4B2A-979D-A80DF4187650}" type="slidenum">
              <a:rPr lang="en-GB" smtClean="0"/>
              <a:t>‹#›</a:t>
            </a:fld>
            <a:endParaRPr lang="en-GB"/>
          </a:p>
        </p:txBody>
      </p:sp>
    </p:spTree>
    <p:extLst>
      <p:ext uri="{BB962C8B-B14F-4D97-AF65-F5344CB8AC3E}">
        <p14:creationId xmlns:p14="http://schemas.microsoft.com/office/powerpoint/2010/main" val="7316198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65013-06A4-F705-F929-0931D919B8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2AD144-7103-ADEC-3629-05370A79175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E20C71A-61DC-B7DB-22B0-1600D2AAA52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70C1F98-21FA-1633-2F35-3D09BEA4E97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4DD5A73-8674-4B2A-979D-A80DF418765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4955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4DD5A73-8674-4B2A-979D-A80DF4187650}" type="slidenum">
              <a:rPr lang="en-GB" smtClean="0"/>
              <a:t>2</a:t>
            </a:fld>
            <a:endParaRPr lang="en-GB"/>
          </a:p>
        </p:txBody>
      </p:sp>
    </p:spTree>
    <p:extLst>
      <p:ext uri="{BB962C8B-B14F-4D97-AF65-F5344CB8AC3E}">
        <p14:creationId xmlns:p14="http://schemas.microsoft.com/office/powerpoint/2010/main" val="39649207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682AF2-F784-78F2-FD04-73F86FC1FE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60F66A-861C-3558-4E0F-E8D1192516C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EBA13B3-C32F-4F3B-DA36-AB8547A7BF5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3CF9A54-14C2-06ED-D6BF-92A69F5DF51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4DD5A73-8674-4B2A-979D-A80DF418765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42892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4DD5A73-8674-4B2A-979D-A80DF4187650}" type="slidenum">
              <a:rPr lang="en-GB" smtClean="0"/>
              <a:t>4</a:t>
            </a:fld>
            <a:endParaRPr lang="en-GB"/>
          </a:p>
        </p:txBody>
      </p:sp>
    </p:spTree>
    <p:extLst>
      <p:ext uri="{BB962C8B-B14F-4D97-AF65-F5344CB8AC3E}">
        <p14:creationId xmlns:p14="http://schemas.microsoft.com/office/powerpoint/2010/main" val="11396973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A10E3-D928-4705-0D41-9644438B70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544684-1F6C-D8FF-5192-53AB9EF69F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7077C8-9AA5-6994-0710-55EC064E555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DC93DA0-343A-EC7D-8B19-10976D20234C}"/>
              </a:ext>
            </a:extLst>
          </p:cNvPr>
          <p:cNvSpPr>
            <a:spLocks noGrp="1"/>
          </p:cNvSpPr>
          <p:nvPr>
            <p:ph type="sldNum" sz="quarter" idx="5"/>
          </p:nvPr>
        </p:nvSpPr>
        <p:spPr/>
        <p:txBody>
          <a:bodyPr/>
          <a:lstStyle/>
          <a:p>
            <a:fld id="{D4DD5A73-8674-4B2A-979D-A80DF4187650}" type="slidenum">
              <a:rPr lang="en-GB" smtClean="0"/>
              <a:t>5</a:t>
            </a:fld>
            <a:endParaRPr lang="en-GB"/>
          </a:p>
        </p:txBody>
      </p:sp>
    </p:spTree>
    <p:extLst>
      <p:ext uri="{BB962C8B-B14F-4D97-AF65-F5344CB8AC3E}">
        <p14:creationId xmlns:p14="http://schemas.microsoft.com/office/powerpoint/2010/main" val="38796400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4DD5A73-8674-4B2A-979D-A80DF4187650}" type="slidenum">
              <a:rPr lang="en-GB" smtClean="0"/>
              <a:t>6</a:t>
            </a:fld>
            <a:endParaRPr lang="en-GB"/>
          </a:p>
        </p:txBody>
      </p:sp>
    </p:spTree>
    <p:extLst>
      <p:ext uri="{BB962C8B-B14F-4D97-AF65-F5344CB8AC3E}">
        <p14:creationId xmlns:p14="http://schemas.microsoft.com/office/powerpoint/2010/main" val="15035286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4DD5A73-8674-4B2A-979D-A80DF4187650}" type="slidenum">
              <a:rPr lang="en-GB" smtClean="0"/>
              <a:t>8</a:t>
            </a:fld>
            <a:endParaRPr lang="en-GB"/>
          </a:p>
        </p:txBody>
      </p:sp>
    </p:spTree>
    <p:extLst>
      <p:ext uri="{BB962C8B-B14F-4D97-AF65-F5344CB8AC3E}">
        <p14:creationId xmlns:p14="http://schemas.microsoft.com/office/powerpoint/2010/main" val="1281594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7D219-A7F9-5E26-A645-47FB890C79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881CA1-10C9-DBF4-90FE-FA3F2E4240B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8CFD926-58E0-ADAC-60B8-BA869786F3E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927E9C4-EDD7-A4A5-B4A7-09282109D3B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4DD5A73-8674-4B2A-979D-A80DF418765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69134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EC22DF46-12CB-F9E2-9DA7-B82A2BC5333E}"/>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ctrTitle"/>
          </p:nvPr>
        </p:nvSpPr>
        <p:spPr>
          <a:xfrm>
            <a:off x="4825387" y="2261816"/>
            <a:ext cx="6515673" cy="2115428"/>
          </a:xfrm>
        </p:spPr>
        <p:txBody>
          <a:bodyPr anchor="b"/>
          <a:lstStyle>
            <a:lvl1pPr algn="r">
              <a:defRPr sz="6000"/>
            </a:lvl1pPr>
          </a:lstStyle>
          <a:p>
            <a:r>
              <a:rPr lang="en-GB"/>
              <a:t>Click to edit Master title style</a:t>
            </a:r>
            <a:endParaRPr lang="en-US"/>
          </a:p>
        </p:txBody>
      </p:sp>
      <p:sp>
        <p:nvSpPr>
          <p:cNvPr id="3" name="Subtitle 2"/>
          <p:cNvSpPr>
            <a:spLocks noGrp="1"/>
          </p:cNvSpPr>
          <p:nvPr>
            <p:ph type="subTitle" idx="1" hasCustomPrompt="1"/>
          </p:nvPr>
        </p:nvSpPr>
        <p:spPr bwMode="gray">
          <a:xfrm>
            <a:off x="4825387" y="5001658"/>
            <a:ext cx="6515674" cy="1463407"/>
          </a:xfrm>
        </p:spPr>
        <p:txBody>
          <a:bodyPr anchor="ctr" anchorCtr="0">
            <a:normAutofit/>
          </a:bodyPr>
          <a:lstStyle>
            <a:lvl1pPr marL="0" indent="0" algn="r">
              <a:buNone/>
              <a:defRPr sz="3400" cap="none">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4" name="Picture 3">
            <a:extLst>
              <a:ext uri="{FF2B5EF4-FFF2-40B4-BE49-F238E27FC236}">
                <a16:creationId xmlns:a16="http://schemas.microsoft.com/office/drawing/2014/main" id="{B7178B47-37AF-A1B7-5371-00A578CA4679}"/>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4830587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hasCustomPrompt="1"/>
          </p:nvPr>
        </p:nvSpPr>
        <p:spPr>
          <a:xfrm>
            <a:off x="554703" y="1866900"/>
            <a:ext cx="11082593" cy="4521200"/>
          </a:xfrm>
        </p:spPr>
        <p:txBody>
          <a:bodyPr>
            <a:normAutofit/>
          </a:bodyPr>
          <a:lstStyle>
            <a:lvl1pPr marL="0" indent="0">
              <a:buNone/>
              <a:defRPr sz="2600"/>
            </a:lvl1pPr>
            <a:lvl2pPr marL="742950" indent="-285750">
              <a:buSzPct val="110000"/>
              <a:buFont typeface="Arial" panose="020B0604020202020204" pitchFamily="34" charset="0"/>
              <a:buChar char="•"/>
              <a:defRPr sz="2500"/>
            </a:lvl2pPr>
            <a:lvl3pPr marL="1143000" indent="-228600">
              <a:buSzPct val="85000"/>
              <a:buFont typeface="Courier New" panose="02070309020205020404" pitchFamily="49" charset="0"/>
              <a:buChar char="o"/>
              <a:defRPr sz="2400"/>
            </a:lvl3pPr>
          </a:lstStyle>
          <a:p>
            <a:pPr lvl="0"/>
            <a:r>
              <a:rPr lang="en-US"/>
              <a:t>Master text styles</a:t>
            </a:r>
          </a:p>
          <a:p>
            <a:pPr lvl="1"/>
            <a:r>
              <a:rPr lang="en-US"/>
              <a:t>Second level</a:t>
            </a:r>
          </a:p>
          <a:p>
            <a:pPr lvl="2"/>
            <a:r>
              <a:rPr lang="en-US"/>
              <a:t>Third level</a:t>
            </a:r>
          </a:p>
        </p:txBody>
      </p:sp>
    </p:spTree>
    <p:extLst>
      <p:ext uri="{BB962C8B-B14F-4D97-AF65-F5344CB8AC3E}">
        <p14:creationId xmlns:p14="http://schemas.microsoft.com/office/powerpoint/2010/main" val="1249935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61110" y="1816100"/>
            <a:ext cx="5306289" cy="576262"/>
          </a:xfrm>
        </p:spPr>
        <p:txBody>
          <a:bodyPr anchor="b">
            <a:noAutofit/>
          </a:bodyPr>
          <a:lstStyle>
            <a:lvl1pPr marL="0" indent="0">
              <a:buNone/>
              <a:defRPr sz="3200" b="1">
                <a:solidFill>
                  <a:srgbClr val="792F7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hasCustomPrompt="1"/>
          </p:nvPr>
        </p:nvSpPr>
        <p:spPr>
          <a:xfrm>
            <a:off x="561110" y="2633662"/>
            <a:ext cx="5306290" cy="3602038"/>
          </a:xfrm>
        </p:spPr>
        <p:txBody>
          <a:bodyPr>
            <a:normAutofit/>
          </a:bodyPr>
          <a:lstStyle>
            <a:lvl1pPr>
              <a:defRPr sz="2600"/>
            </a:lvl1pPr>
            <a:lvl2pPr>
              <a:defRPr sz="2500"/>
            </a:lvl2pPr>
          </a:lstStyle>
          <a:p>
            <a:pPr lvl="0"/>
            <a:r>
              <a:rPr lang="en-US"/>
              <a:t>Master text styles</a:t>
            </a:r>
          </a:p>
          <a:p>
            <a:pPr lvl="1"/>
            <a:r>
              <a:rPr lang="en-US"/>
              <a:t>Second level</a:t>
            </a:r>
          </a:p>
          <a:p>
            <a:pPr lvl="2"/>
            <a:r>
              <a:rPr lang="en-US"/>
              <a:t>Third level</a:t>
            </a:r>
          </a:p>
        </p:txBody>
      </p:sp>
      <p:sp>
        <p:nvSpPr>
          <p:cNvPr id="13" name="Text Placeholder 2">
            <a:extLst>
              <a:ext uri="{FF2B5EF4-FFF2-40B4-BE49-F238E27FC236}">
                <a16:creationId xmlns:a16="http://schemas.microsoft.com/office/drawing/2014/main" id="{A3E3720F-3509-4654-1E40-FDBCF6EC481E}"/>
              </a:ext>
            </a:extLst>
          </p:cNvPr>
          <p:cNvSpPr>
            <a:spLocks noGrp="1"/>
          </p:cNvSpPr>
          <p:nvPr>
            <p:ph type="body" idx="10"/>
          </p:nvPr>
        </p:nvSpPr>
        <p:spPr>
          <a:xfrm>
            <a:off x="6339610" y="1816100"/>
            <a:ext cx="5306289" cy="576262"/>
          </a:xfrm>
        </p:spPr>
        <p:txBody>
          <a:bodyPr anchor="b">
            <a:noAutofit/>
          </a:bodyPr>
          <a:lstStyle>
            <a:lvl1pPr marL="0" indent="0">
              <a:buNone/>
              <a:defRPr sz="3200" b="1">
                <a:solidFill>
                  <a:srgbClr val="792F7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4" name="Content Placeholder 3">
            <a:extLst>
              <a:ext uri="{FF2B5EF4-FFF2-40B4-BE49-F238E27FC236}">
                <a16:creationId xmlns:a16="http://schemas.microsoft.com/office/drawing/2014/main" id="{E73E4A4C-C42C-E92C-B293-1342C80EC33E}"/>
              </a:ext>
            </a:extLst>
          </p:cNvPr>
          <p:cNvSpPr>
            <a:spLocks noGrp="1"/>
          </p:cNvSpPr>
          <p:nvPr>
            <p:ph sz="half" idx="11" hasCustomPrompt="1"/>
          </p:nvPr>
        </p:nvSpPr>
        <p:spPr>
          <a:xfrm>
            <a:off x="6339610" y="2633662"/>
            <a:ext cx="5306290" cy="3602038"/>
          </a:xfrm>
        </p:spPr>
        <p:txBody>
          <a:bodyPr>
            <a:normAutofit/>
          </a:bodyPr>
          <a:lstStyle>
            <a:lvl1pPr>
              <a:defRPr sz="2600"/>
            </a:lvl1pPr>
            <a:lvl2pPr>
              <a:defRPr sz="2500"/>
            </a:lvl2pPr>
          </a:lstStyle>
          <a:p>
            <a:pPr lvl="0"/>
            <a:r>
              <a:rPr lang="en-US"/>
              <a:t>Master text styles</a:t>
            </a:r>
          </a:p>
          <a:p>
            <a:pPr lvl="1"/>
            <a:r>
              <a:rPr lang="en-US"/>
              <a:t>Second level</a:t>
            </a:r>
          </a:p>
          <a:p>
            <a:pPr lvl="2"/>
            <a:r>
              <a:rPr lang="en-US"/>
              <a:t>Third level</a:t>
            </a:r>
          </a:p>
        </p:txBody>
      </p:sp>
      <p:cxnSp>
        <p:nvCxnSpPr>
          <p:cNvPr id="5" name="Straight Connector 4">
            <a:extLst>
              <a:ext uri="{FF2B5EF4-FFF2-40B4-BE49-F238E27FC236}">
                <a16:creationId xmlns:a16="http://schemas.microsoft.com/office/drawing/2014/main" id="{F42E8DD5-B2EE-5F6C-FFA8-9EDAF436DDF8}"/>
              </a:ext>
            </a:extLst>
          </p:cNvPr>
          <p:cNvCxnSpPr>
            <a:cxnSpLocks/>
          </p:cNvCxnSpPr>
          <p:nvPr userDrawn="1"/>
        </p:nvCxnSpPr>
        <p:spPr>
          <a:xfrm>
            <a:off x="6093786" y="1816100"/>
            <a:ext cx="0" cy="4419600"/>
          </a:xfrm>
          <a:prstGeom prst="line">
            <a:avLst/>
          </a:prstGeom>
          <a:ln w="6350">
            <a:solidFill>
              <a:srgbClr val="792F7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9003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8" name="Content Placeholder 3">
            <a:extLst>
              <a:ext uri="{FF2B5EF4-FFF2-40B4-BE49-F238E27FC236}">
                <a16:creationId xmlns:a16="http://schemas.microsoft.com/office/drawing/2014/main" id="{FA20E26A-3A06-2494-73C9-DB385F228EA5}"/>
              </a:ext>
            </a:extLst>
          </p:cNvPr>
          <p:cNvSpPr>
            <a:spLocks noGrp="1"/>
          </p:cNvSpPr>
          <p:nvPr>
            <p:ph sz="half" idx="2" hasCustomPrompt="1"/>
          </p:nvPr>
        </p:nvSpPr>
        <p:spPr>
          <a:xfrm>
            <a:off x="561110" y="1943100"/>
            <a:ext cx="5306290" cy="4292600"/>
          </a:xfrm>
        </p:spPr>
        <p:txBody>
          <a:bodyPr>
            <a:normAutofit/>
          </a:bodyPr>
          <a:lstStyle>
            <a:lvl1pPr>
              <a:defRPr sz="2600"/>
            </a:lvl1pPr>
            <a:lvl2pPr>
              <a:defRPr sz="2500"/>
            </a:lvl2pPr>
          </a:lstStyle>
          <a:p>
            <a:pPr lvl="0"/>
            <a:r>
              <a:rPr lang="en-US"/>
              <a:t>Master text styles</a:t>
            </a:r>
          </a:p>
          <a:p>
            <a:pPr lvl="1"/>
            <a:r>
              <a:rPr lang="en-US"/>
              <a:t>Second level</a:t>
            </a:r>
          </a:p>
          <a:p>
            <a:pPr lvl="2"/>
            <a:r>
              <a:rPr lang="en-US"/>
              <a:t>Third level</a:t>
            </a:r>
          </a:p>
        </p:txBody>
      </p:sp>
      <p:sp>
        <p:nvSpPr>
          <p:cNvPr id="9" name="Content Placeholder 3">
            <a:extLst>
              <a:ext uri="{FF2B5EF4-FFF2-40B4-BE49-F238E27FC236}">
                <a16:creationId xmlns:a16="http://schemas.microsoft.com/office/drawing/2014/main" id="{129893FA-7EAC-7BDB-324D-2769B0B88434}"/>
              </a:ext>
            </a:extLst>
          </p:cNvPr>
          <p:cNvSpPr>
            <a:spLocks noGrp="1"/>
          </p:cNvSpPr>
          <p:nvPr>
            <p:ph sz="half" idx="11" hasCustomPrompt="1"/>
          </p:nvPr>
        </p:nvSpPr>
        <p:spPr>
          <a:xfrm>
            <a:off x="6339610" y="1943100"/>
            <a:ext cx="5306290" cy="4292600"/>
          </a:xfrm>
        </p:spPr>
        <p:txBody>
          <a:bodyPr>
            <a:normAutofit/>
          </a:bodyPr>
          <a:lstStyle>
            <a:lvl1pPr>
              <a:defRPr sz="2600"/>
            </a:lvl1pPr>
            <a:lvl2pPr>
              <a:defRPr sz="2500"/>
            </a:lvl2pPr>
          </a:lstStyle>
          <a:p>
            <a:pPr lvl="0"/>
            <a:r>
              <a:rPr lang="en-US"/>
              <a:t>Master text styles</a:t>
            </a:r>
          </a:p>
          <a:p>
            <a:pPr lvl="1"/>
            <a:r>
              <a:rPr lang="en-US"/>
              <a:t>Second level</a:t>
            </a:r>
          </a:p>
          <a:p>
            <a:pPr lvl="2"/>
            <a:r>
              <a:rPr lang="en-US"/>
              <a:t>Third level</a:t>
            </a:r>
          </a:p>
        </p:txBody>
      </p:sp>
      <p:cxnSp>
        <p:nvCxnSpPr>
          <p:cNvPr id="3" name="Straight Connector 2">
            <a:extLst>
              <a:ext uri="{FF2B5EF4-FFF2-40B4-BE49-F238E27FC236}">
                <a16:creationId xmlns:a16="http://schemas.microsoft.com/office/drawing/2014/main" id="{5F9C5DD8-5B03-1638-9BDA-E4C0BB6F2FE2}"/>
              </a:ext>
            </a:extLst>
          </p:cNvPr>
          <p:cNvCxnSpPr>
            <a:cxnSpLocks/>
          </p:cNvCxnSpPr>
          <p:nvPr userDrawn="1"/>
        </p:nvCxnSpPr>
        <p:spPr>
          <a:xfrm>
            <a:off x="6093786" y="1816100"/>
            <a:ext cx="0" cy="4419600"/>
          </a:xfrm>
          <a:prstGeom prst="line">
            <a:avLst/>
          </a:prstGeom>
          <a:ln w="6350">
            <a:solidFill>
              <a:srgbClr val="792F7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12318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61111" y="1689100"/>
            <a:ext cx="3502890" cy="1046162"/>
          </a:xfrm>
        </p:spPr>
        <p:txBody>
          <a:bodyPr anchor="b">
            <a:noAutofit/>
          </a:bodyPr>
          <a:lstStyle>
            <a:lvl1pPr marL="0" indent="0">
              <a:buNone/>
              <a:defRPr sz="3200" b="1">
                <a:solidFill>
                  <a:srgbClr val="792F7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hasCustomPrompt="1"/>
          </p:nvPr>
        </p:nvSpPr>
        <p:spPr>
          <a:xfrm>
            <a:off x="561110" y="2976562"/>
            <a:ext cx="3502891" cy="3602038"/>
          </a:xfrm>
        </p:spPr>
        <p:txBody>
          <a:bodyPr>
            <a:normAutofit/>
          </a:bodyPr>
          <a:lstStyle>
            <a:lvl1pPr>
              <a:defRPr sz="2600"/>
            </a:lvl1pPr>
            <a:lvl2pPr>
              <a:defRPr sz="2500"/>
            </a:lvl2pPr>
          </a:lstStyle>
          <a:p>
            <a:pPr lvl="0"/>
            <a:r>
              <a:rPr lang="en-US"/>
              <a:t>Edit Master text styles</a:t>
            </a:r>
          </a:p>
          <a:p>
            <a:pPr lvl="1"/>
            <a:r>
              <a:rPr lang="en-US"/>
              <a:t>Second level</a:t>
            </a:r>
          </a:p>
          <a:p>
            <a:pPr lvl="2"/>
            <a:r>
              <a:rPr lang="en-US"/>
              <a:t>Third level</a:t>
            </a:r>
          </a:p>
        </p:txBody>
      </p:sp>
      <p:sp>
        <p:nvSpPr>
          <p:cNvPr id="7" name="Text Placeholder 2">
            <a:extLst>
              <a:ext uri="{FF2B5EF4-FFF2-40B4-BE49-F238E27FC236}">
                <a16:creationId xmlns:a16="http://schemas.microsoft.com/office/drawing/2014/main" id="{E7E89EB2-8D1B-CA41-571D-9E102E11B3E6}"/>
              </a:ext>
            </a:extLst>
          </p:cNvPr>
          <p:cNvSpPr>
            <a:spLocks noGrp="1"/>
          </p:cNvSpPr>
          <p:nvPr>
            <p:ph type="body" idx="10"/>
          </p:nvPr>
        </p:nvSpPr>
        <p:spPr>
          <a:xfrm>
            <a:off x="4345711" y="1689100"/>
            <a:ext cx="3502890" cy="1046162"/>
          </a:xfrm>
        </p:spPr>
        <p:txBody>
          <a:bodyPr anchor="b">
            <a:noAutofit/>
          </a:bodyPr>
          <a:lstStyle>
            <a:lvl1pPr marL="0" indent="0">
              <a:buNone/>
              <a:defRPr sz="3200" b="1">
                <a:solidFill>
                  <a:srgbClr val="792F7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Content Placeholder 3">
            <a:extLst>
              <a:ext uri="{FF2B5EF4-FFF2-40B4-BE49-F238E27FC236}">
                <a16:creationId xmlns:a16="http://schemas.microsoft.com/office/drawing/2014/main" id="{87041C69-B99A-72ED-23AB-0EBC1CBBC9B2}"/>
              </a:ext>
            </a:extLst>
          </p:cNvPr>
          <p:cNvSpPr>
            <a:spLocks noGrp="1"/>
          </p:cNvSpPr>
          <p:nvPr>
            <p:ph sz="half" idx="11" hasCustomPrompt="1"/>
          </p:nvPr>
        </p:nvSpPr>
        <p:spPr>
          <a:xfrm>
            <a:off x="4345710" y="2976562"/>
            <a:ext cx="3502891" cy="3602038"/>
          </a:xfrm>
        </p:spPr>
        <p:txBody>
          <a:bodyPr>
            <a:normAutofit/>
          </a:bodyPr>
          <a:lstStyle>
            <a:lvl1pPr>
              <a:defRPr sz="2600"/>
            </a:lvl1pPr>
            <a:lvl2pPr>
              <a:defRPr sz="2500"/>
            </a:lvl2pPr>
          </a:lstStyle>
          <a:p>
            <a:pPr lvl="0"/>
            <a:r>
              <a:rPr lang="en-US"/>
              <a:t>Edit Master text styles</a:t>
            </a:r>
          </a:p>
          <a:p>
            <a:pPr lvl="1"/>
            <a:r>
              <a:rPr lang="en-US"/>
              <a:t>Second level</a:t>
            </a:r>
          </a:p>
          <a:p>
            <a:pPr lvl="2"/>
            <a:r>
              <a:rPr lang="en-US"/>
              <a:t>Third level</a:t>
            </a:r>
          </a:p>
        </p:txBody>
      </p:sp>
      <p:sp>
        <p:nvSpPr>
          <p:cNvPr id="9" name="Text Placeholder 2">
            <a:extLst>
              <a:ext uri="{FF2B5EF4-FFF2-40B4-BE49-F238E27FC236}">
                <a16:creationId xmlns:a16="http://schemas.microsoft.com/office/drawing/2014/main" id="{D58AC059-4D24-1E2E-647B-A82640F0684C}"/>
              </a:ext>
            </a:extLst>
          </p:cNvPr>
          <p:cNvSpPr>
            <a:spLocks noGrp="1"/>
          </p:cNvSpPr>
          <p:nvPr>
            <p:ph type="body" idx="12"/>
          </p:nvPr>
        </p:nvSpPr>
        <p:spPr>
          <a:xfrm>
            <a:off x="8104911" y="1689100"/>
            <a:ext cx="3502890" cy="1046162"/>
          </a:xfrm>
        </p:spPr>
        <p:txBody>
          <a:bodyPr anchor="b">
            <a:noAutofit/>
          </a:bodyPr>
          <a:lstStyle>
            <a:lvl1pPr marL="0" indent="0">
              <a:buNone/>
              <a:defRPr sz="3200" b="1">
                <a:solidFill>
                  <a:srgbClr val="792F7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Content Placeholder 3">
            <a:extLst>
              <a:ext uri="{FF2B5EF4-FFF2-40B4-BE49-F238E27FC236}">
                <a16:creationId xmlns:a16="http://schemas.microsoft.com/office/drawing/2014/main" id="{879A5BFE-35F8-0C49-F67D-BD5F76693CFD}"/>
              </a:ext>
            </a:extLst>
          </p:cNvPr>
          <p:cNvSpPr>
            <a:spLocks noGrp="1"/>
          </p:cNvSpPr>
          <p:nvPr>
            <p:ph sz="half" idx="13" hasCustomPrompt="1"/>
          </p:nvPr>
        </p:nvSpPr>
        <p:spPr>
          <a:xfrm>
            <a:off x="8104910" y="2976562"/>
            <a:ext cx="3502891" cy="3602038"/>
          </a:xfrm>
        </p:spPr>
        <p:txBody>
          <a:bodyPr>
            <a:normAutofit/>
          </a:bodyPr>
          <a:lstStyle>
            <a:lvl1pPr>
              <a:defRPr sz="2600"/>
            </a:lvl1pPr>
            <a:lvl2pPr>
              <a:defRPr sz="2500"/>
            </a:lvl2pPr>
          </a:lstStyle>
          <a:p>
            <a:pPr lvl="0"/>
            <a:r>
              <a:rPr lang="en-US"/>
              <a:t>Edit Master text styles</a:t>
            </a:r>
          </a:p>
          <a:p>
            <a:pPr lvl="1"/>
            <a:r>
              <a:rPr lang="en-US"/>
              <a:t>Second level</a:t>
            </a:r>
          </a:p>
          <a:p>
            <a:pPr lvl="2"/>
            <a:r>
              <a:rPr lang="en-US"/>
              <a:t>Third level</a:t>
            </a:r>
          </a:p>
        </p:txBody>
      </p:sp>
      <p:cxnSp>
        <p:nvCxnSpPr>
          <p:cNvPr id="5" name="Straight Connector 4">
            <a:extLst>
              <a:ext uri="{FF2B5EF4-FFF2-40B4-BE49-F238E27FC236}">
                <a16:creationId xmlns:a16="http://schemas.microsoft.com/office/drawing/2014/main" id="{994F487A-A9F3-9AD9-41CF-04E72254DC09}"/>
              </a:ext>
            </a:extLst>
          </p:cNvPr>
          <p:cNvCxnSpPr>
            <a:cxnSpLocks/>
          </p:cNvCxnSpPr>
          <p:nvPr userDrawn="1"/>
        </p:nvCxnSpPr>
        <p:spPr>
          <a:xfrm>
            <a:off x="4191834" y="1689100"/>
            <a:ext cx="0" cy="4889500"/>
          </a:xfrm>
          <a:prstGeom prst="line">
            <a:avLst/>
          </a:prstGeom>
          <a:ln w="6350">
            <a:solidFill>
              <a:srgbClr val="792F7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5F8203F0-19E5-45D8-992E-9D2218414531}"/>
              </a:ext>
            </a:extLst>
          </p:cNvPr>
          <p:cNvCxnSpPr>
            <a:cxnSpLocks/>
          </p:cNvCxnSpPr>
          <p:nvPr userDrawn="1"/>
        </p:nvCxnSpPr>
        <p:spPr>
          <a:xfrm>
            <a:off x="7971354" y="1689100"/>
            <a:ext cx="0" cy="4889500"/>
          </a:xfrm>
          <a:prstGeom prst="line">
            <a:avLst/>
          </a:prstGeom>
          <a:ln w="6350">
            <a:solidFill>
              <a:srgbClr val="792F7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63732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3">
            <a:extLst>
              <a:ext uri="{FF2B5EF4-FFF2-40B4-BE49-F238E27FC236}">
                <a16:creationId xmlns:a16="http://schemas.microsoft.com/office/drawing/2014/main" id="{F1CA8053-20CF-721B-F492-D6114492EAC9}"/>
              </a:ext>
            </a:extLst>
          </p:cNvPr>
          <p:cNvSpPr>
            <a:spLocks noGrp="1"/>
          </p:cNvSpPr>
          <p:nvPr>
            <p:ph sz="half" idx="2" hasCustomPrompt="1"/>
          </p:nvPr>
        </p:nvSpPr>
        <p:spPr>
          <a:xfrm>
            <a:off x="561110" y="1803400"/>
            <a:ext cx="3502891" cy="4775200"/>
          </a:xfrm>
        </p:spPr>
        <p:txBody>
          <a:bodyPr>
            <a:normAutofit/>
          </a:bodyPr>
          <a:lstStyle>
            <a:lvl1pPr>
              <a:defRPr sz="2600"/>
            </a:lvl1pPr>
            <a:lvl2pPr>
              <a:defRPr sz="2500"/>
            </a:lvl2pPr>
          </a:lstStyle>
          <a:p>
            <a:pPr lvl="0"/>
            <a:r>
              <a:rPr lang="en-US"/>
              <a:t>Edit Master text styles</a:t>
            </a:r>
          </a:p>
          <a:p>
            <a:pPr lvl="1"/>
            <a:r>
              <a:rPr lang="en-US"/>
              <a:t>Second level</a:t>
            </a:r>
          </a:p>
          <a:p>
            <a:pPr lvl="2"/>
            <a:r>
              <a:rPr lang="en-US"/>
              <a:t>Third level</a:t>
            </a:r>
          </a:p>
        </p:txBody>
      </p:sp>
      <p:sp>
        <p:nvSpPr>
          <p:cNvPr id="6" name="Content Placeholder 3">
            <a:extLst>
              <a:ext uri="{FF2B5EF4-FFF2-40B4-BE49-F238E27FC236}">
                <a16:creationId xmlns:a16="http://schemas.microsoft.com/office/drawing/2014/main" id="{4E1340B9-E89A-0D10-8063-05303508BAE4}"/>
              </a:ext>
            </a:extLst>
          </p:cNvPr>
          <p:cNvSpPr>
            <a:spLocks noGrp="1"/>
          </p:cNvSpPr>
          <p:nvPr>
            <p:ph sz="half" idx="11" hasCustomPrompt="1"/>
          </p:nvPr>
        </p:nvSpPr>
        <p:spPr>
          <a:xfrm>
            <a:off x="4345710" y="1803400"/>
            <a:ext cx="3502891" cy="4775200"/>
          </a:xfrm>
        </p:spPr>
        <p:txBody>
          <a:bodyPr>
            <a:normAutofit/>
          </a:bodyPr>
          <a:lstStyle>
            <a:lvl1pPr>
              <a:defRPr sz="2600"/>
            </a:lvl1pPr>
            <a:lvl2pPr>
              <a:defRPr sz="2500"/>
            </a:lvl2pPr>
          </a:lstStyle>
          <a:p>
            <a:pPr lvl="0"/>
            <a:r>
              <a:rPr lang="en-US"/>
              <a:t>Edit Master text styles</a:t>
            </a:r>
          </a:p>
          <a:p>
            <a:pPr lvl="1"/>
            <a:r>
              <a:rPr lang="en-US"/>
              <a:t>Second level</a:t>
            </a:r>
          </a:p>
          <a:p>
            <a:pPr lvl="2"/>
            <a:r>
              <a:rPr lang="en-US"/>
              <a:t>Third level</a:t>
            </a:r>
          </a:p>
        </p:txBody>
      </p:sp>
      <p:sp>
        <p:nvSpPr>
          <p:cNvPr id="10" name="Content Placeholder 3">
            <a:extLst>
              <a:ext uri="{FF2B5EF4-FFF2-40B4-BE49-F238E27FC236}">
                <a16:creationId xmlns:a16="http://schemas.microsoft.com/office/drawing/2014/main" id="{17697E06-B9D8-5677-8EE1-B8DD1420FEE8}"/>
              </a:ext>
            </a:extLst>
          </p:cNvPr>
          <p:cNvSpPr>
            <a:spLocks noGrp="1"/>
          </p:cNvSpPr>
          <p:nvPr>
            <p:ph sz="half" idx="13" hasCustomPrompt="1"/>
          </p:nvPr>
        </p:nvSpPr>
        <p:spPr>
          <a:xfrm>
            <a:off x="8104910" y="1803400"/>
            <a:ext cx="3502891" cy="4775200"/>
          </a:xfrm>
        </p:spPr>
        <p:txBody>
          <a:bodyPr>
            <a:normAutofit/>
          </a:bodyPr>
          <a:lstStyle>
            <a:lvl1pPr>
              <a:defRPr sz="2600"/>
            </a:lvl1pPr>
            <a:lvl2pPr>
              <a:defRPr sz="2500"/>
            </a:lvl2pPr>
          </a:lstStyle>
          <a:p>
            <a:pPr lvl="0"/>
            <a:r>
              <a:rPr lang="en-US"/>
              <a:t>Edit Master text styles</a:t>
            </a:r>
          </a:p>
          <a:p>
            <a:pPr lvl="1"/>
            <a:r>
              <a:rPr lang="en-US"/>
              <a:t>Second level</a:t>
            </a:r>
          </a:p>
          <a:p>
            <a:pPr lvl="2"/>
            <a:r>
              <a:rPr lang="en-US"/>
              <a:t>Third level</a:t>
            </a:r>
          </a:p>
        </p:txBody>
      </p:sp>
      <p:cxnSp>
        <p:nvCxnSpPr>
          <p:cNvPr id="3" name="Straight Connector 2">
            <a:extLst>
              <a:ext uri="{FF2B5EF4-FFF2-40B4-BE49-F238E27FC236}">
                <a16:creationId xmlns:a16="http://schemas.microsoft.com/office/drawing/2014/main" id="{52CDCCE8-EF40-4FFE-AF33-87551D06FDE0}"/>
              </a:ext>
            </a:extLst>
          </p:cNvPr>
          <p:cNvCxnSpPr>
            <a:cxnSpLocks/>
          </p:cNvCxnSpPr>
          <p:nvPr userDrawn="1"/>
        </p:nvCxnSpPr>
        <p:spPr>
          <a:xfrm>
            <a:off x="4191834" y="1689100"/>
            <a:ext cx="0" cy="4889500"/>
          </a:xfrm>
          <a:prstGeom prst="line">
            <a:avLst/>
          </a:prstGeom>
          <a:ln w="6350">
            <a:solidFill>
              <a:srgbClr val="792F70"/>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29C4F1AC-4C3F-ACE5-F765-276219CD9697}"/>
              </a:ext>
            </a:extLst>
          </p:cNvPr>
          <p:cNvCxnSpPr>
            <a:cxnSpLocks/>
          </p:cNvCxnSpPr>
          <p:nvPr userDrawn="1"/>
        </p:nvCxnSpPr>
        <p:spPr>
          <a:xfrm>
            <a:off x="7971354" y="1689100"/>
            <a:ext cx="0" cy="4889500"/>
          </a:xfrm>
          <a:prstGeom prst="line">
            <a:avLst/>
          </a:prstGeom>
          <a:ln w="6350">
            <a:solidFill>
              <a:srgbClr val="792F7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958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hasCustomPrompt="1"/>
          </p:nvPr>
        </p:nvSpPr>
        <p:spPr>
          <a:xfrm>
            <a:off x="554703" y="2552700"/>
            <a:ext cx="11082593" cy="3835400"/>
          </a:xfrm>
        </p:spPr>
        <p:txBody>
          <a:bodyPr>
            <a:normAutofit/>
          </a:bodyPr>
          <a:lstStyle>
            <a:lvl1pPr marL="0" indent="0">
              <a:buNone/>
              <a:defRPr sz="2600">
                <a:solidFill>
                  <a:schemeClr val="accent1"/>
                </a:solidFill>
              </a:defRPr>
            </a:lvl1pPr>
            <a:lvl2pPr marL="742950" indent="-285750">
              <a:buSzPct val="120000"/>
              <a:buFont typeface="Arial" panose="020B0604020202020204" pitchFamily="34" charset="0"/>
              <a:buChar char="•"/>
              <a:defRPr sz="2500">
                <a:solidFill>
                  <a:schemeClr val="accent1"/>
                </a:solidFill>
              </a:defRPr>
            </a:lvl2pPr>
            <a:lvl3pPr marL="1143000" indent="-228600">
              <a:buSzPct val="85000"/>
              <a:buFont typeface="Courier New" panose="02070309020205020404" pitchFamily="49" charset="0"/>
              <a:buChar char="o"/>
              <a:defRPr sz="2400">
                <a:solidFill>
                  <a:schemeClr val="accent1"/>
                </a:solidFill>
              </a:defRPr>
            </a:lvl3pPr>
          </a:lstStyle>
          <a:p>
            <a:pPr lvl="0"/>
            <a:r>
              <a:rPr lang="en-US"/>
              <a:t>Master text styles</a:t>
            </a:r>
          </a:p>
          <a:p>
            <a:pPr lvl="1"/>
            <a:r>
              <a:rPr lang="en-US"/>
              <a:t>Second level</a:t>
            </a:r>
          </a:p>
          <a:p>
            <a:pPr lvl="2"/>
            <a:r>
              <a:rPr lang="en-US"/>
              <a:t>Third level</a:t>
            </a:r>
          </a:p>
        </p:txBody>
      </p:sp>
      <p:sp>
        <p:nvSpPr>
          <p:cNvPr id="8" name="Text Placeholder 2">
            <a:extLst>
              <a:ext uri="{FF2B5EF4-FFF2-40B4-BE49-F238E27FC236}">
                <a16:creationId xmlns:a16="http://schemas.microsoft.com/office/drawing/2014/main" id="{2C173B2E-16CB-25BD-B1A0-E15D8A5C95F6}"/>
              </a:ext>
            </a:extLst>
          </p:cNvPr>
          <p:cNvSpPr>
            <a:spLocks noGrp="1"/>
          </p:cNvSpPr>
          <p:nvPr>
            <p:ph type="body" idx="10"/>
          </p:nvPr>
        </p:nvSpPr>
        <p:spPr>
          <a:xfrm>
            <a:off x="561110" y="1803400"/>
            <a:ext cx="11082593" cy="576262"/>
          </a:xfrm>
        </p:spPr>
        <p:txBody>
          <a:bodyPr anchor="b">
            <a:noAutofit/>
          </a:bodyPr>
          <a:lstStyle>
            <a:lvl1pPr marL="0" indent="0">
              <a:buNone/>
              <a:defRPr sz="3200" b="1">
                <a:solidFill>
                  <a:srgbClr val="792F7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Tree>
    <p:extLst>
      <p:ext uri="{BB962C8B-B14F-4D97-AF65-F5344CB8AC3E}">
        <p14:creationId xmlns:p14="http://schemas.microsoft.com/office/powerpoint/2010/main" val="418618914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hasCustomPrompt="1"/>
          </p:nvPr>
        </p:nvSpPr>
        <p:spPr>
          <a:xfrm>
            <a:off x="554703" y="1866900"/>
            <a:ext cx="11082593" cy="4521200"/>
          </a:xfrm>
        </p:spPr>
        <p:txBody>
          <a:bodyPr>
            <a:normAutofit/>
          </a:bodyPr>
          <a:lstStyle>
            <a:lvl1pPr marL="0" indent="0">
              <a:buNone/>
              <a:defRPr sz="2600">
                <a:solidFill>
                  <a:schemeClr val="accent1"/>
                </a:solidFill>
              </a:defRPr>
            </a:lvl1pPr>
            <a:lvl2pPr marL="742950" indent="-285750">
              <a:buSzPct val="110000"/>
              <a:buFont typeface="Arial" panose="020B0604020202020204" pitchFamily="34" charset="0"/>
              <a:buChar char="•"/>
              <a:defRPr sz="2500">
                <a:solidFill>
                  <a:schemeClr val="accent1"/>
                </a:solidFill>
              </a:defRPr>
            </a:lvl2pPr>
            <a:lvl3pPr marL="1143000" indent="-228600">
              <a:buSzPct val="85000"/>
              <a:buFont typeface="Courier New" panose="02070309020205020404" pitchFamily="49" charset="0"/>
              <a:buChar char="o"/>
              <a:defRPr sz="2400">
                <a:solidFill>
                  <a:schemeClr val="accent1"/>
                </a:solidFill>
              </a:defRPr>
            </a:lvl3pPr>
          </a:lstStyle>
          <a:p>
            <a:pPr lvl="0"/>
            <a:r>
              <a:rPr lang="en-US"/>
              <a:t>Master text styles</a:t>
            </a:r>
          </a:p>
          <a:p>
            <a:pPr lvl="1"/>
            <a:r>
              <a:rPr lang="en-US"/>
              <a:t>Second level</a:t>
            </a:r>
          </a:p>
          <a:p>
            <a:pPr lvl="2"/>
            <a:r>
              <a:rPr lang="en-US"/>
              <a:t>Third level</a:t>
            </a:r>
          </a:p>
        </p:txBody>
      </p:sp>
    </p:spTree>
    <p:extLst>
      <p:ext uri="{BB962C8B-B14F-4D97-AF65-F5344CB8AC3E}">
        <p14:creationId xmlns:p14="http://schemas.microsoft.com/office/powerpoint/2010/main" val="3840474839"/>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561110" y="1816100"/>
            <a:ext cx="5306289" cy="576262"/>
          </a:xfrm>
        </p:spPr>
        <p:txBody>
          <a:bodyPr anchor="b">
            <a:noAutofit/>
          </a:bodyPr>
          <a:lstStyle>
            <a:lvl1pPr marL="0" indent="0">
              <a:buNone/>
              <a:defRPr sz="3200" b="1">
                <a:solidFill>
                  <a:srgbClr val="792F7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hasCustomPrompt="1"/>
          </p:nvPr>
        </p:nvSpPr>
        <p:spPr>
          <a:xfrm>
            <a:off x="561110" y="2633662"/>
            <a:ext cx="5306290" cy="3602038"/>
          </a:xfrm>
        </p:spPr>
        <p:txBody>
          <a:bodyPr>
            <a:normAutofit/>
          </a:bodyPr>
          <a:lstStyle>
            <a:lvl1pPr>
              <a:defRPr sz="2600"/>
            </a:lvl1pPr>
            <a:lvl2pPr>
              <a:defRPr sz="2500"/>
            </a:lvl2pPr>
          </a:lstStyle>
          <a:p>
            <a:pPr lvl="0"/>
            <a:r>
              <a:rPr lang="en-US"/>
              <a:t>Master text styles</a:t>
            </a:r>
          </a:p>
          <a:p>
            <a:pPr lvl="1"/>
            <a:r>
              <a:rPr lang="en-US"/>
              <a:t>Second level</a:t>
            </a:r>
          </a:p>
          <a:p>
            <a:pPr lvl="2"/>
            <a:r>
              <a:rPr lang="en-US"/>
              <a:t>Third level</a:t>
            </a:r>
          </a:p>
        </p:txBody>
      </p:sp>
      <p:sp>
        <p:nvSpPr>
          <p:cNvPr id="13" name="Text Placeholder 2">
            <a:extLst>
              <a:ext uri="{FF2B5EF4-FFF2-40B4-BE49-F238E27FC236}">
                <a16:creationId xmlns:a16="http://schemas.microsoft.com/office/drawing/2014/main" id="{A3E3720F-3509-4654-1E40-FDBCF6EC481E}"/>
              </a:ext>
            </a:extLst>
          </p:cNvPr>
          <p:cNvSpPr>
            <a:spLocks noGrp="1"/>
          </p:cNvSpPr>
          <p:nvPr>
            <p:ph type="body" idx="10"/>
          </p:nvPr>
        </p:nvSpPr>
        <p:spPr>
          <a:xfrm>
            <a:off x="6339610" y="1816100"/>
            <a:ext cx="5306289" cy="576262"/>
          </a:xfrm>
        </p:spPr>
        <p:txBody>
          <a:bodyPr anchor="b">
            <a:noAutofit/>
          </a:bodyPr>
          <a:lstStyle>
            <a:lvl1pPr marL="0" indent="0">
              <a:buNone/>
              <a:defRPr sz="3200" b="1">
                <a:solidFill>
                  <a:srgbClr val="792F7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4" name="Content Placeholder 3">
            <a:extLst>
              <a:ext uri="{FF2B5EF4-FFF2-40B4-BE49-F238E27FC236}">
                <a16:creationId xmlns:a16="http://schemas.microsoft.com/office/drawing/2014/main" id="{E73E4A4C-C42C-E92C-B293-1342C80EC33E}"/>
              </a:ext>
            </a:extLst>
          </p:cNvPr>
          <p:cNvSpPr>
            <a:spLocks noGrp="1"/>
          </p:cNvSpPr>
          <p:nvPr>
            <p:ph sz="half" idx="11" hasCustomPrompt="1"/>
          </p:nvPr>
        </p:nvSpPr>
        <p:spPr>
          <a:xfrm>
            <a:off x="6339610" y="2633662"/>
            <a:ext cx="5306290" cy="3602038"/>
          </a:xfrm>
        </p:spPr>
        <p:txBody>
          <a:bodyPr>
            <a:normAutofit/>
          </a:bodyPr>
          <a:lstStyle>
            <a:lvl1pPr>
              <a:defRPr sz="2600"/>
            </a:lvl1pPr>
            <a:lvl2pPr>
              <a:defRPr sz="2500"/>
            </a:lvl2pPr>
          </a:lstStyle>
          <a:p>
            <a:pPr lvl="0"/>
            <a:r>
              <a:rPr lang="en-US"/>
              <a:t>Master text styles</a:t>
            </a:r>
          </a:p>
          <a:p>
            <a:pPr lvl="1"/>
            <a:r>
              <a:rPr lang="en-US"/>
              <a:t>Second level</a:t>
            </a:r>
          </a:p>
          <a:p>
            <a:pPr lvl="2"/>
            <a:r>
              <a:rPr lang="en-US"/>
              <a:t>Third level</a:t>
            </a:r>
          </a:p>
        </p:txBody>
      </p:sp>
      <p:cxnSp>
        <p:nvCxnSpPr>
          <p:cNvPr id="5" name="Straight Connector 4">
            <a:extLst>
              <a:ext uri="{FF2B5EF4-FFF2-40B4-BE49-F238E27FC236}">
                <a16:creationId xmlns:a16="http://schemas.microsoft.com/office/drawing/2014/main" id="{F42E8DD5-B2EE-5F6C-FFA8-9EDAF436DDF8}"/>
              </a:ext>
            </a:extLst>
          </p:cNvPr>
          <p:cNvCxnSpPr>
            <a:cxnSpLocks/>
          </p:cNvCxnSpPr>
          <p:nvPr/>
        </p:nvCxnSpPr>
        <p:spPr>
          <a:xfrm>
            <a:off x="6093786" y="1816100"/>
            <a:ext cx="0" cy="4419600"/>
          </a:xfrm>
          <a:prstGeom prst="line">
            <a:avLst/>
          </a:prstGeom>
          <a:ln w="6350">
            <a:solidFill>
              <a:srgbClr val="792F7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8056250"/>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8" name="Content Placeholder 3">
            <a:extLst>
              <a:ext uri="{FF2B5EF4-FFF2-40B4-BE49-F238E27FC236}">
                <a16:creationId xmlns:a16="http://schemas.microsoft.com/office/drawing/2014/main" id="{FA20E26A-3A06-2494-73C9-DB385F228EA5}"/>
              </a:ext>
            </a:extLst>
          </p:cNvPr>
          <p:cNvSpPr>
            <a:spLocks noGrp="1"/>
          </p:cNvSpPr>
          <p:nvPr>
            <p:ph sz="half" idx="2" hasCustomPrompt="1"/>
          </p:nvPr>
        </p:nvSpPr>
        <p:spPr>
          <a:xfrm>
            <a:off x="561110" y="1943100"/>
            <a:ext cx="5306290" cy="4292600"/>
          </a:xfrm>
        </p:spPr>
        <p:txBody>
          <a:bodyPr>
            <a:normAutofit/>
          </a:bodyPr>
          <a:lstStyle>
            <a:lvl1pPr>
              <a:defRPr sz="2600"/>
            </a:lvl1pPr>
            <a:lvl2pPr>
              <a:defRPr sz="2500"/>
            </a:lvl2pPr>
          </a:lstStyle>
          <a:p>
            <a:pPr lvl="0"/>
            <a:r>
              <a:rPr lang="en-US"/>
              <a:t>Master text styles</a:t>
            </a:r>
          </a:p>
          <a:p>
            <a:pPr lvl="1"/>
            <a:r>
              <a:rPr lang="en-US"/>
              <a:t>Second level</a:t>
            </a:r>
          </a:p>
          <a:p>
            <a:pPr lvl="2"/>
            <a:r>
              <a:rPr lang="en-US"/>
              <a:t>Third level</a:t>
            </a:r>
          </a:p>
        </p:txBody>
      </p:sp>
      <p:sp>
        <p:nvSpPr>
          <p:cNvPr id="9" name="Content Placeholder 3">
            <a:extLst>
              <a:ext uri="{FF2B5EF4-FFF2-40B4-BE49-F238E27FC236}">
                <a16:creationId xmlns:a16="http://schemas.microsoft.com/office/drawing/2014/main" id="{129893FA-7EAC-7BDB-324D-2769B0B88434}"/>
              </a:ext>
            </a:extLst>
          </p:cNvPr>
          <p:cNvSpPr>
            <a:spLocks noGrp="1"/>
          </p:cNvSpPr>
          <p:nvPr>
            <p:ph sz="half" idx="11" hasCustomPrompt="1"/>
          </p:nvPr>
        </p:nvSpPr>
        <p:spPr>
          <a:xfrm>
            <a:off x="6339610" y="1943100"/>
            <a:ext cx="5306290" cy="4292600"/>
          </a:xfrm>
        </p:spPr>
        <p:txBody>
          <a:bodyPr>
            <a:normAutofit/>
          </a:bodyPr>
          <a:lstStyle>
            <a:lvl1pPr>
              <a:defRPr sz="2600"/>
            </a:lvl1pPr>
            <a:lvl2pPr>
              <a:defRPr sz="2500"/>
            </a:lvl2pPr>
          </a:lstStyle>
          <a:p>
            <a:pPr lvl="0"/>
            <a:r>
              <a:rPr lang="en-US"/>
              <a:t>Master text styles</a:t>
            </a:r>
          </a:p>
          <a:p>
            <a:pPr lvl="1"/>
            <a:r>
              <a:rPr lang="en-US"/>
              <a:t>Second level</a:t>
            </a:r>
          </a:p>
          <a:p>
            <a:pPr lvl="2"/>
            <a:r>
              <a:rPr lang="en-US"/>
              <a:t>Third level</a:t>
            </a:r>
          </a:p>
        </p:txBody>
      </p:sp>
      <p:cxnSp>
        <p:nvCxnSpPr>
          <p:cNvPr id="3" name="Straight Connector 2">
            <a:extLst>
              <a:ext uri="{FF2B5EF4-FFF2-40B4-BE49-F238E27FC236}">
                <a16:creationId xmlns:a16="http://schemas.microsoft.com/office/drawing/2014/main" id="{5F9C5DD8-5B03-1638-9BDA-E4C0BB6F2FE2}"/>
              </a:ext>
            </a:extLst>
          </p:cNvPr>
          <p:cNvCxnSpPr>
            <a:cxnSpLocks/>
          </p:cNvCxnSpPr>
          <p:nvPr/>
        </p:nvCxnSpPr>
        <p:spPr>
          <a:xfrm>
            <a:off x="6093786" y="1816100"/>
            <a:ext cx="0" cy="4419600"/>
          </a:xfrm>
          <a:prstGeom prst="line">
            <a:avLst/>
          </a:prstGeom>
          <a:ln w="6350">
            <a:solidFill>
              <a:srgbClr val="792F7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1914014"/>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561111" y="1689100"/>
            <a:ext cx="3502890" cy="1046162"/>
          </a:xfrm>
        </p:spPr>
        <p:txBody>
          <a:bodyPr anchor="b">
            <a:noAutofit/>
          </a:bodyPr>
          <a:lstStyle>
            <a:lvl1pPr marL="0" indent="0">
              <a:buNone/>
              <a:defRPr sz="3200" b="1">
                <a:solidFill>
                  <a:srgbClr val="792F7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hasCustomPrompt="1"/>
          </p:nvPr>
        </p:nvSpPr>
        <p:spPr>
          <a:xfrm>
            <a:off x="561110" y="2976562"/>
            <a:ext cx="3502891" cy="3602038"/>
          </a:xfrm>
        </p:spPr>
        <p:txBody>
          <a:bodyPr>
            <a:normAutofit/>
          </a:bodyPr>
          <a:lstStyle>
            <a:lvl1pPr>
              <a:defRPr sz="2600"/>
            </a:lvl1pPr>
            <a:lvl2pPr>
              <a:defRPr sz="2500"/>
            </a:lvl2pPr>
          </a:lstStyle>
          <a:p>
            <a:pPr lvl="0"/>
            <a:r>
              <a:rPr lang="en-US"/>
              <a:t>Edit Master text styles</a:t>
            </a:r>
          </a:p>
          <a:p>
            <a:pPr lvl="1"/>
            <a:r>
              <a:rPr lang="en-US"/>
              <a:t>Second level</a:t>
            </a:r>
          </a:p>
          <a:p>
            <a:pPr lvl="2"/>
            <a:r>
              <a:rPr lang="en-US"/>
              <a:t>Third level</a:t>
            </a:r>
          </a:p>
        </p:txBody>
      </p:sp>
      <p:sp>
        <p:nvSpPr>
          <p:cNvPr id="7" name="Text Placeholder 2">
            <a:extLst>
              <a:ext uri="{FF2B5EF4-FFF2-40B4-BE49-F238E27FC236}">
                <a16:creationId xmlns:a16="http://schemas.microsoft.com/office/drawing/2014/main" id="{E7E89EB2-8D1B-CA41-571D-9E102E11B3E6}"/>
              </a:ext>
            </a:extLst>
          </p:cNvPr>
          <p:cNvSpPr>
            <a:spLocks noGrp="1"/>
          </p:cNvSpPr>
          <p:nvPr>
            <p:ph type="body" idx="10"/>
          </p:nvPr>
        </p:nvSpPr>
        <p:spPr>
          <a:xfrm>
            <a:off x="4345711" y="1689100"/>
            <a:ext cx="3502890" cy="1046162"/>
          </a:xfrm>
        </p:spPr>
        <p:txBody>
          <a:bodyPr anchor="b">
            <a:noAutofit/>
          </a:bodyPr>
          <a:lstStyle>
            <a:lvl1pPr marL="0" indent="0">
              <a:buNone/>
              <a:defRPr sz="3200" b="1">
                <a:solidFill>
                  <a:srgbClr val="792F7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8" name="Content Placeholder 3">
            <a:extLst>
              <a:ext uri="{FF2B5EF4-FFF2-40B4-BE49-F238E27FC236}">
                <a16:creationId xmlns:a16="http://schemas.microsoft.com/office/drawing/2014/main" id="{87041C69-B99A-72ED-23AB-0EBC1CBBC9B2}"/>
              </a:ext>
            </a:extLst>
          </p:cNvPr>
          <p:cNvSpPr>
            <a:spLocks noGrp="1"/>
          </p:cNvSpPr>
          <p:nvPr>
            <p:ph sz="half" idx="11" hasCustomPrompt="1"/>
          </p:nvPr>
        </p:nvSpPr>
        <p:spPr>
          <a:xfrm>
            <a:off x="4345710" y="2976562"/>
            <a:ext cx="3502891" cy="3602038"/>
          </a:xfrm>
        </p:spPr>
        <p:txBody>
          <a:bodyPr>
            <a:normAutofit/>
          </a:bodyPr>
          <a:lstStyle>
            <a:lvl1pPr>
              <a:defRPr sz="2600"/>
            </a:lvl1pPr>
            <a:lvl2pPr>
              <a:defRPr sz="2500"/>
            </a:lvl2pPr>
          </a:lstStyle>
          <a:p>
            <a:pPr lvl="0"/>
            <a:r>
              <a:rPr lang="en-US"/>
              <a:t>Edit Master text styles</a:t>
            </a:r>
          </a:p>
          <a:p>
            <a:pPr lvl="1"/>
            <a:r>
              <a:rPr lang="en-US"/>
              <a:t>Second level</a:t>
            </a:r>
          </a:p>
          <a:p>
            <a:pPr lvl="2"/>
            <a:r>
              <a:rPr lang="en-US"/>
              <a:t>Third level</a:t>
            </a:r>
          </a:p>
        </p:txBody>
      </p:sp>
      <p:sp>
        <p:nvSpPr>
          <p:cNvPr id="9" name="Text Placeholder 2">
            <a:extLst>
              <a:ext uri="{FF2B5EF4-FFF2-40B4-BE49-F238E27FC236}">
                <a16:creationId xmlns:a16="http://schemas.microsoft.com/office/drawing/2014/main" id="{D58AC059-4D24-1E2E-647B-A82640F0684C}"/>
              </a:ext>
            </a:extLst>
          </p:cNvPr>
          <p:cNvSpPr>
            <a:spLocks noGrp="1"/>
          </p:cNvSpPr>
          <p:nvPr>
            <p:ph type="body" idx="12"/>
          </p:nvPr>
        </p:nvSpPr>
        <p:spPr>
          <a:xfrm>
            <a:off x="8104911" y="1689100"/>
            <a:ext cx="3502890" cy="1046162"/>
          </a:xfrm>
        </p:spPr>
        <p:txBody>
          <a:bodyPr anchor="b">
            <a:noAutofit/>
          </a:bodyPr>
          <a:lstStyle>
            <a:lvl1pPr marL="0" indent="0">
              <a:buNone/>
              <a:defRPr sz="3200" b="1">
                <a:solidFill>
                  <a:srgbClr val="792F7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0" name="Content Placeholder 3">
            <a:extLst>
              <a:ext uri="{FF2B5EF4-FFF2-40B4-BE49-F238E27FC236}">
                <a16:creationId xmlns:a16="http://schemas.microsoft.com/office/drawing/2014/main" id="{879A5BFE-35F8-0C49-F67D-BD5F76693CFD}"/>
              </a:ext>
            </a:extLst>
          </p:cNvPr>
          <p:cNvSpPr>
            <a:spLocks noGrp="1"/>
          </p:cNvSpPr>
          <p:nvPr>
            <p:ph sz="half" idx="13" hasCustomPrompt="1"/>
          </p:nvPr>
        </p:nvSpPr>
        <p:spPr>
          <a:xfrm>
            <a:off x="8104910" y="2976562"/>
            <a:ext cx="3502891" cy="3602038"/>
          </a:xfrm>
        </p:spPr>
        <p:txBody>
          <a:bodyPr>
            <a:normAutofit/>
          </a:bodyPr>
          <a:lstStyle>
            <a:lvl1pPr>
              <a:defRPr sz="2600"/>
            </a:lvl1pPr>
            <a:lvl2pPr>
              <a:defRPr sz="2500"/>
            </a:lvl2pPr>
          </a:lstStyle>
          <a:p>
            <a:pPr lvl="0"/>
            <a:r>
              <a:rPr lang="en-US"/>
              <a:t>Edit Master text styles</a:t>
            </a:r>
          </a:p>
          <a:p>
            <a:pPr lvl="1"/>
            <a:r>
              <a:rPr lang="en-US"/>
              <a:t>Second level</a:t>
            </a:r>
          </a:p>
          <a:p>
            <a:pPr lvl="2"/>
            <a:r>
              <a:rPr lang="en-US"/>
              <a:t>Third level</a:t>
            </a:r>
          </a:p>
        </p:txBody>
      </p:sp>
      <p:cxnSp>
        <p:nvCxnSpPr>
          <p:cNvPr id="5" name="Straight Connector 4">
            <a:extLst>
              <a:ext uri="{FF2B5EF4-FFF2-40B4-BE49-F238E27FC236}">
                <a16:creationId xmlns:a16="http://schemas.microsoft.com/office/drawing/2014/main" id="{994F487A-A9F3-9AD9-41CF-04E72254DC09}"/>
              </a:ext>
            </a:extLst>
          </p:cNvPr>
          <p:cNvCxnSpPr>
            <a:cxnSpLocks/>
          </p:cNvCxnSpPr>
          <p:nvPr/>
        </p:nvCxnSpPr>
        <p:spPr>
          <a:xfrm>
            <a:off x="4191834" y="1689100"/>
            <a:ext cx="0" cy="4889500"/>
          </a:xfrm>
          <a:prstGeom prst="line">
            <a:avLst/>
          </a:prstGeom>
          <a:ln w="6350">
            <a:solidFill>
              <a:srgbClr val="792F7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5F8203F0-19E5-45D8-992E-9D2218414531}"/>
              </a:ext>
            </a:extLst>
          </p:cNvPr>
          <p:cNvCxnSpPr>
            <a:cxnSpLocks/>
          </p:cNvCxnSpPr>
          <p:nvPr/>
        </p:nvCxnSpPr>
        <p:spPr>
          <a:xfrm>
            <a:off x="7971354" y="1689100"/>
            <a:ext cx="0" cy="4889500"/>
          </a:xfrm>
          <a:prstGeom prst="line">
            <a:avLst/>
          </a:prstGeom>
          <a:ln w="6350">
            <a:solidFill>
              <a:srgbClr val="792F7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890304"/>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4" name="Content Placeholder 3">
            <a:extLst>
              <a:ext uri="{FF2B5EF4-FFF2-40B4-BE49-F238E27FC236}">
                <a16:creationId xmlns:a16="http://schemas.microsoft.com/office/drawing/2014/main" id="{F1CA8053-20CF-721B-F492-D6114492EAC9}"/>
              </a:ext>
            </a:extLst>
          </p:cNvPr>
          <p:cNvSpPr>
            <a:spLocks noGrp="1"/>
          </p:cNvSpPr>
          <p:nvPr>
            <p:ph sz="half" idx="2" hasCustomPrompt="1"/>
          </p:nvPr>
        </p:nvSpPr>
        <p:spPr>
          <a:xfrm>
            <a:off x="561110" y="1803400"/>
            <a:ext cx="3502891" cy="4775200"/>
          </a:xfrm>
        </p:spPr>
        <p:txBody>
          <a:bodyPr>
            <a:normAutofit/>
          </a:bodyPr>
          <a:lstStyle>
            <a:lvl1pPr>
              <a:defRPr sz="2600"/>
            </a:lvl1pPr>
            <a:lvl2pPr>
              <a:defRPr sz="2500"/>
            </a:lvl2pPr>
          </a:lstStyle>
          <a:p>
            <a:pPr lvl="0"/>
            <a:r>
              <a:rPr lang="en-US"/>
              <a:t>Edit Master text styles</a:t>
            </a:r>
          </a:p>
          <a:p>
            <a:pPr lvl="1"/>
            <a:r>
              <a:rPr lang="en-US"/>
              <a:t>Second level</a:t>
            </a:r>
          </a:p>
          <a:p>
            <a:pPr lvl="2"/>
            <a:r>
              <a:rPr lang="en-US"/>
              <a:t>Third level</a:t>
            </a:r>
          </a:p>
        </p:txBody>
      </p:sp>
      <p:sp>
        <p:nvSpPr>
          <p:cNvPr id="6" name="Content Placeholder 3">
            <a:extLst>
              <a:ext uri="{FF2B5EF4-FFF2-40B4-BE49-F238E27FC236}">
                <a16:creationId xmlns:a16="http://schemas.microsoft.com/office/drawing/2014/main" id="{4E1340B9-E89A-0D10-8063-05303508BAE4}"/>
              </a:ext>
            </a:extLst>
          </p:cNvPr>
          <p:cNvSpPr>
            <a:spLocks noGrp="1"/>
          </p:cNvSpPr>
          <p:nvPr>
            <p:ph sz="half" idx="11" hasCustomPrompt="1"/>
          </p:nvPr>
        </p:nvSpPr>
        <p:spPr>
          <a:xfrm>
            <a:off x="4345710" y="1803400"/>
            <a:ext cx="3502891" cy="4775200"/>
          </a:xfrm>
        </p:spPr>
        <p:txBody>
          <a:bodyPr>
            <a:normAutofit/>
          </a:bodyPr>
          <a:lstStyle>
            <a:lvl1pPr>
              <a:defRPr sz="2600"/>
            </a:lvl1pPr>
            <a:lvl2pPr>
              <a:defRPr sz="2500"/>
            </a:lvl2pPr>
          </a:lstStyle>
          <a:p>
            <a:pPr lvl="0"/>
            <a:r>
              <a:rPr lang="en-US"/>
              <a:t>Edit Master text styles</a:t>
            </a:r>
          </a:p>
          <a:p>
            <a:pPr lvl="1"/>
            <a:r>
              <a:rPr lang="en-US"/>
              <a:t>Second level</a:t>
            </a:r>
          </a:p>
          <a:p>
            <a:pPr lvl="2"/>
            <a:r>
              <a:rPr lang="en-US"/>
              <a:t>Third level</a:t>
            </a:r>
          </a:p>
        </p:txBody>
      </p:sp>
      <p:sp>
        <p:nvSpPr>
          <p:cNvPr id="10" name="Content Placeholder 3">
            <a:extLst>
              <a:ext uri="{FF2B5EF4-FFF2-40B4-BE49-F238E27FC236}">
                <a16:creationId xmlns:a16="http://schemas.microsoft.com/office/drawing/2014/main" id="{17697E06-B9D8-5677-8EE1-B8DD1420FEE8}"/>
              </a:ext>
            </a:extLst>
          </p:cNvPr>
          <p:cNvSpPr>
            <a:spLocks noGrp="1"/>
          </p:cNvSpPr>
          <p:nvPr>
            <p:ph sz="half" idx="13" hasCustomPrompt="1"/>
          </p:nvPr>
        </p:nvSpPr>
        <p:spPr>
          <a:xfrm>
            <a:off x="8104910" y="1803400"/>
            <a:ext cx="3502891" cy="4775200"/>
          </a:xfrm>
        </p:spPr>
        <p:txBody>
          <a:bodyPr>
            <a:normAutofit/>
          </a:bodyPr>
          <a:lstStyle>
            <a:lvl1pPr>
              <a:defRPr sz="2600"/>
            </a:lvl1pPr>
            <a:lvl2pPr>
              <a:defRPr sz="2500"/>
            </a:lvl2pPr>
          </a:lstStyle>
          <a:p>
            <a:pPr lvl="0"/>
            <a:r>
              <a:rPr lang="en-US"/>
              <a:t>Edit Master text styles</a:t>
            </a:r>
          </a:p>
          <a:p>
            <a:pPr lvl="1"/>
            <a:r>
              <a:rPr lang="en-US"/>
              <a:t>Second level</a:t>
            </a:r>
          </a:p>
          <a:p>
            <a:pPr lvl="2"/>
            <a:r>
              <a:rPr lang="en-US"/>
              <a:t>Third level</a:t>
            </a:r>
          </a:p>
        </p:txBody>
      </p:sp>
      <p:cxnSp>
        <p:nvCxnSpPr>
          <p:cNvPr id="3" name="Straight Connector 2">
            <a:extLst>
              <a:ext uri="{FF2B5EF4-FFF2-40B4-BE49-F238E27FC236}">
                <a16:creationId xmlns:a16="http://schemas.microsoft.com/office/drawing/2014/main" id="{52CDCCE8-EF40-4FFE-AF33-87551D06FDE0}"/>
              </a:ext>
            </a:extLst>
          </p:cNvPr>
          <p:cNvCxnSpPr>
            <a:cxnSpLocks/>
          </p:cNvCxnSpPr>
          <p:nvPr/>
        </p:nvCxnSpPr>
        <p:spPr>
          <a:xfrm>
            <a:off x="4191834" y="1689100"/>
            <a:ext cx="0" cy="4889500"/>
          </a:xfrm>
          <a:prstGeom prst="line">
            <a:avLst/>
          </a:prstGeom>
          <a:ln w="6350">
            <a:solidFill>
              <a:srgbClr val="792F70"/>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29C4F1AC-4C3F-ACE5-F765-276219CD9697}"/>
              </a:ext>
            </a:extLst>
          </p:cNvPr>
          <p:cNvCxnSpPr>
            <a:cxnSpLocks/>
          </p:cNvCxnSpPr>
          <p:nvPr/>
        </p:nvCxnSpPr>
        <p:spPr>
          <a:xfrm>
            <a:off x="7971354" y="1689100"/>
            <a:ext cx="0" cy="4889500"/>
          </a:xfrm>
          <a:prstGeom prst="line">
            <a:avLst/>
          </a:prstGeom>
          <a:ln w="6350">
            <a:solidFill>
              <a:srgbClr val="792F7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8618058"/>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75557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hasCustomPrompt="1"/>
          </p:nvPr>
        </p:nvSpPr>
        <p:spPr>
          <a:xfrm>
            <a:off x="554703" y="2552700"/>
            <a:ext cx="11082593" cy="3835400"/>
          </a:xfrm>
        </p:spPr>
        <p:txBody>
          <a:bodyPr>
            <a:normAutofit/>
          </a:bodyPr>
          <a:lstStyle>
            <a:lvl1pPr marL="0" indent="0">
              <a:buNone/>
              <a:defRPr sz="2600"/>
            </a:lvl1pPr>
            <a:lvl2pPr marL="742950" indent="-285750">
              <a:buSzPct val="120000"/>
              <a:buFont typeface="Arial" panose="020B0604020202020204" pitchFamily="34" charset="0"/>
              <a:buChar char="•"/>
              <a:defRPr sz="2500"/>
            </a:lvl2pPr>
            <a:lvl3pPr marL="1143000" indent="-228600">
              <a:buSzPct val="85000"/>
              <a:buFont typeface="Courier New" panose="02070309020205020404" pitchFamily="49" charset="0"/>
              <a:buChar char="o"/>
              <a:defRPr sz="2400"/>
            </a:lvl3pPr>
          </a:lstStyle>
          <a:p>
            <a:pPr lvl="0"/>
            <a:r>
              <a:rPr lang="en-US"/>
              <a:t>Master text styles</a:t>
            </a:r>
          </a:p>
          <a:p>
            <a:pPr lvl="1"/>
            <a:r>
              <a:rPr lang="en-US"/>
              <a:t>Second level</a:t>
            </a:r>
          </a:p>
          <a:p>
            <a:pPr lvl="2"/>
            <a:r>
              <a:rPr lang="en-US"/>
              <a:t>Third level</a:t>
            </a:r>
          </a:p>
        </p:txBody>
      </p:sp>
      <p:sp>
        <p:nvSpPr>
          <p:cNvPr id="8" name="Text Placeholder 2">
            <a:extLst>
              <a:ext uri="{FF2B5EF4-FFF2-40B4-BE49-F238E27FC236}">
                <a16:creationId xmlns:a16="http://schemas.microsoft.com/office/drawing/2014/main" id="{2C173B2E-16CB-25BD-B1A0-E15D8A5C95F6}"/>
              </a:ext>
            </a:extLst>
          </p:cNvPr>
          <p:cNvSpPr>
            <a:spLocks noGrp="1"/>
          </p:cNvSpPr>
          <p:nvPr>
            <p:ph type="body" idx="10"/>
          </p:nvPr>
        </p:nvSpPr>
        <p:spPr>
          <a:xfrm>
            <a:off x="561110" y="1803400"/>
            <a:ext cx="11082593" cy="576262"/>
          </a:xfrm>
        </p:spPr>
        <p:txBody>
          <a:bodyPr anchor="b">
            <a:noAutofit/>
          </a:bodyPr>
          <a:lstStyle>
            <a:lvl1pPr marL="0" indent="0">
              <a:buNone/>
              <a:defRPr sz="3200" b="1">
                <a:solidFill>
                  <a:srgbClr val="792F7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Tree>
    <p:extLst>
      <p:ext uri="{BB962C8B-B14F-4D97-AF65-F5344CB8AC3E}">
        <p14:creationId xmlns:p14="http://schemas.microsoft.com/office/powerpoint/2010/main" val="1430511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71000">
              <a:schemeClr val="accent1">
                <a:lumMod val="5000"/>
                <a:lumOff val="95000"/>
              </a:schemeClr>
            </a:gs>
            <a:gs pos="100000">
              <a:schemeClr val="accent1">
                <a:lumMod val="0"/>
                <a:lumOff val="100000"/>
              </a:schemeClr>
            </a:gs>
          </a:gsLst>
          <a:lin ang="5400000" scaled="1"/>
          <a:tileRect/>
        </a:gra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51257FB-A9E9-ED24-48FB-5BDEAAE55590}"/>
              </a:ext>
            </a:extLst>
          </p:cNvPr>
          <p:cNvPicPr>
            <a:picLocks noChangeAspect="1"/>
          </p:cNvPicPr>
          <p:nvPr userDrawn="1"/>
        </p:nvPicPr>
        <p:blipFill>
          <a:blip r:embed="rId16"/>
          <a:stretch>
            <a:fillRect/>
          </a:stretch>
        </p:blipFill>
        <p:spPr>
          <a:xfrm>
            <a:off x="0" y="0"/>
            <a:ext cx="12192000" cy="6858000"/>
          </a:xfrm>
          <a:prstGeom prst="rect">
            <a:avLst/>
          </a:prstGeom>
        </p:spPr>
      </p:pic>
      <p:pic>
        <p:nvPicPr>
          <p:cNvPr id="26" name="Picture 25">
            <a:extLst>
              <a:ext uri="{FF2B5EF4-FFF2-40B4-BE49-F238E27FC236}">
                <a16:creationId xmlns:a16="http://schemas.microsoft.com/office/drawing/2014/main" id="{6BE4F19C-5585-B77D-051A-7889475231CC}"/>
              </a:ext>
            </a:extLst>
          </p:cNvPr>
          <p:cNvPicPr>
            <a:picLocks noChangeAspect="1"/>
          </p:cNvPicPr>
          <p:nvPr/>
        </p:nvPicPr>
        <p:blipFill>
          <a:blip r:embed="rId16"/>
          <a:stretch>
            <a:fillRect/>
          </a:stretch>
        </p:blipFill>
        <p:spPr>
          <a:xfrm>
            <a:off x="0" y="0"/>
            <a:ext cx="12192000" cy="6858000"/>
          </a:xfrm>
          <a:prstGeom prst="rect">
            <a:avLst/>
          </a:prstGeom>
        </p:spPr>
      </p:pic>
      <p:sp>
        <p:nvSpPr>
          <p:cNvPr id="2" name="Title Placeholder 1"/>
          <p:cNvSpPr>
            <a:spLocks noGrp="1"/>
          </p:cNvSpPr>
          <p:nvPr>
            <p:ph type="title"/>
          </p:nvPr>
        </p:nvSpPr>
        <p:spPr bwMode="gray">
          <a:xfrm>
            <a:off x="561110" y="369099"/>
            <a:ext cx="8761413" cy="706964"/>
          </a:xfrm>
          <a:prstGeom prst="rect">
            <a:avLst/>
          </a:prstGeom>
        </p:spPr>
        <p:txBody>
          <a:bodyPr vert="horz" lIns="91440" tIns="45720" rIns="91440" bIns="45720" rtlCol="0" anchor="ctr">
            <a:noAutofit/>
          </a:bodyPr>
          <a:lstStyle/>
          <a:p>
            <a:r>
              <a:rPr lang="en-GB"/>
              <a:t>Click to edit Master title style</a:t>
            </a:r>
            <a:endParaRPr lang="en-US"/>
          </a:p>
        </p:txBody>
      </p:sp>
      <p:sp>
        <p:nvSpPr>
          <p:cNvPr id="3" name="Text Placeholder 2"/>
          <p:cNvSpPr>
            <a:spLocks noGrp="1"/>
          </p:cNvSpPr>
          <p:nvPr>
            <p:ph type="body" idx="1"/>
          </p:nvPr>
        </p:nvSpPr>
        <p:spPr>
          <a:xfrm>
            <a:off x="561110" y="1676400"/>
            <a:ext cx="11082593" cy="4343400"/>
          </a:xfrm>
          <a:prstGeom prst="rect">
            <a:avLst/>
          </a:prstGeom>
        </p:spPr>
        <p:txBody>
          <a:bodyPr vert="horz" lIns="91440" tIns="45720" rIns="91440" bIns="45720" rtlCol="0">
            <a:normAutofit/>
          </a:bodyPr>
          <a:lstStyle/>
          <a:p>
            <a:pPr lvl="0"/>
            <a:r>
              <a:rPr lang="en-US"/>
              <a:t>Master text styles</a:t>
            </a:r>
          </a:p>
          <a:p>
            <a:pPr lvl="1"/>
            <a:r>
              <a:rPr lang="en-US"/>
              <a:t>Second level</a:t>
            </a:r>
          </a:p>
          <a:p>
            <a:pPr lvl="2"/>
            <a:r>
              <a:rPr lang="en-US"/>
              <a:t>Third level</a:t>
            </a:r>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smtClean="0"/>
              <a:t>7/30/2026</a:t>
            </a:fld>
            <a:endParaRPr lang="en-US"/>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a:p>
        </p:txBody>
      </p:sp>
      <p:pic>
        <p:nvPicPr>
          <p:cNvPr id="24" name="Picture 23">
            <a:extLst>
              <a:ext uri="{FF2B5EF4-FFF2-40B4-BE49-F238E27FC236}">
                <a16:creationId xmlns:a16="http://schemas.microsoft.com/office/drawing/2014/main" id="{182AB514-0697-40C0-FA65-E1B952CA840C}"/>
              </a:ext>
            </a:extLst>
          </p:cNvPr>
          <p:cNvPicPr>
            <a:picLocks noChangeAspect="1"/>
          </p:cNvPicPr>
          <p:nvPr/>
        </p:nvPicPr>
        <p:blipFill>
          <a:blip r:embed="rId17"/>
          <a:stretch>
            <a:fillRect/>
          </a:stretch>
        </p:blipFill>
        <p:spPr>
          <a:xfrm>
            <a:off x="10250889" y="369099"/>
            <a:ext cx="1473200" cy="673100"/>
          </a:xfrm>
          <a:prstGeom prst="rect">
            <a:avLst/>
          </a:prstGeom>
        </p:spPr>
      </p:pic>
      <p:pic>
        <p:nvPicPr>
          <p:cNvPr id="7" name="Picture 6">
            <a:extLst>
              <a:ext uri="{FF2B5EF4-FFF2-40B4-BE49-F238E27FC236}">
                <a16:creationId xmlns:a16="http://schemas.microsoft.com/office/drawing/2014/main" id="{4C8C7070-9294-4402-CF56-EA3A1D1CA0DD}"/>
              </a:ext>
            </a:extLst>
          </p:cNvPr>
          <p:cNvPicPr>
            <a:picLocks noChangeAspect="1"/>
          </p:cNvPicPr>
          <p:nvPr userDrawn="1"/>
        </p:nvPicPr>
        <p:blipFill>
          <a:blip r:embed="rId17"/>
          <a:stretch>
            <a:fillRect/>
          </a:stretch>
        </p:blipFill>
        <p:spPr>
          <a:xfrm>
            <a:off x="10250889" y="369099"/>
            <a:ext cx="1473200" cy="673100"/>
          </a:xfrm>
          <a:prstGeom prst="rect">
            <a:avLst/>
          </a:prstGeom>
        </p:spPr>
      </p:pic>
    </p:spTree>
    <p:extLst>
      <p:ext uri="{BB962C8B-B14F-4D97-AF65-F5344CB8AC3E}">
        <p14:creationId xmlns:p14="http://schemas.microsoft.com/office/powerpoint/2010/main" val="2646164984"/>
      </p:ext>
    </p:extLst>
  </p:cSld>
  <p:clrMap bg1="lt1" tx1="dk1" bg2="lt2" tx2="dk2" accent1="accent1" accent2="accent2" accent3="accent3" accent4="accent4" accent5="accent5" accent6="accent6" hlink="hlink" folHlink="folHlink"/>
  <p:sldLayoutIdLst>
    <p:sldLayoutId id="2147484064" r:id="rId1"/>
    <p:sldLayoutId id="2147484065" r:id="rId2"/>
    <p:sldLayoutId id="2147484066" r:id="rId3"/>
    <p:sldLayoutId id="2147484067" r:id="rId4"/>
    <p:sldLayoutId id="2147484068" r:id="rId5"/>
    <p:sldLayoutId id="2147484069" r:id="rId6"/>
    <p:sldLayoutId id="2147484070" r:id="rId7"/>
    <p:sldLayoutId id="2147484071" r:id="rId8"/>
    <p:sldLayoutId id="2147483946" r:id="rId9"/>
    <p:sldLayoutId id="2147483962" r:id="rId10"/>
    <p:sldLayoutId id="2147483949" r:id="rId11"/>
    <p:sldLayoutId id="2147483948" r:id="rId12"/>
    <p:sldLayoutId id="2147483963" r:id="rId13"/>
    <p:sldLayoutId id="2147483964" r:id="rId14"/>
  </p:sldLayoutIdLst>
  <p:hf sldNum="0" hdr="0" ftr="0" dt="0"/>
  <p:txStyles>
    <p:titleStyle>
      <a:lvl1pPr algn="l" defTabSz="457200" rtl="0" eaLnBrk="1" latinLnBrk="0" hangingPunct="1">
        <a:spcBef>
          <a:spcPct val="0"/>
        </a:spcBef>
        <a:buNone/>
        <a:defRPr sz="3600" b="1" i="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0" algn="l" defTabSz="457200" rtl="0" eaLnBrk="1" latinLnBrk="0" hangingPunct="1">
        <a:spcBef>
          <a:spcPts val="1000"/>
        </a:spcBef>
        <a:spcAft>
          <a:spcPts val="0"/>
        </a:spcAft>
        <a:buClr>
          <a:schemeClr val="accent1"/>
        </a:buClr>
        <a:buSzPct val="80000"/>
        <a:buFont typeface="Wingdings 3" charset="2"/>
        <a:buNone/>
        <a:defRPr sz="2400" b="0" i="0" kern="1200">
          <a:solidFill>
            <a:schemeClr val="accent1"/>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100000"/>
        <a:buFont typeface="Arial" panose="020B0604020202020204" pitchFamily="34" charset="0"/>
        <a:buChar char="•"/>
        <a:defRPr sz="2400" b="0" i="0" kern="1200">
          <a:solidFill>
            <a:schemeClr val="accent1"/>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70000"/>
        <a:buFont typeface="Courier New" panose="02070309020205020404" pitchFamily="49" charset="0"/>
        <a:buChar char="o"/>
        <a:defRPr sz="2400" b="0" i="0" kern="1200">
          <a:solidFill>
            <a:schemeClr val="accent1"/>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consumer.scot/media/d0iccbax/challenges-facing-heat-network-consumers-in-scotland-a-review-of-recent-evidence-1.pdf" TargetMode="External"/><Relationship Id="rId7" Type="http://schemas.openxmlformats.org/officeDocument/2006/relationships/image" Target="../media/image11.png"/><Relationship Id="rId2" Type="http://schemas.openxmlformats.org/officeDocument/2006/relationships/hyperlink" Target="https://consumer.scot/media/wpjjxve1/heat-networks-guidance-for-advisers-1.pdf" TargetMode="Externa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hyperlink" Target="https://consumer.scot/publications/heat-networks-information-and-guidance-for-advisers/" TargetMode="External"/><Relationship Id="rId4" Type="http://schemas.openxmlformats.org/officeDocument/2006/relationships/hyperlink" Target="https://www.canva.com/design/DAHLnUgkdBw/Y9JiBfQqwsEfpwiltppIkA/watch?utm_content=DAHLnUgkdBw&amp;utm_campaign=designshare&amp;utm_medium=link2&amp;utm_source=uniquelinks&amp;utlId=hf1cb8d80f4"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s://www.ofgem.gov.uk/guidance/heat-networks-regulation-penalty-policy" TargetMode="External"/><Relationship Id="rId3" Type="http://schemas.openxmlformats.org/officeDocument/2006/relationships/hyperlink" Target="https://www.ofgem.gov.uk/guidance/heat-networks-regulation-fair-pricing-and-cost-allocation" TargetMode="External"/><Relationship Id="rId7" Type="http://schemas.openxmlformats.org/officeDocument/2006/relationships/hyperlink" Target="https://www.ofgem.gov.uk/guidance/heat-networks-regulation-enforcement-guidelines" TargetMode="External"/><Relationship Id="rId2" Type="http://schemas.openxmlformats.org/officeDocument/2006/relationships/hyperlink" Target="https://www.ofgem.gov.uk/guidance/heat-networks-regulation-registration" TargetMode="External"/><Relationship Id="rId1" Type="http://schemas.openxmlformats.org/officeDocument/2006/relationships/slideLayout" Target="../slideLayouts/slideLayout2.xml"/><Relationship Id="rId6" Type="http://schemas.openxmlformats.org/officeDocument/2006/relationships/hyperlink" Target="https://www.ofgem.gov.uk/guidance/heat-networks-regulation-financial-resilience" TargetMode="External"/><Relationship Id="rId5" Type="http://schemas.openxmlformats.org/officeDocument/2006/relationships/hyperlink" Target="https://www.ofgem.gov.uk/guidance/heat-networks-regulation-consumer-protection" TargetMode="External"/><Relationship Id="rId10" Type="http://schemas.openxmlformats.org/officeDocument/2006/relationships/image" Target="../media/image13.png"/><Relationship Id="rId4" Type="http://schemas.openxmlformats.org/officeDocument/2006/relationships/hyperlink" Target="#Domestic_Consumer_Non_Domestic_Consumer"/><Relationship Id="rId9" Type="http://schemas.openxmlformats.org/officeDocument/2006/relationships/image" Target="../media/image12.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slide" Target="slide3.xml"/><Relationship Id="rId7" Type="http://schemas.openxmlformats.org/officeDocument/2006/relationships/slide" Target="slide7.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slide" Target="slide6.xml"/><Relationship Id="rId5" Type="http://schemas.openxmlformats.org/officeDocument/2006/relationships/slide" Target="slide5.xml"/><Relationship Id="rId10" Type="http://schemas.openxmlformats.org/officeDocument/2006/relationships/image" Target="../media/image5.png"/><Relationship Id="rId4" Type="http://schemas.openxmlformats.org/officeDocument/2006/relationships/slide" Target="slide4.xml"/><Relationship Id="rId9" Type="http://schemas.openxmlformats.org/officeDocument/2006/relationships/slide" Target="slide9.xml"/></Relationships>
</file>

<file path=ppt/slides/_rels/slide3.xml.rels><?xml version="1.0" encoding="UTF-8" standalone="yes"?>
<Relationships xmlns="http://schemas.openxmlformats.org/package/2006/relationships"><Relationship Id="rId3" Type="http://schemas.openxmlformats.org/officeDocument/2006/relationships/hyperlink" Target="https://energyadvice.scot/" TargetMode="External"/><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consumer.scot/media/d0iccbax/challenges-facing-heat-network-consumers-in-scotland-a-review-of-recent-evidence-1.pdf"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9.png"/><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2" Type="http://schemas.openxmlformats.org/officeDocument/2006/relationships/hyperlink" Target="mailto:heatnetworks@consumer.scot"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71000">
              <a:schemeClr val="accent1">
                <a:lumMod val="5000"/>
                <a:lumOff val="95000"/>
                <a:alpha val="0"/>
              </a:schemeClr>
            </a:gs>
            <a:gs pos="100000">
              <a:schemeClr val="accent1">
                <a:lumMod val="0"/>
                <a:lumOff val="100000"/>
              </a:schemeClr>
            </a:gs>
          </a:gsLst>
          <a:lin ang="5400000" scaled="1"/>
          <a:tileRect/>
        </a:gradFill>
        <a:effectLst/>
      </p:bgPr>
    </p:bg>
    <p:spTree>
      <p:nvGrpSpPr>
        <p:cNvPr id="1" name="">
          <a:extLst>
            <a:ext uri="{FF2B5EF4-FFF2-40B4-BE49-F238E27FC236}">
              <a16:creationId xmlns:a16="http://schemas.microsoft.com/office/drawing/2014/main" id="{67EF8F06-7979-69C3-0F70-A35923C159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F792A9-6A5A-23FF-5323-33AD3E21FB85}"/>
              </a:ext>
            </a:extLst>
          </p:cNvPr>
          <p:cNvSpPr>
            <a:spLocks noGrp="1"/>
          </p:cNvSpPr>
          <p:nvPr>
            <p:ph type="ctrTitle"/>
          </p:nvPr>
        </p:nvSpPr>
        <p:spPr>
          <a:xfrm>
            <a:off x="3877205" y="2571262"/>
            <a:ext cx="7809544" cy="2115428"/>
          </a:xfrm>
        </p:spPr>
        <p:txBody>
          <a:bodyPr>
            <a:normAutofit fontScale="90000"/>
          </a:bodyPr>
          <a:lstStyle/>
          <a:p>
            <a:r>
              <a:rPr lang="en-US" dirty="0"/>
              <a:t>Heat networks: </a:t>
            </a:r>
            <a:br>
              <a:rPr lang="en-US" dirty="0"/>
            </a:br>
            <a:r>
              <a:rPr lang="en-US" dirty="0"/>
              <a:t>A toolkit to support advisers and caseworkers </a:t>
            </a:r>
          </a:p>
        </p:txBody>
      </p:sp>
      <p:sp>
        <p:nvSpPr>
          <p:cNvPr id="3" name="Subtitle 2">
            <a:extLst>
              <a:ext uri="{FF2B5EF4-FFF2-40B4-BE49-F238E27FC236}">
                <a16:creationId xmlns:a16="http://schemas.microsoft.com/office/drawing/2014/main" id="{6C2C23CA-9CD5-EBAF-02EE-499516A56CA4}"/>
              </a:ext>
            </a:extLst>
          </p:cNvPr>
          <p:cNvSpPr>
            <a:spLocks noGrp="1"/>
          </p:cNvSpPr>
          <p:nvPr>
            <p:ph type="subTitle" idx="1"/>
          </p:nvPr>
        </p:nvSpPr>
        <p:spPr>
          <a:xfrm>
            <a:off x="-2489813" y="5957095"/>
            <a:ext cx="5836329" cy="1195481"/>
          </a:xfrm>
        </p:spPr>
        <p:txBody>
          <a:bodyPr>
            <a:normAutofit/>
          </a:bodyPr>
          <a:lstStyle/>
          <a:p>
            <a:r>
              <a:rPr lang="en-US" sz="2400" dirty="0"/>
              <a:t>Last Revised July 2026</a:t>
            </a:r>
          </a:p>
        </p:txBody>
      </p:sp>
    </p:spTree>
    <p:extLst>
      <p:ext uri="{BB962C8B-B14F-4D97-AF65-F5344CB8AC3E}">
        <p14:creationId xmlns:p14="http://schemas.microsoft.com/office/powerpoint/2010/main" val="18685489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71000">
              <a:schemeClr val="bg1"/>
            </a:gs>
            <a:gs pos="100000">
              <a:schemeClr val="accent1">
                <a:lumMod val="0"/>
                <a:lumOff val="100000"/>
              </a:schemeClr>
            </a:gs>
          </a:gsLst>
          <a:lin ang="54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83915-6573-B644-70AA-2A379A7DBF22}"/>
              </a:ext>
            </a:extLst>
          </p:cNvPr>
          <p:cNvSpPr>
            <a:spLocks noGrp="1"/>
          </p:cNvSpPr>
          <p:nvPr>
            <p:ph type="title"/>
          </p:nvPr>
        </p:nvSpPr>
        <p:spPr/>
        <p:txBody>
          <a:bodyPr/>
          <a:lstStyle/>
          <a:p>
            <a:r>
              <a:rPr lang="en-GB" dirty="0"/>
              <a:t>Training and resources</a:t>
            </a:r>
          </a:p>
        </p:txBody>
      </p:sp>
      <p:sp>
        <p:nvSpPr>
          <p:cNvPr id="3" name="Content Placeholder 2">
            <a:extLst>
              <a:ext uri="{FF2B5EF4-FFF2-40B4-BE49-F238E27FC236}">
                <a16:creationId xmlns:a16="http://schemas.microsoft.com/office/drawing/2014/main" id="{4A5BDF9B-A40A-CBE4-FBF7-1A7A09651BD6}"/>
              </a:ext>
            </a:extLst>
          </p:cNvPr>
          <p:cNvSpPr>
            <a:spLocks noGrp="1"/>
          </p:cNvSpPr>
          <p:nvPr>
            <p:ph idx="1"/>
          </p:nvPr>
        </p:nvSpPr>
        <p:spPr>
          <a:xfrm>
            <a:off x="554703" y="1304694"/>
            <a:ext cx="11082593" cy="5300456"/>
          </a:xfrm>
        </p:spPr>
        <p:txBody>
          <a:bodyPr numCol="2" spcCol="360000">
            <a:noAutofit/>
          </a:bodyPr>
          <a:lstStyle/>
          <a:p>
            <a:r>
              <a:rPr lang="en-GB" sz="1600" dirty="0"/>
              <a:t>Heat networks are a rapidly evolving sector, and Consumer Scotland is firmly committed to developing a strong evidence base to facilitate the development of consumer-focused policy and advocacy work. </a:t>
            </a:r>
          </a:p>
          <a:p>
            <a:r>
              <a:rPr lang="en-GB" sz="1600" dirty="0"/>
              <a:t>We have created key deliverables with information on up-to-date heat network consumer data, regulatory changes and statutory advice guidance. </a:t>
            </a:r>
            <a:endParaRPr lang="en-GB" sz="1600" b="1" dirty="0"/>
          </a:p>
          <a:p>
            <a:pPr marL="285750" indent="-285750">
              <a:buFont typeface="Arial" panose="020B0604020202020204" pitchFamily="34" charset="0"/>
              <a:buChar char="•"/>
            </a:pPr>
            <a:r>
              <a:rPr lang="en-GB" sz="1600" b="1" dirty="0">
                <a:hlinkClick r:id="rId2"/>
              </a:rPr>
              <a:t>Heat Network Regulation Guidance for Advisers and Caseworkers </a:t>
            </a:r>
            <a:r>
              <a:rPr lang="en-GB" sz="1600" dirty="0"/>
              <a:t>– Consumer Scotland has developed guidance to support advisers and caseworkers to understand what they need to know about recently introduced heat network regulation so that they can provide consumers with consistent, high-quality advice. </a:t>
            </a:r>
          </a:p>
          <a:p>
            <a:pPr marL="285750" indent="-285750">
              <a:buFont typeface="Arial" panose="020B0604020202020204" pitchFamily="34" charset="0"/>
              <a:buChar char="•"/>
            </a:pPr>
            <a:r>
              <a:rPr lang="en-GB" sz="1600" b="1" dirty="0">
                <a:hlinkClick r:id="rId3"/>
              </a:rPr>
              <a:t>Consumer Scotland Consumer Challenges and Issues Paper </a:t>
            </a:r>
            <a:r>
              <a:rPr lang="en-GB" sz="1600" dirty="0"/>
              <a:t>– Consumer Scotland has published a review of recent evidence and literature setting out the challenges facing heat network consumers in Scotland. </a:t>
            </a:r>
          </a:p>
          <a:p>
            <a:pPr marL="285750" indent="-285750">
              <a:buFont typeface="Arial" panose="020B0604020202020204" pitchFamily="34" charset="0"/>
              <a:buChar char="•"/>
            </a:pPr>
            <a:r>
              <a:rPr lang="en-GB" sz="1600" b="1" dirty="0">
                <a:solidFill>
                  <a:srgbClr val="0083BD"/>
                </a:solidFill>
                <a:hlinkClick r:id="rId4">
                  <a:extLst>
                    <a:ext uri="{A12FA001-AC4F-418D-AE19-62706E023703}">
                      <ahyp:hlinkClr xmlns:ahyp="http://schemas.microsoft.com/office/drawing/2018/hyperlinkcolor" val="tx"/>
                    </a:ext>
                  </a:extLst>
                </a:hlinkClick>
              </a:rPr>
              <a:t>A short, informative and accessible heat networks explainer video for consumers.</a:t>
            </a:r>
            <a:r>
              <a:rPr lang="en-GB" sz="1600" b="1" dirty="0">
                <a:solidFill>
                  <a:schemeClr val="accent3"/>
                </a:solidFill>
                <a:hlinkClick r:id="rId4">
                  <a:extLst>
                    <a:ext uri="{A12FA001-AC4F-418D-AE19-62706E023703}">
                      <ahyp:hlinkClr xmlns:ahyp="http://schemas.microsoft.com/office/drawing/2018/hyperlinkcolor" val="tx"/>
                    </a:ext>
                  </a:extLst>
                </a:hlinkClick>
              </a:rPr>
              <a:t> </a:t>
            </a:r>
            <a:endParaRPr lang="en-GB" sz="1600" b="1" dirty="0">
              <a:solidFill>
                <a:schemeClr val="accent3"/>
              </a:solidFill>
            </a:endParaRPr>
          </a:p>
          <a:p>
            <a:pPr>
              <a:lnSpc>
                <a:spcPct val="150000"/>
              </a:lnSpc>
            </a:pPr>
            <a:endParaRPr lang="en-GB" sz="1600" dirty="0"/>
          </a:p>
          <a:p>
            <a:pPr>
              <a:lnSpc>
                <a:spcPct val="150000"/>
              </a:lnSpc>
            </a:pPr>
            <a:endParaRPr lang="en-GB" sz="1600" dirty="0"/>
          </a:p>
          <a:p>
            <a:endParaRPr lang="en-GB" sz="1600" dirty="0"/>
          </a:p>
        </p:txBody>
      </p:sp>
      <p:pic>
        <p:nvPicPr>
          <p:cNvPr id="6" name="Picture 5">
            <a:hlinkClick r:id="rId5"/>
            <a:extLst>
              <a:ext uri="{FF2B5EF4-FFF2-40B4-BE49-F238E27FC236}">
                <a16:creationId xmlns:a16="http://schemas.microsoft.com/office/drawing/2014/main" id="{75BBC917-47A4-316C-4C0D-D710556D85F1}"/>
              </a:ext>
            </a:extLst>
          </p:cNvPr>
          <p:cNvPicPr>
            <a:picLocks noChangeAspect="1"/>
          </p:cNvPicPr>
          <p:nvPr/>
        </p:nvPicPr>
        <p:blipFill>
          <a:blip r:embed="rId6"/>
          <a:stretch>
            <a:fillRect/>
          </a:stretch>
        </p:blipFill>
        <p:spPr>
          <a:xfrm>
            <a:off x="9187558" y="1796459"/>
            <a:ext cx="1692000" cy="2404421"/>
          </a:xfrm>
          <a:prstGeom prst="rect">
            <a:avLst/>
          </a:prstGeom>
          <a:ln>
            <a:solidFill>
              <a:schemeClr val="bg1"/>
            </a:solidFill>
          </a:ln>
          <a:effectLst>
            <a:outerShdw blurRad="44450" dist="27940" dir="5400000" algn="ctr">
              <a:srgbClr val="000000">
                <a:alpha val="32000"/>
              </a:srgbClr>
            </a:outerShdw>
          </a:effectLst>
        </p:spPr>
      </p:pic>
      <p:pic>
        <p:nvPicPr>
          <p:cNvPr id="5" name="Picture 4" descr="A blue and purple cover with white text&#10;&#10;AI-generated content may be incorrect.">
            <a:hlinkClick r:id="rId3"/>
            <a:extLst>
              <a:ext uri="{FF2B5EF4-FFF2-40B4-BE49-F238E27FC236}">
                <a16:creationId xmlns:a16="http://schemas.microsoft.com/office/drawing/2014/main" id="{E70D3D04-7FBB-2C4E-7A0B-02B734C0BE5F}"/>
              </a:ext>
            </a:extLst>
          </p:cNvPr>
          <p:cNvPicPr>
            <a:picLocks noChangeAspect="1"/>
          </p:cNvPicPr>
          <p:nvPr/>
        </p:nvPicPr>
        <p:blipFill>
          <a:blip r:embed="rId7"/>
          <a:srcRect r="-4" b="822"/>
          <a:stretch>
            <a:fillRect/>
          </a:stretch>
        </p:blipFill>
        <p:spPr>
          <a:xfrm>
            <a:off x="7644039" y="3429000"/>
            <a:ext cx="1764070" cy="2404800"/>
          </a:xfrm>
          <a:prstGeom prst="rect">
            <a:avLst/>
          </a:prstGeom>
          <a:noFill/>
          <a:ln>
            <a:solidFill>
              <a:schemeClr val="tx1"/>
            </a:solidFill>
          </a:ln>
        </p:spPr>
      </p:pic>
      <p:sp>
        <p:nvSpPr>
          <p:cNvPr id="10" name="TextBox 9">
            <a:extLst>
              <a:ext uri="{FF2B5EF4-FFF2-40B4-BE49-F238E27FC236}">
                <a16:creationId xmlns:a16="http://schemas.microsoft.com/office/drawing/2014/main" id="{DFF6B53A-2FF0-5B4C-4490-FB08FD41D422}"/>
              </a:ext>
            </a:extLst>
          </p:cNvPr>
          <p:cNvSpPr txBox="1"/>
          <p:nvPr/>
        </p:nvSpPr>
        <p:spPr>
          <a:xfrm>
            <a:off x="5945157" y="6420483"/>
            <a:ext cx="301686" cy="369332"/>
          </a:xfrm>
          <a:prstGeom prst="rect">
            <a:avLst/>
          </a:prstGeom>
          <a:noFill/>
        </p:spPr>
        <p:txBody>
          <a:bodyPr wrap="none" rtlCol="0">
            <a:spAutoFit/>
          </a:bodyPr>
          <a:lstStyle/>
          <a:p>
            <a:r>
              <a:rPr lang="en-GB" dirty="0"/>
              <a:t>8</a:t>
            </a:r>
          </a:p>
        </p:txBody>
      </p:sp>
    </p:spTree>
    <p:extLst>
      <p:ext uri="{BB962C8B-B14F-4D97-AF65-F5344CB8AC3E}">
        <p14:creationId xmlns:p14="http://schemas.microsoft.com/office/powerpoint/2010/main" val="32409594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71000">
              <a:schemeClr val="bg1"/>
            </a:gs>
            <a:gs pos="100000">
              <a:schemeClr val="accent1">
                <a:lumMod val="0"/>
                <a:lumOff val="100000"/>
              </a:schemeClr>
            </a:gs>
          </a:gsLst>
          <a:lin ang="5400000" scaled="1"/>
          <a:tileRect/>
        </a:gradFill>
        <a:effectLst/>
      </p:bgPr>
    </p:bg>
    <p:spTree>
      <p:nvGrpSpPr>
        <p:cNvPr id="1" name="">
          <a:extLst>
            <a:ext uri="{FF2B5EF4-FFF2-40B4-BE49-F238E27FC236}">
              <a16:creationId xmlns:a16="http://schemas.microsoft.com/office/drawing/2014/main" id="{CC3A78E2-6B5D-8735-BE84-25F02C1AF4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A977A5-CBF1-FD1E-B103-72F7A38D5841}"/>
              </a:ext>
            </a:extLst>
          </p:cNvPr>
          <p:cNvSpPr>
            <a:spLocks noGrp="1"/>
          </p:cNvSpPr>
          <p:nvPr>
            <p:ph type="title"/>
          </p:nvPr>
        </p:nvSpPr>
        <p:spPr/>
        <p:txBody>
          <a:bodyPr/>
          <a:lstStyle/>
          <a:p>
            <a:r>
              <a:rPr lang="en-US" dirty="0"/>
              <a:t>Training and resources</a:t>
            </a:r>
            <a:endParaRPr lang="en-GB" dirty="0"/>
          </a:p>
        </p:txBody>
      </p:sp>
      <p:sp>
        <p:nvSpPr>
          <p:cNvPr id="5" name="Text Placeholder 2">
            <a:extLst>
              <a:ext uri="{FF2B5EF4-FFF2-40B4-BE49-F238E27FC236}">
                <a16:creationId xmlns:a16="http://schemas.microsoft.com/office/drawing/2014/main" id="{C9297F5D-30D2-B072-B906-BEFBFF9C1251}"/>
              </a:ext>
            </a:extLst>
          </p:cNvPr>
          <p:cNvSpPr txBox="1">
            <a:spLocks/>
          </p:cNvSpPr>
          <p:nvPr/>
        </p:nvSpPr>
        <p:spPr>
          <a:xfrm>
            <a:off x="330708" y="1482716"/>
            <a:ext cx="11658600" cy="5174451"/>
          </a:xfrm>
          <a:prstGeom prst="rect">
            <a:avLst/>
          </a:prstGeom>
        </p:spPr>
        <p:txBody>
          <a:bodyPr numCol="2" spcCol="180000">
            <a:no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2400" b="0" i="0" kern="1200">
                <a:solidFill>
                  <a:schemeClr val="accent1"/>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100000"/>
              <a:buFont typeface="Arial" panose="020B0604020202020204" pitchFamily="34" charset="0"/>
              <a:buChar char="•"/>
              <a:defRPr sz="2400" b="0" i="0" kern="1200">
                <a:solidFill>
                  <a:schemeClr val="accent1"/>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70000"/>
              <a:buFont typeface="Courier New" panose="02070309020205020404" pitchFamily="49" charset="0"/>
              <a:buChar char="o"/>
              <a:defRPr sz="2400" b="0" i="0" kern="1200">
                <a:solidFill>
                  <a:schemeClr val="accent1"/>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r>
              <a:rPr lang="en-GB" sz="1600" b="1" u="sng" dirty="0"/>
              <a:t>Ofgem guidance</a:t>
            </a:r>
          </a:p>
          <a:p>
            <a:r>
              <a:rPr lang="en-GB" sz="1600" dirty="0">
                <a:solidFill>
                  <a:srgbClr val="002C54"/>
                </a:solidFill>
              </a:rPr>
              <a:t>As regulator of heat networks in Great Britain, Ofgem have produced a series of guidance documents on the different aspects of heat network regulation, such as fair pricing and consumer protection.  </a:t>
            </a:r>
          </a:p>
          <a:p>
            <a:r>
              <a:rPr lang="en-GB" sz="1600" b="1" u="sng" dirty="0">
                <a:hlinkClick r:id="rId2"/>
              </a:rPr>
              <a:t>Heat networks regulation: registration</a:t>
            </a:r>
            <a:r>
              <a:rPr lang="en-GB" sz="1600" b="1" dirty="0"/>
              <a:t>: </a:t>
            </a:r>
            <a:r>
              <a:rPr lang="en-GB" sz="1600" dirty="0"/>
              <a:t>Guidance to help heat network operators and suppliers with deemed authorisation understand their obligation to register with Ofgem.</a:t>
            </a:r>
          </a:p>
          <a:p>
            <a:r>
              <a:rPr lang="en-GB" sz="1600" b="1" u="sng" dirty="0">
                <a:hlinkClick r:id="rId3"/>
              </a:rPr>
              <a:t>Heat networks regulation: fair pricing and cost allocation</a:t>
            </a:r>
            <a:r>
              <a:rPr lang="en-GB" sz="1600" b="1" dirty="0"/>
              <a:t>: </a:t>
            </a:r>
            <a:r>
              <a:rPr lang="en-GB" sz="1600" dirty="0"/>
              <a:t>Guidance on the fair pricing network and cost allocation for heat network suppliers and operators serving </a:t>
            </a:r>
            <a:r>
              <a:rPr lang="en-GB" sz="1600" u="sng" dirty="0">
                <a:hlinkClick r:id="rId4"/>
              </a:rPr>
              <a:t>domestic and non-domestic consumers.</a:t>
            </a:r>
            <a:endParaRPr lang="en-GB" sz="1600" dirty="0"/>
          </a:p>
          <a:p>
            <a:r>
              <a:rPr lang="en-GB" sz="1600" b="1" u="sng" dirty="0">
                <a:hlinkClick r:id="rId5"/>
              </a:rPr>
              <a:t>Heat networks regulation: consumer protection</a:t>
            </a:r>
            <a:r>
              <a:rPr lang="en-GB" sz="1600" b="1" dirty="0"/>
              <a:t>: </a:t>
            </a:r>
            <a:r>
              <a:rPr lang="en-GB" sz="1600" dirty="0"/>
              <a:t>Guidance for the consumer protection rules and requirements set out in heat network authorisation conditions.</a:t>
            </a:r>
          </a:p>
          <a:p>
            <a:r>
              <a:rPr lang="en-GB" sz="1600" b="1" u="sng" dirty="0">
                <a:hlinkClick r:id="rId6"/>
              </a:rPr>
              <a:t>Heat networks regulation: financial resilience</a:t>
            </a:r>
            <a:r>
              <a:rPr lang="en-GB" sz="1600" b="1" dirty="0"/>
              <a:t>: </a:t>
            </a:r>
            <a:r>
              <a:rPr lang="en-GB" sz="1600" dirty="0"/>
              <a:t>This guidance covers the following three authorisation conditions which heat networks are required to comply with.</a:t>
            </a:r>
          </a:p>
          <a:p>
            <a:r>
              <a:rPr lang="en-GB" sz="1600" b="1" u="sng" dirty="0">
                <a:hlinkClick r:id="rId7"/>
              </a:rPr>
              <a:t>Heat networks regulation: enforcement guidelines</a:t>
            </a:r>
            <a:r>
              <a:rPr lang="en-GB" sz="1600" b="1" dirty="0"/>
              <a:t>: </a:t>
            </a:r>
            <a:r>
              <a:rPr lang="en-GB" sz="1600" dirty="0"/>
              <a:t>Guidelines on how Ofgem may use their enforcement powers and tools in situations relating to breaches and infringements.</a:t>
            </a:r>
          </a:p>
          <a:p>
            <a:r>
              <a:rPr lang="en-GB" sz="1600" b="1" u="sng" dirty="0">
                <a:hlinkClick r:id="rId8"/>
              </a:rPr>
              <a:t>Heat networks regulation: penalty policy</a:t>
            </a:r>
            <a:r>
              <a:rPr lang="en-GB" sz="1600" b="1" dirty="0"/>
              <a:t>: </a:t>
            </a:r>
            <a:r>
              <a:rPr lang="en-GB" sz="1600" dirty="0"/>
              <a:t>Policy on financial penalties and consumer redress for businesses operating in the heat networks sector.</a:t>
            </a:r>
          </a:p>
        </p:txBody>
      </p:sp>
      <p:pic>
        <p:nvPicPr>
          <p:cNvPr id="10" name="Picture 9">
            <a:extLst>
              <a:ext uri="{FF2B5EF4-FFF2-40B4-BE49-F238E27FC236}">
                <a16:creationId xmlns:a16="http://schemas.microsoft.com/office/drawing/2014/main" id="{5495B3F6-3301-6BD1-F550-BA6AF9980B10}"/>
              </a:ext>
            </a:extLst>
          </p:cNvPr>
          <p:cNvPicPr>
            <a:picLocks noChangeAspect="1"/>
          </p:cNvPicPr>
          <p:nvPr/>
        </p:nvPicPr>
        <p:blipFill>
          <a:blip r:embed="rId9"/>
          <a:stretch>
            <a:fillRect/>
          </a:stretch>
        </p:blipFill>
        <p:spPr>
          <a:xfrm>
            <a:off x="7348258" y="3664473"/>
            <a:ext cx="1650415" cy="2350168"/>
          </a:xfrm>
          <a:prstGeom prst="rect">
            <a:avLst/>
          </a:prstGeom>
          <a:effectLst>
            <a:innerShdw blurRad="63500" dist="50800" dir="13500000">
              <a:prstClr val="black">
                <a:alpha val="50000"/>
              </a:prstClr>
            </a:innerShdw>
          </a:effectLst>
        </p:spPr>
      </p:pic>
      <p:pic>
        <p:nvPicPr>
          <p:cNvPr id="12" name="Picture 11">
            <a:extLst>
              <a:ext uri="{FF2B5EF4-FFF2-40B4-BE49-F238E27FC236}">
                <a16:creationId xmlns:a16="http://schemas.microsoft.com/office/drawing/2014/main" id="{8CAC6205-D5A0-1CBE-7A47-86C89D4EF602}"/>
              </a:ext>
            </a:extLst>
          </p:cNvPr>
          <p:cNvPicPr>
            <a:picLocks noChangeAspect="1"/>
          </p:cNvPicPr>
          <p:nvPr/>
        </p:nvPicPr>
        <p:blipFill>
          <a:blip r:embed="rId10"/>
          <a:stretch>
            <a:fillRect/>
          </a:stretch>
        </p:blipFill>
        <p:spPr>
          <a:xfrm>
            <a:off x="8584753" y="4152238"/>
            <a:ext cx="1475539" cy="2097876"/>
          </a:xfrm>
          <a:prstGeom prst="rect">
            <a:avLst/>
          </a:prstGeom>
          <a:effectLst>
            <a:innerShdw blurRad="63500" dist="50800" dir="13500000">
              <a:prstClr val="black">
                <a:alpha val="50000"/>
              </a:prstClr>
            </a:innerShdw>
          </a:effectLst>
        </p:spPr>
      </p:pic>
      <p:sp>
        <p:nvSpPr>
          <p:cNvPr id="3" name="TextBox 2">
            <a:extLst>
              <a:ext uri="{FF2B5EF4-FFF2-40B4-BE49-F238E27FC236}">
                <a16:creationId xmlns:a16="http://schemas.microsoft.com/office/drawing/2014/main" id="{46C1ADFF-718D-6025-A111-8A060B0D0066}"/>
              </a:ext>
            </a:extLst>
          </p:cNvPr>
          <p:cNvSpPr txBox="1"/>
          <p:nvPr/>
        </p:nvSpPr>
        <p:spPr>
          <a:xfrm>
            <a:off x="5945157" y="6420483"/>
            <a:ext cx="301686" cy="369332"/>
          </a:xfrm>
          <a:prstGeom prst="rect">
            <a:avLst/>
          </a:prstGeom>
          <a:noFill/>
        </p:spPr>
        <p:txBody>
          <a:bodyPr wrap="none" rtlCol="0">
            <a:spAutoFit/>
          </a:bodyPr>
          <a:lstStyle/>
          <a:p>
            <a:r>
              <a:rPr lang="en-GB" dirty="0"/>
              <a:t>9</a:t>
            </a:r>
          </a:p>
        </p:txBody>
      </p:sp>
    </p:spTree>
    <p:extLst>
      <p:ext uri="{BB962C8B-B14F-4D97-AF65-F5344CB8AC3E}">
        <p14:creationId xmlns:p14="http://schemas.microsoft.com/office/powerpoint/2010/main" val="12091454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02703-E12D-97B7-8C19-49D82337BD5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58D265C-B62A-4E91-DA00-6E072D7057DB}"/>
              </a:ext>
            </a:extLst>
          </p:cNvPr>
          <p:cNvSpPr txBox="1"/>
          <p:nvPr/>
        </p:nvSpPr>
        <p:spPr>
          <a:xfrm>
            <a:off x="4522269" y="5706412"/>
            <a:ext cx="7552773" cy="64633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srgbClr val="FFFFFF"/>
                </a:solidFill>
                <a:effectLst/>
                <a:uLnTx/>
                <a:uFillTx/>
                <a:latin typeface="Calibri" panose="020F0502020204030204"/>
                <a:ea typeface="+mn-ea"/>
                <a:cs typeface="+mn-cs"/>
              </a:rPr>
              <a:t>Contact: </a:t>
            </a:r>
            <a:r>
              <a:rPr kumimoji="0" lang="en-GB" sz="3600" b="0" i="0" u="none" strike="noStrike" kern="1200" cap="none" spc="0" normalizeH="0" baseline="0" noProof="0" dirty="0" err="1">
                <a:ln>
                  <a:noFill/>
                </a:ln>
                <a:solidFill>
                  <a:srgbClr val="FFFFFF"/>
                </a:solidFill>
                <a:effectLst/>
                <a:uLnTx/>
                <a:uFillTx/>
                <a:latin typeface="Calibri" panose="020F0502020204030204"/>
                <a:ea typeface="+mn-ea"/>
                <a:cs typeface="+mn-cs"/>
              </a:rPr>
              <a:t>heatnetworks@consumer.scot</a:t>
            </a:r>
            <a:endParaRPr kumimoji="0" lang="en-GB" sz="36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9971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71000">
              <a:schemeClr val="bg1"/>
            </a:gs>
            <a:gs pos="100000">
              <a:schemeClr val="accent1">
                <a:lumMod val="0"/>
                <a:lumOff val="100000"/>
              </a:schemeClr>
            </a:gs>
          </a:gsLst>
          <a:lin ang="54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7E8093-D226-093A-2FF1-98EF5E822353}"/>
              </a:ext>
            </a:extLst>
          </p:cNvPr>
          <p:cNvSpPr>
            <a:spLocks noGrp="1"/>
          </p:cNvSpPr>
          <p:nvPr>
            <p:ph type="title"/>
          </p:nvPr>
        </p:nvSpPr>
        <p:spPr/>
        <p:txBody>
          <a:bodyPr/>
          <a:lstStyle/>
          <a:p>
            <a:r>
              <a:rPr lang="en-GB" dirty="0"/>
              <a:t>Contents</a:t>
            </a:r>
          </a:p>
        </p:txBody>
      </p:sp>
      <p:sp>
        <p:nvSpPr>
          <p:cNvPr id="3" name="Content Placeholder 2">
            <a:extLst>
              <a:ext uri="{FF2B5EF4-FFF2-40B4-BE49-F238E27FC236}">
                <a16:creationId xmlns:a16="http://schemas.microsoft.com/office/drawing/2014/main" id="{6387B942-85C5-23E0-AA5C-A79194973F13}"/>
              </a:ext>
            </a:extLst>
          </p:cNvPr>
          <p:cNvSpPr>
            <a:spLocks noGrp="1"/>
          </p:cNvSpPr>
          <p:nvPr>
            <p:ph idx="1"/>
          </p:nvPr>
        </p:nvSpPr>
        <p:spPr>
          <a:xfrm>
            <a:off x="561110" y="1955799"/>
            <a:ext cx="10973268" cy="4533101"/>
          </a:xfrm>
        </p:spPr>
        <p:txBody>
          <a:bodyPr numCol="2" spcCol="360000">
            <a:noAutofit/>
          </a:bodyPr>
          <a:lstStyle/>
          <a:p>
            <a:pPr>
              <a:lnSpc>
                <a:spcPct val="150000"/>
              </a:lnSpc>
            </a:pPr>
            <a:r>
              <a:rPr lang="en-GB" sz="1600" b="1" dirty="0">
                <a:solidFill>
                  <a:schemeClr val="accent3"/>
                </a:solidFill>
                <a:hlinkClick r:id="rId3" action="ppaction://hlinksldjump">
                  <a:extLst>
                    <a:ext uri="{A12FA001-AC4F-418D-AE19-62706E023703}">
                      <ahyp:hlinkClr xmlns:ahyp="http://schemas.microsoft.com/office/drawing/2018/hyperlinkcolor" val="tx"/>
                    </a:ext>
                  </a:extLst>
                </a:hlinkClick>
              </a:rPr>
              <a:t>Introduction - Consumer Scotland</a:t>
            </a:r>
            <a:endParaRPr lang="en-GB" sz="1600" b="1" dirty="0">
              <a:solidFill>
                <a:schemeClr val="accent3"/>
              </a:solidFill>
            </a:endParaRPr>
          </a:p>
          <a:p>
            <a:pPr>
              <a:lnSpc>
                <a:spcPct val="150000"/>
              </a:lnSpc>
            </a:pPr>
            <a:r>
              <a:rPr lang="en-GB" sz="1600" b="1" dirty="0">
                <a:solidFill>
                  <a:schemeClr val="accent3"/>
                </a:solidFill>
                <a:hlinkClick r:id="rId4" action="ppaction://hlinksldjump">
                  <a:extLst>
                    <a:ext uri="{A12FA001-AC4F-418D-AE19-62706E023703}">
                      <ahyp:hlinkClr xmlns:ahyp="http://schemas.microsoft.com/office/drawing/2018/hyperlinkcolor" val="tx"/>
                    </a:ext>
                  </a:extLst>
                </a:hlinkClick>
              </a:rPr>
              <a:t>Introduction – Who this toolkit is for and what it includes</a:t>
            </a:r>
            <a:endParaRPr lang="en-GB" sz="1600" b="1" dirty="0">
              <a:solidFill>
                <a:schemeClr val="accent3"/>
              </a:solidFill>
            </a:endParaRPr>
          </a:p>
          <a:p>
            <a:pPr>
              <a:lnSpc>
                <a:spcPct val="150000"/>
              </a:lnSpc>
            </a:pPr>
            <a:r>
              <a:rPr lang="en-GB" sz="1600" b="1" dirty="0">
                <a:solidFill>
                  <a:schemeClr val="accent3"/>
                </a:solidFill>
                <a:hlinkClick r:id="rId5" action="ppaction://hlinksldjump">
                  <a:extLst>
                    <a:ext uri="{A12FA001-AC4F-418D-AE19-62706E023703}">
                      <ahyp:hlinkClr xmlns:ahyp="http://schemas.microsoft.com/office/drawing/2018/hyperlinkcolor" val="tx"/>
                    </a:ext>
                  </a:extLst>
                </a:hlinkClick>
              </a:rPr>
              <a:t>Understanding heat networks</a:t>
            </a:r>
            <a:endParaRPr lang="en-GB" sz="1600" b="1" dirty="0">
              <a:solidFill>
                <a:schemeClr val="accent3"/>
              </a:solidFill>
            </a:endParaRPr>
          </a:p>
          <a:p>
            <a:pPr>
              <a:lnSpc>
                <a:spcPct val="150000"/>
              </a:lnSpc>
            </a:pPr>
            <a:r>
              <a:rPr lang="en-GB" sz="1600" b="1" dirty="0">
                <a:solidFill>
                  <a:schemeClr val="accent3"/>
                </a:solidFill>
                <a:hlinkClick r:id="rId6" action="ppaction://hlinksldjump">
                  <a:extLst>
                    <a:ext uri="{A12FA001-AC4F-418D-AE19-62706E023703}">
                      <ahyp:hlinkClr xmlns:ahyp="http://schemas.microsoft.com/office/drawing/2018/hyperlinkcolor" val="tx"/>
                    </a:ext>
                  </a:extLst>
                </a:hlinkClick>
              </a:rPr>
              <a:t>Key challenges for consumers</a:t>
            </a:r>
            <a:endParaRPr lang="en-GB" sz="1600" b="1" dirty="0">
              <a:solidFill>
                <a:schemeClr val="accent3"/>
              </a:solidFill>
            </a:endParaRPr>
          </a:p>
          <a:p>
            <a:pPr>
              <a:lnSpc>
                <a:spcPct val="150000"/>
              </a:lnSpc>
            </a:pPr>
            <a:r>
              <a:rPr lang="en-GB" sz="1600" b="1" dirty="0">
                <a:solidFill>
                  <a:schemeClr val="accent3"/>
                </a:solidFill>
                <a:hlinkClick r:id="rId7" action="ppaction://hlinksldjump">
                  <a:extLst>
                    <a:ext uri="{A12FA001-AC4F-418D-AE19-62706E023703}">
                      <ahyp:hlinkClr xmlns:ahyp="http://schemas.microsoft.com/office/drawing/2018/hyperlinkcolor" val="tx"/>
                    </a:ext>
                  </a:extLst>
                </a:hlinkClick>
              </a:rPr>
              <a:t>Heat network regulation</a:t>
            </a:r>
            <a:endParaRPr lang="en-GB" sz="1600" b="1" dirty="0">
              <a:solidFill>
                <a:schemeClr val="accent3"/>
              </a:solidFill>
            </a:endParaRPr>
          </a:p>
          <a:p>
            <a:pPr>
              <a:lnSpc>
                <a:spcPct val="150000"/>
              </a:lnSpc>
            </a:pPr>
            <a:r>
              <a:rPr lang="en-GB" sz="1600" b="1" dirty="0">
                <a:solidFill>
                  <a:schemeClr val="accent3"/>
                </a:solidFill>
                <a:hlinkClick r:id="rId8" action="ppaction://hlinksldjump">
                  <a:extLst>
                    <a:ext uri="{A12FA001-AC4F-418D-AE19-62706E023703}">
                      <ahyp:hlinkClr xmlns:ahyp="http://schemas.microsoft.com/office/drawing/2018/hyperlinkcolor" val="tx"/>
                    </a:ext>
                  </a:extLst>
                </a:hlinkClick>
              </a:rPr>
              <a:t>Heat Networks Advice Service</a:t>
            </a:r>
            <a:endParaRPr lang="en-GB" sz="1600" b="1" dirty="0">
              <a:solidFill>
                <a:schemeClr val="accent3"/>
              </a:solidFill>
            </a:endParaRPr>
          </a:p>
          <a:p>
            <a:pPr>
              <a:lnSpc>
                <a:spcPct val="150000"/>
              </a:lnSpc>
            </a:pPr>
            <a:r>
              <a:rPr lang="en-GB" sz="1600" b="1" dirty="0">
                <a:solidFill>
                  <a:schemeClr val="accent3"/>
                </a:solidFill>
                <a:hlinkClick r:id="rId9" action="ppaction://hlinksldjump">
                  <a:extLst>
                    <a:ext uri="{A12FA001-AC4F-418D-AE19-62706E023703}">
                      <ahyp:hlinkClr xmlns:ahyp="http://schemas.microsoft.com/office/drawing/2018/hyperlinkcolor" val="tx"/>
                    </a:ext>
                  </a:extLst>
                </a:hlinkClick>
              </a:rPr>
              <a:t>Training and resources</a:t>
            </a:r>
            <a:endParaRPr lang="en-GB" sz="1600" b="1" dirty="0">
              <a:solidFill>
                <a:schemeClr val="accent3"/>
              </a:solidFill>
            </a:endParaRPr>
          </a:p>
          <a:p>
            <a:pPr>
              <a:lnSpc>
                <a:spcPct val="150000"/>
              </a:lnSpc>
            </a:pPr>
            <a:endParaRPr lang="en-GB" sz="1600" b="1" dirty="0">
              <a:solidFill>
                <a:schemeClr val="tx1"/>
              </a:solidFill>
            </a:endParaRPr>
          </a:p>
          <a:p>
            <a:pPr algn="r">
              <a:lnSpc>
                <a:spcPct val="150000"/>
              </a:lnSpc>
            </a:pPr>
            <a:endParaRPr lang="en-GB" sz="1600" dirty="0">
              <a:solidFill>
                <a:schemeClr val="tx1"/>
              </a:solidFill>
            </a:endParaRPr>
          </a:p>
          <a:p>
            <a:pPr algn="r">
              <a:lnSpc>
                <a:spcPct val="150000"/>
              </a:lnSpc>
            </a:pPr>
            <a:r>
              <a:rPr lang="en-GB" sz="1600" b="1" dirty="0">
                <a:solidFill>
                  <a:schemeClr val="tx1"/>
                </a:solidFill>
              </a:rPr>
              <a:t>1</a:t>
            </a:r>
          </a:p>
          <a:p>
            <a:pPr algn="r">
              <a:lnSpc>
                <a:spcPct val="150000"/>
              </a:lnSpc>
            </a:pPr>
            <a:r>
              <a:rPr lang="en-GB" sz="1600" b="1" dirty="0">
                <a:solidFill>
                  <a:schemeClr val="tx1"/>
                </a:solidFill>
              </a:rPr>
              <a:t>2</a:t>
            </a:r>
          </a:p>
          <a:p>
            <a:pPr algn="r">
              <a:lnSpc>
                <a:spcPct val="150000"/>
              </a:lnSpc>
            </a:pPr>
            <a:r>
              <a:rPr lang="en-GB" sz="1600" b="1" dirty="0">
                <a:solidFill>
                  <a:schemeClr val="tx1"/>
                </a:solidFill>
              </a:rPr>
              <a:t>3</a:t>
            </a:r>
          </a:p>
          <a:p>
            <a:pPr algn="r">
              <a:lnSpc>
                <a:spcPct val="150000"/>
              </a:lnSpc>
            </a:pPr>
            <a:r>
              <a:rPr lang="en-GB" sz="1600" b="1" dirty="0">
                <a:solidFill>
                  <a:schemeClr val="tx1"/>
                </a:solidFill>
              </a:rPr>
              <a:t>4</a:t>
            </a:r>
          </a:p>
          <a:p>
            <a:pPr algn="r">
              <a:lnSpc>
                <a:spcPct val="150000"/>
              </a:lnSpc>
            </a:pPr>
            <a:r>
              <a:rPr lang="en-GB" sz="1600" b="1" dirty="0">
                <a:solidFill>
                  <a:schemeClr val="tx1"/>
                </a:solidFill>
              </a:rPr>
              <a:t>5</a:t>
            </a:r>
          </a:p>
          <a:p>
            <a:pPr algn="r">
              <a:lnSpc>
                <a:spcPct val="150000"/>
              </a:lnSpc>
            </a:pPr>
            <a:r>
              <a:rPr lang="en-GB" sz="1600" b="1" dirty="0">
                <a:solidFill>
                  <a:schemeClr val="tx1"/>
                </a:solidFill>
              </a:rPr>
              <a:t>6</a:t>
            </a:r>
          </a:p>
          <a:p>
            <a:pPr algn="r">
              <a:lnSpc>
                <a:spcPct val="150000"/>
              </a:lnSpc>
            </a:pPr>
            <a:r>
              <a:rPr lang="en-GB" sz="1600" b="1" dirty="0">
                <a:solidFill>
                  <a:schemeClr val="tx1"/>
                </a:solidFill>
              </a:rPr>
              <a:t>7-9</a:t>
            </a:r>
          </a:p>
          <a:p>
            <a:pPr algn="r">
              <a:lnSpc>
                <a:spcPct val="150000"/>
              </a:lnSpc>
            </a:pPr>
            <a:endParaRPr lang="en-GB" sz="1600" dirty="0">
              <a:solidFill>
                <a:schemeClr val="tx1"/>
              </a:solidFill>
            </a:endParaRPr>
          </a:p>
        </p:txBody>
      </p:sp>
      <p:pic>
        <p:nvPicPr>
          <p:cNvPr id="1026" name="Picture 2">
            <a:extLst>
              <a:ext uri="{FF2B5EF4-FFF2-40B4-BE49-F238E27FC236}">
                <a16:creationId xmlns:a16="http://schemas.microsoft.com/office/drawing/2014/main" id="{75DF9BBF-5938-C7ED-B134-60A0FCD3DCE5}"/>
              </a:ext>
            </a:extLst>
          </p:cNvPr>
          <p:cNvPicPr>
            <a:picLocks noChangeAspect="1" noChangeArrowheads="1"/>
          </p:cNvPicPr>
          <p:nvPr/>
        </p:nvPicPr>
        <p:blipFill rotWithShape="1">
          <a:blip r:embed="rId10">
            <a:alphaModFix amt="35000"/>
            <a:extLst>
              <a:ext uri="{28A0092B-C50C-407E-A947-70E740481C1C}">
                <a14:useLocalDpi xmlns:a14="http://schemas.microsoft.com/office/drawing/2010/main" val="0"/>
              </a:ext>
            </a:extLst>
          </a:blip>
          <a:srcRect l="1" t="29211" r="-54491" b="17853"/>
          <a:stretch>
            <a:fillRect/>
          </a:stretch>
        </p:blipFill>
        <p:spPr bwMode="auto">
          <a:xfrm>
            <a:off x="0" y="4723600"/>
            <a:ext cx="19036145" cy="3530600"/>
          </a:xfrm>
          <a:prstGeom prst="flowChartManualInpu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16871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71000">
              <a:schemeClr val="bg1"/>
            </a:gs>
            <a:gs pos="100000">
              <a:schemeClr val="accent1">
                <a:lumMod val="0"/>
                <a:lumOff val="100000"/>
              </a:schemeClr>
            </a:gs>
          </a:gsLst>
          <a:lin ang="5400000" scaled="1"/>
          <a:tileRect/>
        </a:gradFill>
        <a:effectLst/>
      </p:bgPr>
    </p:bg>
    <p:spTree>
      <p:nvGrpSpPr>
        <p:cNvPr id="1" name="">
          <a:extLst>
            <a:ext uri="{FF2B5EF4-FFF2-40B4-BE49-F238E27FC236}">
              <a16:creationId xmlns:a16="http://schemas.microsoft.com/office/drawing/2014/main" id="{0AA42B4E-677C-7D83-C0A9-1B880B07C736}"/>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0C37E38D-6620-9BF9-1E59-AF8B19226DC7}"/>
              </a:ext>
            </a:extLst>
          </p:cNvPr>
          <p:cNvSpPr>
            <a:spLocks noGrp="1"/>
          </p:cNvSpPr>
          <p:nvPr>
            <p:ph type="title"/>
          </p:nvPr>
        </p:nvSpPr>
        <p:spPr>
          <a:xfrm>
            <a:off x="561110" y="369099"/>
            <a:ext cx="8761413" cy="706964"/>
          </a:xfrm>
        </p:spPr>
        <p:txBody>
          <a:bodyPr/>
          <a:lstStyle/>
          <a:p>
            <a:r>
              <a:rPr lang="en-US" dirty="0"/>
              <a:t>Introduction - Consumer Scotland</a:t>
            </a:r>
          </a:p>
        </p:txBody>
      </p:sp>
      <p:sp>
        <p:nvSpPr>
          <p:cNvPr id="6" name="TextBox 5">
            <a:extLst>
              <a:ext uri="{FF2B5EF4-FFF2-40B4-BE49-F238E27FC236}">
                <a16:creationId xmlns:a16="http://schemas.microsoft.com/office/drawing/2014/main" id="{138C6897-6C26-037E-95AF-900C24E31EF6}"/>
              </a:ext>
            </a:extLst>
          </p:cNvPr>
          <p:cNvSpPr txBox="1"/>
          <p:nvPr/>
        </p:nvSpPr>
        <p:spPr>
          <a:xfrm>
            <a:off x="515073" y="1439632"/>
            <a:ext cx="10957790" cy="5165517"/>
          </a:xfrm>
          <a:prstGeom prst="rect">
            <a:avLst/>
          </a:prstGeom>
          <a:noFill/>
        </p:spPr>
        <p:txBody>
          <a:bodyPr wrap="square" numCol="2" spcCol="36000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chemeClr val="accent1"/>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solidFill>
                <a:schemeClr val="accent1"/>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chemeClr val="accent1"/>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solidFill>
                <a:schemeClr val="accent1"/>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chemeClr val="accent1"/>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chemeClr val="accent1"/>
                </a:solidFill>
                <a:effectLst/>
                <a:uLnTx/>
                <a:uFillTx/>
                <a:latin typeface="Calibri" panose="020F0502020204030204"/>
                <a:ea typeface="+mn-ea"/>
                <a:cs typeface="+mn-cs"/>
              </a:rPr>
              <a:t>The Act defines consumers as individuals and small businesses that purchase, use or receive in Scotland goods or services supplied by a business, profession, not for profit enterprise, or public body.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chemeClr val="accent1"/>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chemeClr val="accent1"/>
                </a:solidFill>
                <a:effectLst/>
                <a:uLnTx/>
                <a:uFillTx/>
                <a:latin typeface="Calibri" panose="020F0502020204030204"/>
                <a:ea typeface="+mn-ea"/>
                <a:cs typeface="+mn-cs"/>
              </a:rPr>
              <a:t>Our purpose is to improve outcomes for current and future consumers, and our strategic objectives are: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chemeClr val="accent1"/>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chemeClr val="accent1"/>
                </a:solidFill>
                <a:effectLst/>
                <a:uLnTx/>
                <a:uFillTx/>
                <a:latin typeface="Calibri" panose="020F0502020204030204"/>
                <a:ea typeface="+mn-ea"/>
                <a:cs typeface="+mn-cs"/>
              </a:rPr>
              <a:t>to enhance understanding and awareness of consumer issues by strengthening the evidence base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chemeClr val="accent1"/>
                </a:solidFill>
                <a:effectLst/>
                <a:uLnTx/>
                <a:uFillTx/>
                <a:latin typeface="Calibri" panose="020F0502020204030204"/>
                <a:ea typeface="+mn-ea"/>
                <a:cs typeface="+mn-cs"/>
              </a:rPr>
              <a:t>to serve the needs and aspirations of current and future consumers by inspiring and influencing the public, private and third sectors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chemeClr val="accent1"/>
                </a:solidFill>
                <a:effectLst/>
                <a:uLnTx/>
                <a:uFillTx/>
                <a:latin typeface="Calibri" panose="020F0502020204030204"/>
                <a:ea typeface="+mn-ea"/>
                <a:cs typeface="+mn-cs"/>
              </a:rPr>
              <a:t>to enable the active participation of consumers in a fairer economy by improving access to information and support</a:t>
            </a:r>
            <a:endParaRPr lang="en-GB" sz="1600" dirty="0">
              <a:solidFill>
                <a:schemeClr val="accent1"/>
              </a:solidFill>
              <a:latin typeface="Calibri" panose="020F0502020204030204"/>
            </a:endParaRPr>
          </a:p>
          <a:p>
            <a:pPr lvl="0" defTabSz="914400">
              <a:spcBef>
                <a:spcPts val="1000"/>
              </a:spcBef>
              <a:defRPr/>
            </a:pPr>
            <a:r>
              <a:rPr lang="en-GB" sz="1600" dirty="0">
                <a:solidFill>
                  <a:schemeClr val="accent1"/>
                </a:solidFill>
                <a:ea typeface="Times New Roman" panose="02020603050405020304" pitchFamily="18" charset="0"/>
                <a:cs typeface="Times New Roman" panose="02020603050405020304" pitchFamily="18" charset="0"/>
              </a:rPr>
              <a:t>On April 1</a:t>
            </a:r>
            <a:r>
              <a:rPr lang="en-GB" sz="1600" baseline="30000" dirty="0">
                <a:solidFill>
                  <a:schemeClr val="accent1"/>
                </a:solidFill>
                <a:ea typeface="Times New Roman" panose="02020603050405020304" pitchFamily="18" charset="0"/>
                <a:cs typeface="Times New Roman" panose="02020603050405020304" pitchFamily="18" charset="0"/>
              </a:rPr>
              <a:t>st</a:t>
            </a:r>
            <a:r>
              <a:rPr lang="en-GB" sz="1600" dirty="0">
                <a:solidFill>
                  <a:schemeClr val="accent1"/>
                </a:solidFill>
                <a:ea typeface="Times New Roman" panose="02020603050405020304" pitchFamily="18" charset="0"/>
                <a:cs typeface="Times New Roman" panose="02020603050405020304" pitchFamily="18" charset="0"/>
              </a:rPr>
              <a:t> 2025 Consumer Scotland became the statutory advocate for heat network consumers in Scotland.</a:t>
            </a:r>
          </a:p>
          <a:p>
            <a:pPr lvl="0" defTabSz="914400">
              <a:spcBef>
                <a:spcPts val="1000"/>
              </a:spcBef>
              <a:defRPr/>
            </a:pPr>
            <a:r>
              <a:rPr lang="en-GB" sz="1600" dirty="0">
                <a:solidFill>
                  <a:schemeClr val="accent1"/>
                </a:solidFill>
                <a:ea typeface="Aptos" panose="020B0004020202020204" pitchFamily="34" charset="0"/>
                <a:cs typeface="Arial" panose="020B0604020202020204" pitchFamily="34" charset="0"/>
              </a:rPr>
              <a:t>As part of this new responsibility, Consumer Scotland is taking forward a programme of research looking into the issues and experiences heat network users face, using this evidence to advocate for better outcomes. </a:t>
            </a:r>
          </a:p>
          <a:p>
            <a:pPr lvl="0" defTabSz="914400">
              <a:spcBef>
                <a:spcPts val="1000"/>
              </a:spcBef>
              <a:defRPr/>
            </a:pPr>
            <a:r>
              <a:rPr lang="en-GB" sz="1600" dirty="0">
                <a:solidFill>
                  <a:schemeClr val="accent1"/>
                </a:solidFill>
                <a:ea typeface="Times New Roman" panose="02020603050405020304" pitchFamily="18" charset="0"/>
                <a:cs typeface="Arial" panose="020B0604020202020204" pitchFamily="34" charset="0"/>
              </a:rPr>
              <a:t>We formally represent consumers on industry and advisory groups, ensuring the consumer voice is heard at all stages of decision making.</a:t>
            </a:r>
            <a:r>
              <a:rPr lang="en-GB" sz="1600" dirty="0">
                <a:solidFill>
                  <a:schemeClr val="accent1"/>
                </a:solidFill>
                <a:ea typeface="Times New Roman" panose="02020603050405020304" pitchFamily="18" charset="0"/>
                <a:cs typeface="Times New Roman" panose="02020603050405020304" pitchFamily="18" charset="0"/>
              </a:rPr>
              <a:t> </a:t>
            </a:r>
          </a:p>
          <a:p>
            <a:pPr lvl="0" defTabSz="914400">
              <a:spcBef>
                <a:spcPts val="1000"/>
              </a:spcBef>
              <a:defRPr/>
            </a:pPr>
            <a:r>
              <a:rPr lang="en-GB" sz="1600" dirty="0">
                <a:solidFill>
                  <a:schemeClr val="accent1"/>
                </a:solidFill>
                <a:ea typeface="Aptos" panose="020B0004020202020204" pitchFamily="34" charset="0"/>
                <a:cs typeface="Arial" panose="020B0604020202020204" pitchFamily="34" charset="0"/>
              </a:rPr>
              <a:t>Consumer Scotland has worked with advice bodies in Scotland to build heat network support into existing energy advice services: </a:t>
            </a:r>
          </a:p>
          <a:p>
            <a:pPr marL="285750" lvl="0" indent="-285750" defTabSz="914400">
              <a:spcBef>
                <a:spcPts val="1000"/>
              </a:spcBef>
              <a:buFont typeface="Arial" panose="020B0604020202020204" pitchFamily="34" charset="0"/>
              <a:buChar char="•"/>
              <a:defRPr/>
            </a:pPr>
            <a:r>
              <a:rPr lang="en-GB" sz="1600" dirty="0">
                <a:solidFill>
                  <a:schemeClr val="accent1"/>
                </a:solidFill>
                <a:ea typeface="Aptos" panose="020B0004020202020204" pitchFamily="34" charset="0"/>
                <a:cs typeface="Arial" panose="020B0604020202020204" pitchFamily="34" charset="0"/>
              </a:rPr>
              <a:t>Consumers have access to advice and support through </a:t>
            </a:r>
            <a:r>
              <a:rPr lang="en-GB" sz="1600" u="sng" dirty="0" err="1">
                <a:solidFill>
                  <a:schemeClr val="accent1"/>
                </a:solidFill>
                <a:ea typeface="Aptos" panose="020B00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energyadvice.scot</a:t>
            </a:r>
            <a:r>
              <a:rPr lang="en-GB" sz="1600" dirty="0">
                <a:solidFill>
                  <a:schemeClr val="accent1"/>
                </a:solidFill>
                <a:ea typeface="Aptos" panose="020B0004020202020204" pitchFamily="34" charset="0"/>
                <a:cs typeface="Arial" panose="020B0604020202020204" pitchFamily="34" charset="0"/>
              </a:rPr>
              <a:t> from Advice Direct Scotland. </a:t>
            </a:r>
          </a:p>
          <a:p>
            <a:pPr marL="285750" lvl="0" indent="-285750" defTabSz="914400">
              <a:spcBef>
                <a:spcPts val="1000"/>
              </a:spcBef>
              <a:buFont typeface="Arial" panose="020B0604020202020204" pitchFamily="34" charset="0"/>
              <a:buChar char="•"/>
              <a:defRPr/>
            </a:pPr>
            <a:r>
              <a:rPr lang="en-GB" sz="1600" dirty="0">
                <a:solidFill>
                  <a:schemeClr val="accent1"/>
                </a:solidFill>
                <a:ea typeface="Aptos" panose="020B0004020202020204" pitchFamily="34" charset="0"/>
                <a:cs typeface="Arial" panose="020B0604020202020204" pitchFamily="34" charset="0"/>
              </a:rPr>
              <a:t>ADS can refer consumers in vulnerable circumstances </a:t>
            </a:r>
            <a:r>
              <a:rPr lang="en-GB" sz="1600">
                <a:solidFill>
                  <a:schemeClr val="accent1"/>
                </a:solidFill>
                <a:ea typeface="Aptos" panose="020B0004020202020204" pitchFamily="34" charset="0"/>
                <a:cs typeface="Arial" panose="020B0604020202020204" pitchFamily="34" charset="0"/>
              </a:rPr>
              <a:t>to access </a:t>
            </a:r>
            <a:r>
              <a:rPr lang="en-GB" sz="1600" dirty="0">
                <a:solidFill>
                  <a:schemeClr val="accent1"/>
                </a:solidFill>
                <a:ea typeface="Aptos" panose="020B0004020202020204" pitchFamily="34" charset="0"/>
                <a:cs typeface="Arial" panose="020B0604020202020204" pitchFamily="34" charset="0"/>
              </a:rPr>
              <a:t>additional support through the Extra Help Unit at Citizens Advice Scotland.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dirty="0">
              <a:ln>
                <a:noFill/>
              </a:ln>
              <a:solidFill>
                <a:schemeClr val="accent1"/>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E05E6E6A-F08D-4611-F4F7-B2E4232D1A85}"/>
              </a:ext>
            </a:extLst>
          </p:cNvPr>
          <p:cNvSpPr txBox="1"/>
          <p:nvPr/>
        </p:nvSpPr>
        <p:spPr>
          <a:xfrm>
            <a:off x="561110" y="1464651"/>
            <a:ext cx="5223713" cy="1162113"/>
          </a:xfrm>
          <a:prstGeom prst="rect">
            <a:avLst/>
          </a:prstGeom>
          <a:solidFill>
            <a:schemeClr val="tx2"/>
          </a:solid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600" b="1" i="0" u="none" strike="noStrike" kern="1200" cap="none" spc="0" normalizeH="0" baseline="0" noProof="0" dirty="0">
                <a:ln>
                  <a:noFill/>
                </a:ln>
                <a:solidFill>
                  <a:schemeClr val="bg1"/>
                </a:solidFill>
                <a:effectLst/>
                <a:uLnTx/>
                <a:uFillTx/>
                <a:latin typeface="Calibri" panose="020F0502020204030204"/>
                <a:ea typeface="+mn-ea"/>
                <a:cs typeface="+mn-cs"/>
              </a:rPr>
              <a:t>Consumer Scotland is the statutory body for consumers in Scotland. Established by the Consumer Scotland Act 2020, we are accountable to the Scottish Parliament. </a:t>
            </a:r>
          </a:p>
        </p:txBody>
      </p:sp>
      <p:sp>
        <p:nvSpPr>
          <p:cNvPr id="8" name="TextBox 7">
            <a:extLst>
              <a:ext uri="{FF2B5EF4-FFF2-40B4-BE49-F238E27FC236}">
                <a16:creationId xmlns:a16="http://schemas.microsoft.com/office/drawing/2014/main" id="{548FA647-C00F-336D-A697-F92D3AE015FE}"/>
              </a:ext>
            </a:extLst>
          </p:cNvPr>
          <p:cNvSpPr txBox="1"/>
          <p:nvPr/>
        </p:nvSpPr>
        <p:spPr>
          <a:xfrm>
            <a:off x="5945157" y="6420483"/>
            <a:ext cx="301686" cy="369332"/>
          </a:xfrm>
          <a:prstGeom prst="rect">
            <a:avLst/>
          </a:prstGeom>
          <a:noFill/>
        </p:spPr>
        <p:txBody>
          <a:bodyPr wrap="none" rtlCol="0">
            <a:spAutoFit/>
          </a:bodyPr>
          <a:lstStyle/>
          <a:p>
            <a:r>
              <a:rPr lang="en-GB" dirty="0"/>
              <a:t>1</a:t>
            </a:r>
          </a:p>
        </p:txBody>
      </p:sp>
    </p:spTree>
    <p:extLst>
      <p:ext uri="{BB962C8B-B14F-4D97-AF65-F5344CB8AC3E}">
        <p14:creationId xmlns:p14="http://schemas.microsoft.com/office/powerpoint/2010/main" val="24168693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78A9A-DF57-7D88-39CA-3F675227374A}"/>
              </a:ext>
            </a:extLst>
          </p:cNvPr>
          <p:cNvSpPr>
            <a:spLocks noGrp="1"/>
          </p:cNvSpPr>
          <p:nvPr>
            <p:ph type="title"/>
          </p:nvPr>
        </p:nvSpPr>
        <p:spPr/>
        <p:txBody>
          <a:bodyPr/>
          <a:lstStyle/>
          <a:p>
            <a:r>
              <a:rPr lang="en-GB" dirty="0"/>
              <a:t>Introduction </a:t>
            </a:r>
          </a:p>
        </p:txBody>
      </p:sp>
      <p:sp>
        <p:nvSpPr>
          <p:cNvPr id="3" name="Content Placeholder 2">
            <a:extLst>
              <a:ext uri="{FF2B5EF4-FFF2-40B4-BE49-F238E27FC236}">
                <a16:creationId xmlns:a16="http://schemas.microsoft.com/office/drawing/2014/main" id="{61F988A9-0431-1660-87E2-93B29AC669AF}"/>
              </a:ext>
            </a:extLst>
          </p:cNvPr>
          <p:cNvSpPr>
            <a:spLocks noGrp="1"/>
          </p:cNvSpPr>
          <p:nvPr>
            <p:ph idx="1"/>
          </p:nvPr>
        </p:nvSpPr>
        <p:spPr>
          <a:xfrm>
            <a:off x="561110" y="2102512"/>
            <a:ext cx="11082593" cy="4089645"/>
          </a:xfrm>
        </p:spPr>
        <p:txBody>
          <a:bodyPr numCol="2" spcCol="360000">
            <a:noAutofit/>
          </a:bodyPr>
          <a:lstStyle/>
          <a:p>
            <a:r>
              <a:rPr lang="en-GB" sz="1600" dirty="0"/>
              <a:t>Heat networks are a growing part of Scotland’s energy system, and advisers and caseworkers are increasingly likely to encounter consumers who rely on them for heating and hot water. While heat networks play an important role in decarbonising heat, they also present new and sometimes complex challenges for consumers.</a:t>
            </a:r>
          </a:p>
          <a:p>
            <a:r>
              <a:rPr lang="en-GB" sz="1600" dirty="0"/>
              <a:t>This toolkit is designed to support advisers and caseworkers who provide assistance to households and small businesses using heat networks. Whether you are encountering heat network issues for the first time or are looking to build your knowledge of recent regulatory changes, this document provides a practical guide to understanding the system and supporting consumers effectively.</a:t>
            </a:r>
          </a:p>
          <a:p>
            <a:r>
              <a:rPr lang="en-GB" sz="1600" dirty="0"/>
              <a:t>The toolkit explains how heat networks operate, outlines the types of issues consumers may face, and sets out the advice and support pathways available. It also provides links to guidance to support advisers on how to respond to common scenarios, including billing concerns, service interruptions, and complaints.</a:t>
            </a:r>
          </a:p>
          <a:p>
            <a:r>
              <a:rPr lang="en-GB" sz="1600" dirty="0"/>
              <a:t>As the heat network sector continues to evolve, this toolkit should be used alongside up-to-date guidance and referral services to ensure consumers receive accurate and effective support.</a:t>
            </a:r>
          </a:p>
          <a:p>
            <a:br>
              <a:rPr lang="en-GB" sz="1600" dirty="0"/>
            </a:br>
            <a:endParaRPr lang="en-GB" sz="1600" dirty="0"/>
          </a:p>
        </p:txBody>
      </p:sp>
      <p:sp>
        <p:nvSpPr>
          <p:cNvPr id="4" name="Text Placeholder 3">
            <a:extLst>
              <a:ext uri="{FF2B5EF4-FFF2-40B4-BE49-F238E27FC236}">
                <a16:creationId xmlns:a16="http://schemas.microsoft.com/office/drawing/2014/main" id="{38628C61-F85B-8897-0D6C-EFA1263965DD}"/>
              </a:ext>
            </a:extLst>
          </p:cNvPr>
          <p:cNvSpPr>
            <a:spLocks noGrp="1"/>
          </p:cNvSpPr>
          <p:nvPr>
            <p:ph type="body" idx="10"/>
          </p:nvPr>
        </p:nvSpPr>
        <p:spPr>
          <a:xfrm>
            <a:off x="561110" y="1526250"/>
            <a:ext cx="11082593" cy="576262"/>
          </a:xfrm>
        </p:spPr>
        <p:txBody>
          <a:bodyPr/>
          <a:lstStyle/>
          <a:p>
            <a:r>
              <a:rPr lang="en-GB" dirty="0"/>
              <a:t>Who this toolkit is for and what it includes</a:t>
            </a:r>
          </a:p>
        </p:txBody>
      </p:sp>
      <p:sp>
        <p:nvSpPr>
          <p:cNvPr id="6" name="TextBox 5">
            <a:extLst>
              <a:ext uri="{FF2B5EF4-FFF2-40B4-BE49-F238E27FC236}">
                <a16:creationId xmlns:a16="http://schemas.microsoft.com/office/drawing/2014/main" id="{14E72469-C819-F9BA-32D4-12CF0C6E851B}"/>
              </a:ext>
            </a:extLst>
          </p:cNvPr>
          <p:cNvSpPr txBox="1"/>
          <p:nvPr/>
        </p:nvSpPr>
        <p:spPr>
          <a:xfrm>
            <a:off x="6182703" y="4316416"/>
            <a:ext cx="5461000" cy="1989904"/>
          </a:xfrm>
          <a:prstGeom prst="rect">
            <a:avLst/>
          </a:prstGeom>
          <a:solidFill>
            <a:schemeClr val="tx2"/>
          </a:solidFill>
        </p:spPr>
        <p:txBody>
          <a:bodyPr wrap="square" rtlCol="0">
            <a:spAutoFit/>
          </a:bodyPr>
          <a:lstStyle/>
          <a:p>
            <a:pPr>
              <a:lnSpc>
                <a:spcPts val="2500"/>
              </a:lnSpc>
            </a:pPr>
            <a:r>
              <a:rPr lang="en-GB" sz="1600" b="1" dirty="0">
                <a:solidFill>
                  <a:schemeClr val="bg1"/>
                </a:solidFill>
              </a:rPr>
              <a:t>This toolkit includes information on:</a:t>
            </a:r>
          </a:p>
          <a:p>
            <a:pPr marL="285750" indent="-285750">
              <a:lnSpc>
                <a:spcPts val="2500"/>
              </a:lnSpc>
              <a:buFont typeface="Arial" panose="020B0604020202020204" pitchFamily="34" charset="0"/>
              <a:buChar char="•"/>
            </a:pPr>
            <a:r>
              <a:rPr lang="en-GB" sz="1600" b="1" dirty="0">
                <a:solidFill>
                  <a:schemeClr val="bg1"/>
                </a:solidFill>
              </a:rPr>
              <a:t>The statutory advice services available in Scotland </a:t>
            </a:r>
          </a:p>
          <a:p>
            <a:pPr marL="285750" indent="-285750">
              <a:lnSpc>
                <a:spcPts val="2500"/>
              </a:lnSpc>
              <a:buFont typeface="Arial" panose="020B0604020202020204" pitchFamily="34" charset="0"/>
              <a:buChar char="•"/>
            </a:pPr>
            <a:r>
              <a:rPr lang="en-GB" sz="1600" b="1" dirty="0">
                <a:solidFill>
                  <a:schemeClr val="bg1"/>
                </a:solidFill>
              </a:rPr>
              <a:t>The resources available for caseworkers who provide advice and support to heat network consumers</a:t>
            </a:r>
          </a:p>
          <a:p>
            <a:pPr marL="285750" indent="-285750">
              <a:lnSpc>
                <a:spcPts val="2500"/>
              </a:lnSpc>
              <a:buFont typeface="Arial" panose="020B0604020202020204" pitchFamily="34" charset="0"/>
              <a:buChar char="•"/>
            </a:pPr>
            <a:r>
              <a:rPr lang="en-GB" sz="1600" b="1" dirty="0">
                <a:solidFill>
                  <a:schemeClr val="bg1"/>
                </a:solidFill>
              </a:rPr>
              <a:t>Training and development available to upskill on heat networks </a:t>
            </a:r>
          </a:p>
        </p:txBody>
      </p:sp>
      <p:sp>
        <p:nvSpPr>
          <p:cNvPr id="9" name="TextBox 8">
            <a:extLst>
              <a:ext uri="{FF2B5EF4-FFF2-40B4-BE49-F238E27FC236}">
                <a16:creationId xmlns:a16="http://schemas.microsoft.com/office/drawing/2014/main" id="{54B20440-ACA4-E21F-D0A5-1FC91246FDAE}"/>
              </a:ext>
            </a:extLst>
          </p:cNvPr>
          <p:cNvSpPr txBox="1"/>
          <p:nvPr/>
        </p:nvSpPr>
        <p:spPr>
          <a:xfrm>
            <a:off x="5945157" y="6420483"/>
            <a:ext cx="301686" cy="369332"/>
          </a:xfrm>
          <a:prstGeom prst="rect">
            <a:avLst/>
          </a:prstGeom>
          <a:noFill/>
        </p:spPr>
        <p:txBody>
          <a:bodyPr wrap="none" rtlCol="0">
            <a:spAutoFit/>
          </a:bodyPr>
          <a:lstStyle/>
          <a:p>
            <a:r>
              <a:rPr lang="en-GB" dirty="0"/>
              <a:t>2</a:t>
            </a:r>
          </a:p>
        </p:txBody>
      </p:sp>
    </p:spTree>
    <p:extLst>
      <p:ext uri="{BB962C8B-B14F-4D97-AF65-F5344CB8AC3E}">
        <p14:creationId xmlns:p14="http://schemas.microsoft.com/office/powerpoint/2010/main" val="27862468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7E0AAA4-109C-5A28-1E41-EEA456B0E2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E08EDE-5121-3F62-36DE-CD5D7ED12479}"/>
              </a:ext>
            </a:extLst>
          </p:cNvPr>
          <p:cNvSpPr>
            <a:spLocks noGrp="1"/>
          </p:cNvSpPr>
          <p:nvPr>
            <p:ph type="title"/>
          </p:nvPr>
        </p:nvSpPr>
        <p:spPr/>
        <p:txBody>
          <a:bodyPr/>
          <a:lstStyle/>
          <a:p>
            <a:r>
              <a:rPr lang="en-GB" dirty="0"/>
              <a:t>Understanding heat networks</a:t>
            </a:r>
          </a:p>
        </p:txBody>
      </p:sp>
      <p:sp>
        <p:nvSpPr>
          <p:cNvPr id="3" name="Content Placeholder 2">
            <a:extLst>
              <a:ext uri="{FF2B5EF4-FFF2-40B4-BE49-F238E27FC236}">
                <a16:creationId xmlns:a16="http://schemas.microsoft.com/office/drawing/2014/main" id="{73816E9C-DE26-562B-7EC1-EAF1D4EE3126}"/>
              </a:ext>
            </a:extLst>
          </p:cNvPr>
          <p:cNvSpPr>
            <a:spLocks noGrp="1"/>
          </p:cNvSpPr>
          <p:nvPr>
            <p:ph idx="1"/>
          </p:nvPr>
        </p:nvSpPr>
        <p:spPr>
          <a:xfrm>
            <a:off x="561110" y="1794503"/>
            <a:ext cx="11082593" cy="4220229"/>
          </a:xfrm>
        </p:spPr>
        <p:txBody>
          <a:bodyPr numCol="2" spcCol="360000">
            <a:noAutofit/>
          </a:bodyPr>
          <a:lstStyle/>
          <a:p>
            <a:r>
              <a:rPr lang="en-GB" sz="1600" dirty="0">
                <a:solidFill>
                  <a:srgbClr val="000000"/>
                </a:solidFill>
              </a:rPr>
              <a:t>There are </a:t>
            </a:r>
            <a:r>
              <a:rPr lang="en-GB" sz="1600" b="1" dirty="0">
                <a:solidFill>
                  <a:srgbClr val="000000"/>
                </a:solidFill>
              </a:rPr>
              <a:t>currently</a:t>
            </a:r>
            <a:r>
              <a:rPr lang="en-GB" sz="1600" dirty="0">
                <a:solidFill>
                  <a:srgbClr val="000000"/>
                </a:solidFill>
              </a:rPr>
              <a:t> </a:t>
            </a:r>
            <a:r>
              <a:rPr lang="en-GB" sz="1600" b="1" dirty="0">
                <a:solidFill>
                  <a:srgbClr val="000000"/>
                </a:solidFill>
              </a:rPr>
              <a:t>30,000 households who get their heating and hot water from heat networks in Scotland</a:t>
            </a:r>
            <a:r>
              <a:rPr lang="en-GB" sz="1600" dirty="0">
                <a:solidFill>
                  <a:srgbClr val="000000"/>
                </a:solidFill>
              </a:rPr>
              <a:t>. The number of households on heat networks is expected to increase substantially over the next decade, as heat networks are a key part of efforts to decarbonise home heating and lower bills. </a:t>
            </a:r>
          </a:p>
          <a:p>
            <a:r>
              <a:rPr lang="en-GB" sz="1600" dirty="0"/>
              <a:t>Heat networks supply heating and hot water from a central source to multiple homes or buildings. Instead of each property having its own boiler, heat is generated centrally and distributed through a network of insulated pipes.</a:t>
            </a:r>
          </a:p>
          <a:p>
            <a:r>
              <a:rPr lang="en-GB" sz="1600" dirty="0"/>
              <a:t>There are different types of heat networks, including communal systems serving a single building and district networks serving multiple buildings or developments. Regardless of the type, the key feature is that consumers are connected to a shared system.</a:t>
            </a:r>
          </a:p>
          <a:p>
            <a:r>
              <a:rPr lang="en-GB" sz="1600" dirty="0"/>
              <a:t>This shared infrastructure means that heat networks operate differently from traditional energy markets. In most cases, consumers cannot switch supplier, as the network is tied to the building or area. This makes heat networks a form of natural monopoly, where the consumer’s experience is heavily dependent on the performance and practices of a single provider.</a:t>
            </a:r>
          </a:p>
          <a:p>
            <a:r>
              <a:rPr lang="en-GB" sz="1600" dirty="0"/>
              <a:t>Understanding this context is essential when supporting consumers, as many of the issues they face, particularly around pricing and service, stem from this lack of choice.</a:t>
            </a:r>
          </a:p>
          <a:p>
            <a:br>
              <a:rPr lang="en-GB" sz="1600" dirty="0"/>
            </a:br>
            <a:endParaRPr lang="en-GB" sz="1600" dirty="0"/>
          </a:p>
        </p:txBody>
      </p:sp>
      <p:pic>
        <p:nvPicPr>
          <p:cNvPr id="5" name="Picture 4">
            <a:extLst>
              <a:ext uri="{FF2B5EF4-FFF2-40B4-BE49-F238E27FC236}">
                <a16:creationId xmlns:a16="http://schemas.microsoft.com/office/drawing/2014/main" id="{35ECF391-E5E9-3311-EDDD-D07AD309EED1}"/>
              </a:ext>
            </a:extLst>
          </p:cNvPr>
          <p:cNvPicPr>
            <a:picLocks noChangeAspect="1"/>
          </p:cNvPicPr>
          <p:nvPr/>
        </p:nvPicPr>
        <p:blipFill>
          <a:blip r:embed="rId3"/>
          <a:stretch>
            <a:fillRect/>
          </a:stretch>
        </p:blipFill>
        <p:spPr>
          <a:xfrm>
            <a:off x="6670660" y="4487666"/>
            <a:ext cx="3880656" cy="2001235"/>
          </a:xfrm>
          <a:prstGeom prst="rect">
            <a:avLst/>
          </a:prstGeom>
        </p:spPr>
      </p:pic>
      <p:sp>
        <p:nvSpPr>
          <p:cNvPr id="6" name="TextBox 5">
            <a:extLst>
              <a:ext uri="{FF2B5EF4-FFF2-40B4-BE49-F238E27FC236}">
                <a16:creationId xmlns:a16="http://schemas.microsoft.com/office/drawing/2014/main" id="{092A76E1-C222-DC51-E410-7673A70FD1A8}"/>
              </a:ext>
            </a:extLst>
          </p:cNvPr>
          <p:cNvSpPr txBox="1"/>
          <p:nvPr/>
        </p:nvSpPr>
        <p:spPr>
          <a:xfrm>
            <a:off x="5945157" y="6420483"/>
            <a:ext cx="301686" cy="369332"/>
          </a:xfrm>
          <a:prstGeom prst="rect">
            <a:avLst/>
          </a:prstGeom>
          <a:noFill/>
        </p:spPr>
        <p:txBody>
          <a:bodyPr wrap="none" rtlCol="0">
            <a:spAutoFit/>
          </a:bodyPr>
          <a:lstStyle/>
          <a:p>
            <a:r>
              <a:rPr lang="en-GB" dirty="0"/>
              <a:t>3</a:t>
            </a:r>
          </a:p>
        </p:txBody>
      </p:sp>
    </p:spTree>
    <p:extLst>
      <p:ext uri="{BB962C8B-B14F-4D97-AF65-F5344CB8AC3E}">
        <p14:creationId xmlns:p14="http://schemas.microsoft.com/office/powerpoint/2010/main" val="5274952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71000">
              <a:schemeClr val="bg1"/>
            </a:gs>
            <a:gs pos="100000">
              <a:schemeClr val="accent1">
                <a:lumMod val="0"/>
                <a:lumOff val="100000"/>
              </a:schemeClr>
            </a:gs>
          </a:gsLst>
          <a:lin ang="54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1A353-4BE2-9E2D-9534-15D9A6793F79}"/>
              </a:ext>
            </a:extLst>
          </p:cNvPr>
          <p:cNvSpPr>
            <a:spLocks noGrp="1"/>
          </p:cNvSpPr>
          <p:nvPr>
            <p:ph type="title"/>
          </p:nvPr>
        </p:nvSpPr>
        <p:spPr/>
        <p:txBody>
          <a:bodyPr/>
          <a:lstStyle/>
          <a:p>
            <a:r>
              <a:rPr lang="en-GB" dirty="0"/>
              <a:t>Key challenges for consumers</a:t>
            </a:r>
          </a:p>
        </p:txBody>
      </p:sp>
      <p:sp>
        <p:nvSpPr>
          <p:cNvPr id="3" name="Content Placeholder 2">
            <a:extLst>
              <a:ext uri="{FF2B5EF4-FFF2-40B4-BE49-F238E27FC236}">
                <a16:creationId xmlns:a16="http://schemas.microsoft.com/office/drawing/2014/main" id="{6EA2CA2F-F112-97FC-6209-F43F05F725D8}"/>
              </a:ext>
            </a:extLst>
          </p:cNvPr>
          <p:cNvSpPr>
            <a:spLocks noGrp="1"/>
          </p:cNvSpPr>
          <p:nvPr>
            <p:ph idx="1"/>
          </p:nvPr>
        </p:nvSpPr>
        <p:spPr>
          <a:xfrm>
            <a:off x="554703" y="1638300"/>
            <a:ext cx="11082593" cy="4749800"/>
          </a:xfrm>
        </p:spPr>
        <p:txBody>
          <a:bodyPr numCol="2" spcCol="360000">
            <a:noAutofit/>
          </a:bodyPr>
          <a:lstStyle/>
          <a:p>
            <a:r>
              <a:rPr lang="en-GB" sz="1600" dirty="0"/>
              <a:t>There are several structural challenges associated with heat networks that can affect consumer outcomes.</a:t>
            </a:r>
          </a:p>
          <a:p>
            <a:r>
              <a:rPr lang="en-GB" sz="1600" dirty="0"/>
              <a:t>One of the most significant is the </a:t>
            </a:r>
            <a:r>
              <a:rPr lang="en-GB" sz="1600" b="1" dirty="0"/>
              <a:t>lack of supplier choice</a:t>
            </a:r>
            <a:r>
              <a:rPr lang="en-GB" sz="1600" dirty="0"/>
              <a:t>. As consumers are connected to a specific network and heat networks operate as natural monopolies, consumers cannot switch providers if they are dissatisfied with pricing or service. This places greater importance on effective regulation and strong consumer protections.</a:t>
            </a:r>
          </a:p>
          <a:p>
            <a:r>
              <a:rPr lang="en-GB" sz="1600" b="1" dirty="0"/>
              <a:t>Billing and pricing </a:t>
            </a:r>
            <a:r>
              <a:rPr lang="en-GB" sz="1600" dirty="0"/>
              <a:t>can also be difficult to understand, particularly where charges include a combination of fixed and variable costs. Without clear information, consumers may struggle to assess whether they are being charged fairly.</a:t>
            </a:r>
          </a:p>
          <a:p>
            <a:r>
              <a:rPr lang="en-GB" sz="1600" b="1" dirty="0"/>
              <a:t>Awareness </a:t>
            </a:r>
            <a:r>
              <a:rPr lang="en-GB" sz="1600" dirty="0"/>
              <a:t>of rights and available support is another key issue. As heat networks are relatively new for many consumers, there is often limited understanding of what protections are in place or how to raise concerns.</a:t>
            </a:r>
          </a:p>
          <a:p>
            <a:endParaRPr lang="en-GB" sz="1600" dirty="0"/>
          </a:p>
          <a:p>
            <a:r>
              <a:rPr lang="en-GB" sz="1600" b="1" dirty="0"/>
              <a:t>Vulnerable consumers </a:t>
            </a:r>
            <a:r>
              <a:rPr lang="en-GB" sz="1600" dirty="0"/>
              <a:t>may face additional challenges, particularly where heating and hot water are essential to health and wellbeing. Ensuring these consumers receive timely and appropriate support is a critical aspect of advisory work.</a:t>
            </a:r>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p>
            <a:r>
              <a:rPr lang="en-GB" sz="1600" dirty="0"/>
              <a:t>For more information on some of the key issues heat network consumers face, please refer to Consumer Scotland’s recently published </a:t>
            </a:r>
            <a:r>
              <a:rPr lang="en-GB" sz="1600" dirty="0">
                <a:hlinkClick r:id="rId3"/>
              </a:rPr>
              <a:t>Issues Paper</a:t>
            </a:r>
            <a:r>
              <a:rPr lang="en-GB" sz="1600" dirty="0"/>
              <a:t>. </a:t>
            </a:r>
            <a:br>
              <a:rPr lang="en-GB" sz="1600" dirty="0"/>
            </a:br>
            <a:endParaRPr lang="en-GB" sz="1600" dirty="0"/>
          </a:p>
        </p:txBody>
      </p:sp>
      <p:sp>
        <p:nvSpPr>
          <p:cNvPr id="6" name="TextBox 5">
            <a:extLst>
              <a:ext uri="{FF2B5EF4-FFF2-40B4-BE49-F238E27FC236}">
                <a16:creationId xmlns:a16="http://schemas.microsoft.com/office/drawing/2014/main" id="{0CDA9D5A-645F-D3DE-8A5A-A0A03473CE09}"/>
              </a:ext>
            </a:extLst>
          </p:cNvPr>
          <p:cNvSpPr txBox="1"/>
          <p:nvPr/>
        </p:nvSpPr>
        <p:spPr>
          <a:xfrm>
            <a:off x="6534615" y="2949768"/>
            <a:ext cx="4861931" cy="1900777"/>
          </a:xfrm>
          <a:prstGeom prst="rect">
            <a:avLst/>
          </a:prstGeom>
          <a:solidFill>
            <a:schemeClr val="tx2"/>
          </a:solidFill>
        </p:spPr>
        <p:txBody>
          <a:bodyPr wrap="square">
            <a:spAutoFit/>
          </a:bodyPr>
          <a:lstStyle/>
          <a:p>
            <a:pPr>
              <a:lnSpc>
                <a:spcPct val="150000"/>
              </a:lnSpc>
            </a:pPr>
            <a:r>
              <a:rPr lang="en-GB" sz="1600" b="0" i="0" u="none" strike="noStrike" dirty="0">
                <a:solidFill>
                  <a:schemeClr val="bg1"/>
                </a:solidFill>
                <a:effectLst/>
              </a:rPr>
              <a:t>In many cases, </a:t>
            </a:r>
            <a:r>
              <a:rPr lang="en-GB" sz="1600" b="1" i="0" u="none" strike="noStrike" dirty="0">
                <a:solidFill>
                  <a:schemeClr val="bg1"/>
                </a:solidFill>
                <a:effectLst/>
              </a:rPr>
              <a:t>consumers are not aware that support is available or may not understand how to access it</a:t>
            </a:r>
            <a:r>
              <a:rPr lang="en-GB" sz="1600" b="0" i="0" u="none" strike="noStrike" dirty="0">
                <a:solidFill>
                  <a:schemeClr val="bg1"/>
                </a:solidFill>
                <a:effectLst/>
              </a:rPr>
              <a:t>. Advisers therefore play a critical role in </a:t>
            </a:r>
            <a:r>
              <a:rPr lang="en-GB" sz="1600" b="1" i="0" u="none" strike="noStrike" dirty="0">
                <a:solidFill>
                  <a:schemeClr val="bg1"/>
                </a:solidFill>
                <a:effectLst/>
              </a:rPr>
              <a:t>helping consumers navigate </a:t>
            </a:r>
            <a:r>
              <a:rPr lang="en-GB" sz="1600" b="1" dirty="0">
                <a:solidFill>
                  <a:schemeClr val="bg1"/>
                </a:solidFill>
              </a:rPr>
              <a:t>support </a:t>
            </a:r>
            <a:r>
              <a:rPr lang="en-GB" sz="1600" b="1" i="0" u="none" strike="noStrike" dirty="0">
                <a:solidFill>
                  <a:schemeClr val="bg1"/>
                </a:solidFill>
                <a:effectLst/>
              </a:rPr>
              <a:t>systems and access appropriate assistance.</a:t>
            </a:r>
            <a:endParaRPr lang="en-GB" sz="1600" b="1" dirty="0">
              <a:solidFill>
                <a:schemeClr val="bg1"/>
              </a:solidFill>
            </a:endParaRPr>
          </a:p>
        </p:txBody>
      </p:sp>
      <p:sp>
        <p:nvSpPr>
          <p:cNvPr id="7" name="TextBox 6">
            <a:extLst>
              <a:ext uri="{FF2B5EF4-FFF2-40B4-BE49-F238E27FC236}">
                <a16:creationId xmlns:a16="http://schemas.microsoft.com/office/drawing/2014/main" id="{339F5AF5-D9C3-C8D4-8D7E-3107DA22905F}"/>
              </a:ext>
            </a:extLst>
          </p:cNvPr>
          <p:cNvSpPr txBox="1"/>
          <p:nvPr/>
        </p:nvSpPr>
        <p:spPr>
          <a:xfrm>
            <a:off x="5945157" y="6420483"/>
            <a:ext cx="301686" cy="369332"/>
          </a:xfrm>
          <a:prstGeom prst="rect">
            <a:avLst/>
          </a:prstGeom>
          <a:noFill/>
        </p:spPr>
        <p:txBody>
          <a:bodyPr wrap="none" rtlCol="0">
            <a:spAutoFit/>
          </a:bodyPr>
          <a:lstStyle/>
          <a:p>
            <a:r>
              <a:rPr lang="en-GB" dirty="0"/>
              <a:t>4</a:t>
            </a:r>
          </a:p>
        </p:txBody>
      </p:sp>
    </p:spTree>
    <p:extLst>
      <p:ext uri="{BB962C8B-B14F-4D97-AF65-F5344CB8AC3E}">
        <p14:creationId xmlns:p14="http://schemas.microsoft.com/office/powerpoint/2010/main" val="28687317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71000">
              <a:schemeClr val="bg1"/>
            </a:gs>
            <a:gs pos="100000">
              <a:schemeClr val="accent1">
                <a:lumMod val="0"/>
                <a:lumOff val="100000"/>
              </a:schemeClr>
            </a:gs>
          </a:gsLst>
          <a:lin ang="54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B2C399-F55B-EE28-74DC-9E189108556A}"/>
              </a:ext>
            </a:extLst>
          </p:cNvPr>
          <p:cNvSpPr>
            <a:spLocks noGrp="1"/>
          </p:cNvSpPr>
          <p:nvPr>
            <p:ph type="title"/>
          </p:nvPr>
        </p:nvSpPr>
        <p:spPr/>
        <p:txBody>
          <a:bodyPr/>
          <a:lstStyle/>
          <a:p>
            <a:r>
              <a:rPr lang="en-GB" dirty="0"/>
              <a:t>Heat network regulation </a:t>
            </a:r>
          </a:p>
        </p:txBody>
      </p:sp>
      <p:sp>
        <p:nvSpPr>
          <p:cNvPr id="3" name="Content Placeholder 2">
            <a:extLst>
              <a:ext uri="{FF2B5EF4-FFF2-40B4-BE49-F238E27FC236}">
                <a16:creationId xmlns:a16="http://schemas.microsoft.com/office/drawing/2014/main" id="{7C2C4C0F-A1E7-5EB1-0E4B-0F60CB6229F9}"/>
              </a:ext>
            </a:extLst>
          </p:cNvPr>
          <p:cNvSpPr>
            <a:spLocks noGrp="1"/>
          </p:cNvSpPr>
          <p:nvPr>
            <p:ph idx="1"/>
          </p:nvPr>
        </p:nvSpPr>
        <p:spPr>
          <a:xfrm>
            <a:off x="561110" y="1738296"/>
            <a:ext cx="11076186" cy="4495800"/>
          </a:xfrm>
        </p:spPr>
        <p:txBody>
          <a:bodyPr numCol="2" spcCol="360000">
            <a:noAutofit/>
          </a:bodyPr>
          <a:lstStyle/>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p>
            <a:r>
              <a:rPr lang="en-GB" sz="1600" dirty="0"/>
              <a:t>The new regulations introduce requirements relating to pricing transparency, billing standards, and complaints handling. They also include specific provisions to protect consumers in vulnerable circumstances.</a:t>
            </a:r>
          </a:p>
          <a:p>
            <a:r>
              <a:rPr lang="en-GB" sz="1600" dirty="0"/>
              <a:t>However, this is a newly established framework, and it will take time for its full impact to be realised. Advisers should be aware that while standards have been set, some consumers may not yet experience immediate improvements in all areas.</a:t>
            </a:r>
          </a:p>
          <a:p>
            <a:r>
              <a:rPr lang="en-GB" sz="1600" dirty="0"/>
              <a:t>The regulatory framework is expected to evolve over time as the market develops and further evidence becomes available. Therefore, keeping up to date with guidance and changes will be important for those providing consumer support.</a:t>
            </a:r>
          </a:p>
          <a:p>
            <a:br>
              <a:rPr lang="en-GB" sz="1600" dirty="0"/>
            </a:br>
            <a:endParaRPr lang="en-GB" sz="1600" dirty="0"/>
          </a:p>
        </p:txBody>
      </p:sp>
      <p:pic>
        <p:nvPicPr>
          <p:cNvPr id="6" name="Picture 5">
            <a:extLst>
              <a:ext uri="{FF2B5EF4-FFF2-40B4-BE49-F238E27FC236}">
                <a16:creationId xmlns:a16="http://schemas.microsoft.com/office/drawing/2014/main" id="{541E7A9F-4DD1-EA72-20E0-81FE024A3AAC}"/>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3356" b="89933" l="3304" r="95925">
                        <a14:foregroundMark x1="7269" y1="62640" x2="7269" y2="62640"/>
                        <a14:foregroundMark x1="9141" y1="55257" x2="9141" y2="55257"/>
                        <a14:foregroundMark x1="3524" y1="67114" x2="3524" y2="67114"/>
                        <a14:foregroundMark x1="41079" y1="86801" x2="41079" y2="86801"/>
                        <a14:foregroundMark x1="41189" y1="89709" x2="41189" y2="89709"/>
                        <a14:foregroundMark x1="96035" y1="53691" x2="96035" y2="53691"/>
                        <a14:foregroundMark x1="55066" y1="10291" x2="55066" y2="10291"/>
                        <a14:foregroundMark x1="53084" y1="9620" x2="53084" y2="9620"/>
                        <a14:foregroundMark x1="52313" y1="12975" x2="57048" y2="14094"/>
                        <a14:foregroundMark x1="48018" y1="26846" x2="49890" y2="27740"/>
                        <a14:foregroundMark x1="46696" y1="24161" x2="46696" y2="24161"/>
                        <a14:foregroundMark x1="46696" y1="24161" x2="50220" y2="24832"/>
                        <a14:foregroundMark x1="61013" y1="12528" x2="69383" y2="16107"/>
                        <a14:foregroundMark x1="69383" y1="16107" x2="61454" y2="13647"/>
                        <a14:foregroundMark x1="79626" y1="7830" x2="80396" y2="3356"/>
                        <a14:foregroundMark x1="83921" y1="8725" x2="76432" y2="5369"/>
                        <a14:foregroundMark x1="80837" y1="5145" x2="83480" y2="8054"/>
                        <a14:foregroundMark x1="82379" y1="4922" x2="77533" y2="4251"/>
                      </a14:backgroundRemoval>
                    </a14:imgEffect>
                  </a14:imgLayer>
                </a14:imgProps>
              </a:ext>
            </a:extLst>
          </a:blip>
          <a:stretch>
            <a:fillRect/>
          </a:stretch>
        </p:blipFill>
        <p:spPr>
          <a:xfrm>
            <a:off x="406400" y="3695699"/>
            <a:ext cx="5689600" cy="2909450"/>
          </a:xfrm>
          <a:prstGeom prst="rect">
            <a:avLst/>
          </a:prstGeom>
        </p:spPr>
      </p:pic>
      <p:sp>
        <p:nvSpPr>
          <p:cNvPr id="7" name="TextBox 6">
            <a:extLst>
              <a:ext uri="{FF2B5EF4-FFF2-40B4-BE49-F238E27FC236}">
                <a16:creationId xmlns:a16="http://schemas.microsoft.com/office/drawing/2014/main" id="{1E0AECBA-7D7D-F351-BCC7-B3CB438CDC44}"/>
              </a:ext>
            </a:extLst>
          </p:cNvPr>
          <p:cNvSpPr txBox="1"/>
          <p:nvPr/>
        </p:nvSpPr>
        <p:spPr>
          <a:xfrm>
            <a:off x="5945157" y="6420483"/>
            <a:ext cx="301686" cy="369332"/>
          </a:xfrm>
          <a:prstGeom prst="rect">
            <a:avLst/>
          </a:prstGeom>
          <a:noFill/>
        </p:spPr>
        <p:txBody>
          <a:bodyPr wrap="none" rtlCol="0">
            <a:spAutoFit/>
          </a:bodyPr>
          <a:lstStyle/>
          <a:p>
            <a:r>
              <a:rPr lang="en-GB" dirty="0"/>
              <a:t>5</a:t>
            </a:r>
          </a:p>
        </p:txBody>
      </p:sp>
      <p:sp>
        <p:nvSpPr>
          <p:cNvPr id="5" name="TextBox 4">
            <a:extLst>
              <a:ext uri="{FF2B5EF4-FFF2-40B4-BE49-F238E27FC236}">
                <a16:creationId xmlns:a16="http://schemas.microsoft.com/office/drawing/2014/main" id="{D907CD36-F05E-ED24-62B4-A36CE1E9A8A7}"/>
              </a:ext>
            </a:extLst>
          </p:cNvPr>
          <p:cNvSpPr txBox="1"/>
          <p:nvPr/>
        </p:nvSpPr>
        <p:spPr>
          <a:xfrm>
            <a:off x="561110" y="1859917"/>
            <a:ext cx="5282478" cy="1531445"/>
          </a:xfrm>
          <a:prstGeom prst="rect">
            <a:avLst/>
          </a:prstGeom>
          <a:solidFill>
            <a:schemeClr val="tx2"/>
          </a:solidFill>
        </p:spPr>
        <p:txBody>
          <a:bodyPr wrap="square">
            <a:spAutoFit/>
          </a:bodyPr>
          <a:lstStyle/>
          <a:p>
            <a:pPr>
              <a:lnSpc>
                <a:spcPct val="150000"/>
              </a:lnSpc>
            </a:pPr>
            <a:r>
              <a:rPr lang="en-GB" sz="1600" dirty="0">
                <a:solidFill>
                  <a:schemeClr val="bg1"/>
                </a:solidFill>
              </a:rPr>
              <a:t>In January 2026, a new regulatory framework for heat networks came into effect across Great Britain, with Ofgem appointed as the regulator. This represents a significant step forward in improving protections for consumers.</a:t>
            </a:r>
          </a:p>
        </p:txBody>
      </p:sp>
    </p:spTree>
    <p:extLst>
      <p:ext uri="{BB962C8B-B14F-4D97-AF65-F5344CB8AC3E}">
        <p14:creationId xmlns:p14="http://schemas.microsoft.com/office/powerpoint/2010/main" val="2415532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71000">
              <a:schemeClr val="bg1"/>
            </a:gs>
            <a:gs pos="100000">
              <a:schemeClr val="accent1">
                <a:lumMod val="0"/>
                <a:lumOff val="100000"/>
              </a:schemeClr>
            </a:gs>
          </a:gsLst>
          <a:lin ang="54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7C6CC-E102-C893-F477-6958AFD87412}"/>
              </a:ext>
            </a:extLst>
          </p:cNvPr>
          <p:cNvSpPr>
            <a:spLocks noGrp="1"/>
          </p:cNvSpPr>
          <p:nvPr>
            <p:ph type="title"/>
          </p:nvPr>
        </p:nvSpPr>
        <p:spPr/>
        <p:txBody>
          <a:bodyPr/>
          <a:lstStyle/>
          <a:p>
            <a:r>
              <a:rPr lang="en-GB" dirty="0"/>
              <a:t>Heat Networks Advice Service</a:t>
            </a:r>
          </a:p>
        </p:txBody>
      </p:sp>
      <p:sp>
        <p:nvSpPr>
          <p:cNvPr id="3" name="Content Placeholder 2">
            <a:extLst>
              <a:ext uri="{FF2B5EF4-FFF2-40B4-BE49-F238E27FC236}">
                <a16:creationId xmlns:a16="http://schemas.microsoft.com/office/drawing/2014/main" id="{38CA8EC6-902C-AC4F-59C2-13DF1CFDFE96}"/>
              </a:ext>
            </a:extLst>
          </p:cNvPr>
          <p:cNvSpPr>
            <a:spLocks noGrp="1"/>
          </p:cNvSpPr>
          <p:nvPr>
            <p:ph idx="1"/>
          </p:nvPr>
        </p:nvSpPr>
        <p:spPr>
          <a:xfrm>
            <a:off x="388219" y="1529556"/>
            <a:ext cx="11415561" cy="4734719"/>
          </a:xfrm>
        </p:spPr>
        <p:txBody>
          <a:bodyPr vert="horz" lIns="91440" tIns="45720" rIns="91440" bIns="45720" numCol="2" spcCol="360000" rtlCol="0" anchor="t">
            <a:normAutofit lnSpcReduction="10000"/>
          </a:bodyPr>
          <a:lstStyle/>
          <a:p>
            <a:pPr defTabSz="914400">
              <a:spcBef>
                <a:spcPts val="0"/>
              </a:spcBef>
              <a:buClrTx/>
              <a:buSzTx/>
              <a:defRPr/>
            </a:pPr>
            <a:r>
              <a:rPr lang="en-GB" sz="3200" b="1" dirty="0">
                <a:solidFill>
                  <a:schemeClr val="tx2"/>
                </a:solidFill>
              </a:rPr>
              <a:t>What help is available?</a:t>
            </a:r>
          </a:p>
          <a:p>
            <a:pPr defTabSz="914400">
              <a:spcBef>
                <a:spcPts val="0"/>
              </a:spcBef>
              <a:buClrTx/>
              <a:buSzTx/>
              <a:defRPr/>
            </a:pPr>
            <a:endParaRPr lang="en-GB" sz="1600" b="1" dirty="0"/>
          </a:p>
          <a:p>
            <a:pPr defTabSz="914400">
              <a:spcBef>
                <a:spcPts val="0"/>
              </a:spcBef>
              <a:buClrTx/>
              <a:buSzTx/>
              <a:defRPr/>
            </a:pPr>
            <a:r>
              <a:rPr lang="en-GB" sz="1600" b="1" dirty="0"/>
              <a:t>Advice Direct Scotland</a:t>
            </a:r>
            <a:r>
              <a:rPr lang="en-GB" sz="1600" dirty="0"/>
              <a:t> (ADS) helps households and small </a:t>
            </a:r>
            <a:r>
              <a:rPr lang="en-GB" sz="1600"/>
              <a:t>businesses access holistic advice and support to navigate the changing energy </a:t>
            </a:r>
            <a:r>
              <a:rPr lang="en-GB" sz="1600" dirty="0"/>
              <a:t>landscape. </a:t>
            </a:r>
            <a:endParaRPr lang="en-GB" sz="1600" dirty="0">
              <a:ea typeface="Calibri"/>
              <a:cs typeface="Calibri"/>
            </a:endParaRPr>
          </a:p>
          <a:p>
            <a:pPr defTabSz="914400">
              <a:spcBef>
                <a:spcPts val="0"/>
              </a:spcBef>
              <a:buClrTx/>
              <a:buSzTx/>
              <a:defRPr/>
            </a:pPr>
            <a:endParaRPr lang="en-GB" sz="1600" dirty="0">
              <a:solidFill>
                <a:srgbClr val="000000"/>
              </a:solidFill>
            </a:endParaRPr>
          </a:p>
          <a:p>
            <a:pPr defTabSz="914400">
              <a:spcBef>
                <a:spcPts val="0"/>
              </a:spcBef>
              <a:buClrTx/>
              <a:buSzTx/>
              <a:defRPr/>
            </a:pPr>
            <a:r>
              <a:rPr lang="en-GB" sz="1600">
                <a:solidFill>
                  <a:srgbClr val="000000"/>
                </a:solidFill>
              </a:rPr>
              <a:t>Consumers on heat networks in Scotland </a:t>
            </a:r>
            <a:r>
              <a:rPr lang="en-GB" sz="1600" dirty="0">
                <a:solidFill>
                  <a:srgbClr val="000000"/>
                </a:solidFill>
              </a:rPr>
              <a:t>have access to free, practical advice and support from ADS on:</a:t>
            </a:r>
          </a:p>
          <a:p>
            <a:pPr lvl="0" defTabSz="914400">
              <a:spcBef>
                <a:spcPts val="0"/>
              </a:spcBef>
              <a:buClrTx/>
              <a:buSzTx/>
              <a:defRPr/>
            </a:pPr>
            <a:endParaRPr lang="en-GB" sz="1600" dirty="0">
              <a:solidFill>
                <a:srgbClr val="002C54"/>
              </a:solidFill>
            </a:endParaRPr>
          </a:p>
          <a:p>
            <a:pPr marL="285750" lvl="0" indent="-285750" defTabSz="914400">
              <a:spcBef>
                <a:spcPts val="0"/>
              </a:spcBef>
              <a:buClrTx/>
              <a:buSzTx/>
              <a:buFont typeface="Arial" panose="020B0604020202020204" pitchFamily="34" charset="0"/>
              <a:buChar char="•"/>
              <a:defRPr/>
            </a:pPr>
            <a:r>
              <a:rPr lang="en-GB" sz="1600" dirty="0">
                <a:solidFill>
                  <a:srgbClr val="000000"/>
                </a:solidFill>
              </a:rPr>
              <a:t>Energy enquiries relating to heat networks </a:t>
            </a:r>
            <a:endParaRPr lang="en-GB" sz="1600" dirty="0">
              <a:solidFill>
                <a:srgbClr val="002C54"/>
              </a:solidFill>
            </a:endParaRPr>
          </a:p>
          <a:p>
            <a:pPr marL="285750" lvl="0" indent="-285750" defTabSz="914400">
              <a:spcBef>
                <a:spcPts val="0"/>
              </a:spcBef>
              <a:buClrTx/>
              <a:buSzTx/>
              <a:buFont typeface="Arial" panose="020B0604020202020204" pitchFamily="34" charset="0"/>
              <a:buChar char="•"/>
              <a:defRPr/>
            </a:pPr>
            <a:r>
              <a:rPr lang="en-GB" sz="1600" dirty="0">
                <a:solidFill>
                  <a:srgbClr val="000000"/>
                </a:solidFill>
              </a:rPr>
              <a:t>Understanding heat network complaints processes</a:t>
            </a:r>
            <a:endParaRPr lang="en-GB" sz="1600" dirty="0">
              <a:solidFill>
                <a:srgbClr val="002C54"/>
              </a:solidFill>
            </a:endParaRPr>
          </a:p>
          <a:p>
            <a:pPr marL="285750" lvl="0" indent="-285750" defTabSz="914400">
              <a:spcBef>
                <a:spcPts val="0"/>
              </a:spcBef>
              <a:buClrTx/>
              <a:buSzTx/>
              <a:buFont typeface="Arial" panose="020B0604020202020204" pitchFamily="34" charset="0"/>
              <a:buChar char="•"/>
              <a:defRPr/>
            </a:pPr>
            <a:r>
              <a:rPr lang="en-GB" sz="1600" dirty="0">
                <a:solidFill>
                  <a:srgbClr val="000000"/>
                </a:solidFill>
              </a:rPr>
              <a:t>Problems with energy bills </a:t>
            </a:r>
            <a:endParaRPr lang="en-GB" sz="1600" dirty="0">
              <a:solidFill>
                <a:srgbClr val="002C54"/>
              </a:solidFill>
            </a:endParaRPr>
          </a:p>
          <a:p>
            <a:pPr lvl="0" defTabSz="914400">
              <a:spcBef>
                <a:spcPts val="0"/>
              </a:spcBef>
              <a:buClrTx/>
              <a:buSzTx/>
              <a:defRPr/>
            </a:pPr>
            <a:endParaRPr lang="en-GB" sz="1600" dirty="0">
              <a:solidFill>
                <a:srgbClr val="000000"/>
              </a:solidFill>
            </a:endParaRPr>
          </a:p>
          <a:p>
            <a:pPr lvl="0" defTabSz="914400">
              <a:spcBef>
                <a:spcPts val="0"/>
              </a:spcBef>
              <a:buClrTx/>
              <a:buSzTx/>
              <a:defRPr/>
            </a:pPr>
            <a:r>
              <a:rPr lang="en-GB" sz="1600" dirty="0">
                <a:solidFill>
                  <a:srgbClr val="000000"/>
                </a:solidFill>
              </a:rPr>
              <a:t>Additional support is available to customers in vulnerable circumstances. These customers will be referred by ADS to the Extra Help Unit at Citizens Advice Scotland. </a:t>
            </a:r>
          </a:p>
          <a:p>
            <a:pPr defTabSz="914400">
              <a:spcBef>
                <a:spcPts val="0"/>
              </a:spcBef>
              <a:buClrTx/>
              <a:buSzTx/>
              <a:defRPr/>
            </a:pPr>
            <a:endParaRPr lang="en-GB" sz="1600" b="1" dirty="0"/>
          </a:p>
          <a:p>
            <a:pPr defTabSz="914400">
              <a:spcBef>
                <a:spcPts val="0"/>
              </a:spcBef>
              <a:buClrTx/>
              <a:buSzTx/>
              <a:defRPr/>
            </a:pPr>
            <a:r>
              <a:rPr lang="en-GB" sz="1600" b="1" dirty="0"/>
              <a:t>The Extra Help Unit </a:t>
            </a:r>
            <a:r>
              <a:rPr lang="en-GB" sz="1600"/>
              <a:t>(EHU) at Citizens Advice Scotland is an established service with statutory </a:t>
            </a:r>
            <a:r>
              <a:rPr lang="en-GB" sz="1600" dirty="0"/>
              <a:t>responsibilities in the gas and </a:t>
            </a:r>
            <a:r>
              <a:rPr lang="en-GB" sz="1600"/>
              <a:t>electricity market. The EHU supports people and small businesses </a:t>
            </a:r>
            <a:r>
              <a:rPr lang="en-GB" sz="1600" dirty="0"/>
              <a:t>across Great Britain who are in vulnerable circumstances and require extra support to resolve their energy complaint. </a:t>
            </a:r>
          </a:p>
          <a:p>
            <a:pPr lvl="0" defTabSz="914400">
              <a:spcBef>
                <a:spcPts val="0"/>
              </a:spcBef>
              <a:buClrTx/>
              <a:buSzTx/>
              <a:defRPr/>
            </a:pPr>
            <a:endParaRPr lang="en-GB" sz="1600" dirty="0">
              <a:solidFill>
                <a:srgbClr val="000000"/>
              </a:solidFill>
            </a:endParaRPr>
          </a:p>
          <a:p>
            <a:pPr defTabSz="914400">
              <a:spcBef>
                <a:spcPts val="0"/>
              </a:spcBef>
              <a:buClrTx/>
              <a:buSzTx/>
              <a:defRPr/>
            </a:pPr>
            <a:r>
              <a:rPr lang="en-GB" sz="1600">
                <a:solidFill>
                  <a:srgbClr val="000000"/>
                </a:solidFill>
              </a:rPr>
              <a:t>Heat </a:t>
            </a:r>
            <a:r>
              <a:rPr lang="en-GB" sz="1600" dirty="0">
                <a:solidFill>
                  <a:srgbClr val="000000"/>
                </a:solidFill>
              </a:rPr>
              <a:t>network consumers have access to independent dispute resolution through the Energy Ombudsman after 8 weeks or if the complaint reaches deadlock. </a:t>
            </a:r>
            <a:endParaRPr lang="en-GB" sz="1600" b="1" dirty="0">
              <a:solidFill>
                <a:srgbClr val="000000"/>
              </a:solidFill>
            </a:endParaRPr>
          </a:p>
          <a:p>
            <a:pPr defTabSz="914400">
              <a:spcBef>
                <a:spcPts val="0"/>
              </a:spcBef>
              <a:buClrTx/>
              <a:buSzTx/>
              <a:defRPr/>
            </a:pPr>
            <a:endParaRPr lang="en-GB" sz="1600" dirty="0"/>
          </a:p>
          <a:p>
            <a:pPr defTabSz="914400">
              <a:spcBef>
                <a:spcPts val="0"/>
              </a:spcBef>
              <a:buClrTx/>
              <a:buSzTx/>
              <a:defRPr/>
            </a:pPr>
            <a:r>
              <a:rPr lang="en-GB" sz="3200" b="1" dirty="0">
                <a:solidFill>
                  <a:schemeClr val="tx2"/>
                </a:solidFill>
              </a:rPr>
              <a:t>Where to find support?</a:t>
            </a:r>
          </a:p>
          <a:p>
            <a:pPr lvl="0" defTabSz="914400">
              <a:spcBef>
                <a:spcPts val="0"/>
              </a:spcBef>
              <a:buClrTx/>
              <a:buSzTx/>
              <a:defRPr/>
            </a:pPr>
            <a:endParaRPr lang="en-GB" sz="1600" b="1" dirty="0">
              <a:solidFill>
                <a:srgbClr val="000000"/>
              </a:solidFill>
            </a:endParaRPr>
          </a:p>
          <a:p>
            <a:pPr lvl="0" defTabSz="914400">
              <a:spcBef>
                <a:spcPts val="0"/>
              </a:spcBef>
              <a:buClrTx/>
              <a:buSzTx/>
              <a:defRPr/>
            </a:pPr>
            <a:r>
              <a:rPr lang="en-GB" sz="1600" dirty="0">
                <a:solidFill>
                  <a:srgbClr val="000000"/>
                </a:solidFill>
              </a:rPr>
              <a:t>Heat network customers should contact Advice Direct Scotland via:</a:t>
            </a:r>
          </a:p>
          <a:p>
            <a:pPr lvl="0" defTabSz="914400">
              <a:spcBef>
                <a:spcPts val="0"/>
              </a:spcBef>
              <a:buClrTx/>
              <a:buSzTx/>
              <a:defRPr/>
            </a:pPr>
            <a:endParaRPr lang="en-GB" sz="1600" dirty="0">
              <a:solidFill>
                <a:srgbClr val="002C54"/>
              </a:solidFill>
            </a:endParaRPr>
          </a:p>
          <a:p>
            <a:pPr marL="285750" lvl="0" indent="-285750" defTabSz="914400">
              <a:spcBef>
                <a:spcPts val="0"/>
              </a:spcBef>
              <a:buClrTx/>
              <a:buSzTx/>
              <a:buFont typeface="Arial" panose="020B0604020202020204" pitchFamily="34" charset="0"/>
              <a:buChar char="•"/>
              <a:defRPr/>
            </a:pPr>
            <a:r>
              <a:rPr lang="en-GB" sz="1600" dirty="0">
                <a:solidFill>
                  <a:srgbClr val="000000"/>
                </a:solidFill>
              </a:rPr>
              <a:t>Website and live chat: </a:t>
            </a:r>
            <a:r>
              <a:rPr lang="en-GB" sz="1600" b="1" dirty="0" err="1">
                <a:solidFill>
                  <a:srgbClr val="000000"/>
                </a:solidFill>
              </a:rPr>
              <a:t>energyadvice.scot</a:t>
            </a:r>
            <a:endParaRPr lang="en-GB" sz="1600" b="1" dirty="0">
              <a:solidFill>
                <a:srgbClr val="002C54"/>
              </a:solidFill>
            </a:endParaRPr>
          </a:p>
          <a:p>
            <a:pPr marL="285750" lvl="0" indent="-285750" defTabSz="914400">
              <a:spcBef>
                <a:spcPts val="0"/>
              </a:spcBef>
              <a:buClrTx/>
              <a:buSzTx/>
              <a:buFont typeface="Arial" panose="020B0604020202020204" pitchFamily="34" charset="0"/>
              <a:buChar char="•"/>
              <a:defRPr/>
            </a:pPr>
            <a:r>
              <a:rPr lang="en-GB" sz="1600" dirty="0">
                <a:solidFill>
                  <a:srgbClr val="000000"/>
                </a:solidFill>
              </a:rPr>
              <a:t>By phone: </a:t>
            </a:r>
            <a:r>
              <a:rPr lang="en-GB" sz="1600" b="1" dirty="0">
                <a:solidFill>
                  <a:srgbClr val="000000"/>
                </a:solidFill>
              </a:rPr>
              <a:t>0808 196 8660</a:t>
            </a:r>
            <a:endParaRPr lang="en-GB" sz="1600" b="1" dirty="0">
              <a:solidFill>
                <a:srgbClr val="002C54"/>
              </a:solidFill>
            </a:endParaRPr>
          </a:p>
          <a:p>
            <a:pPr marL="285750" lvl="0" indent="-285750" defTabSz="914400">
              <a:spcBef>
                <a:spcPts val="0"/>
              </a:spcBef>
              <a:buClrTx/>
              <a:buSzTx/>
              <a:buFont typeface="Arial" panose="020B0604020202020204" pitchFamily="34" charset="0"/>
              <a:buChar char="•"/>
              <a:defRPr/>
            </a:pPr>
            <a:r>
              <a:rPr lang="en-GB" sz="1600" dirty="0">
                <a:solidFill>
                  <a:srgbClr val="000000"/>
                </a:solidFill>
              </a:rPr>
              <a:t>Email contact form: </a:t>
            </a:r>
            <a:r>
              <a:rPr lang="en-GB" sz="1600" b="1" dirty="0" err="1">
                <a:solidFill>
                  <a:srgbClr val="000000"/>
                </a:solidFill>
              </a:rPr>
              <a:t>energyadvice.scot</a:t>
            </a:r>
            <a:r>
              <a:rPr lang="en-GB" sz="1600" b="1" dirty="0">
                <a:solidFill>
                  <a:srgbClr val="000000"/>
                </a:solidFill>
              </a:rPr>
              <a:t>/email-us</a:t>
            </a:r>
            <a:endParaRPr lang="en-GB" sz="1600" b="1" dirty="0">
              <a:solidFill>
                <a:srgbClr val="002C54"/>
              </a:solidFill>
            </a:endParaRPr>
          </a:p>
          <a:p>
            <a:endParaRPr lang="en-GB" sz="1600" dirty="0"/>
          </a:p>
        </p:txBody>
      </p:sp>
      <p:pic>
        <p:nvPicPr>
          <p:cNvPr id="5" name="Picture 4">
            <a:extLst>
              <a:ext uri="{FF2B5EF4-FFF2-40B4-BE49-F238E27FC236}">
                <a16:creationId xmlns:a16="http://schemas.microsoft.com/office/drawing/2014/main" id="{8F28186F-F1D5-F382-4030-7C7C50DD9CD4}"/>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7426" b="93812" l="6931" r="94307">
                        <a14:foregroundMark x1="7178" y1="55693" x2="7178" y2="55693"/>
                        <a14:foregroundMark x1="50248" y1="7426" x2="50248" y2="7426"/>
                        <a14:foregroundMark x1="91089" y1="50000" x2="91089" y2="50000"/>
                        <a14:foregroundMark x1="47277" y1="89356" x2="47277" y2="89356"/>
                        <a14:foregroundMark x1="50743" y1="93812" x2="50743" y2="93812"/>
                        <a14:foregroundMark x1="94307" y1="49505" x2="94307" y2="49505"/>
                        <a14:foregroundMark x1="94059" y1="43069" x2="94059" y2="43069"/>
                      </a14:backgroundRemoval>
                    </a14:imgEffect>
                  </a14:imgLayer>
                </a14:imgProps>
              </a:ext>
              <a:ext uri="{28A0092B-C50C-407E-A947-70E740481C1C}">
                <a14:useLocalDpi xmlns:a14="http://schemas.microsoft.com/office/drawing/2010/main" val="0"/>
              </a:ext>
            </a:extLst>
          </a:blip>
          <a:srcRect/>
          <a:stretch>
            <a:fillRect/>
          </a:stretch>
        </p:blipFill>
        <p:spPr bwMode="auto">
          <a:xfrm>
            <a:off x="10597280" y="5530318"/>
            <a:ext cx="1206500" cy="1187450"/>
          </a:xfrm>
          <a:prstGeom prst="rect">
            <a:avLst/>
          </a:prstGeom>
          <a:noFill/>
          <a:effectLst>
            <a:outerShdw blurRad="50800" dist="38100" dir="5400000" algn="t" rotWithShape="0">
              <a:prstClr val="black">
                <a:alpha val="40000"/>
              </a:prstClr>
            </a:outerShdw>
          </a:effectLst>
        </p:spPr>
      </p:pic>
      <p:pic>
        <p:nvPicPr>
          <p:cNvPr id="6" name="Picture 5">
            <a:extLst>
              <a:ext uri="{FF2B5EF4-FFF2-40B4-BE49-F238E27FC236}">
                <a16:creationId xmlns:a16="http://schemas.microsoft.com/office/drawing/2014/main" id="{3CD28452-AD28-DD57-A444-DC25DC1FEA35}"/>
              </a:ext>
            </a:extLst>
          </p:cNvPr>
          <p:cNvPicPr>
            <a:picLocks/>
          </p:cNvPicPr>
          <p:nvPr/>
        </p:nvPicPr>
        <p:blipFill rotWithShape="1">
          <a:blip r:embed="rId5">
            <a:extLst>
              <a:ext uri="{28A0092B-C50C-407E-A947-70E740481C1C}">
                <a14:useLocalDpi xmlns:a14="http://schemas.microsoft.com/office/drawing/2010/main" val="0"/>
              </a:ext>
            </a:extLst>
          </a:blip>
          <a:srcRect l="-4298" t="-4300" r="-6028" b="-9611"/>
          <a:stretch>
            <a:fillRect/>
          </a:stretch>
        </p:blipFill>
        <p:spPr bwMode="auto">
          <a:xfrm>
            <a:off x="9325988" y="5530318"/>
            <a:ext cx="1206499" cy="1150402"/>
          </a:xfrm>
          <a:prstGeom prst="flowChartConnector">
            <a:avLst/>
          </a:prstGeom>
          <a:solidFill>
            <a:schemeClr val="bg1"/>
          </a:solidFill>
          <a:ln>
            <a:noFill/>
          </a:ln>
          <a:effectLst>
            <a:outerShdw blurRad="50800" dist="38100" dir="5400000" algn="t" rotWithShape="0">
              <a:prstClr val="black">
                <a:alpha val="40000"/>
              </a:prstClr>
            </a:outerShdw>
          </a:effectLst>
          <a:extLst>
            <a:ext uri="{53640926-AAD7-44D8-BBD7-CCE9431645EC}">
              <a14:shadowObscured xmlns:a14="http://schemas.microsoft.com/office/drawing/2010/main"/>
            </a:ext>
          </a:extLst>
        </p:spPr>
      </p:pic>
      <p:sp>
        <p:nvSpPr>
          <p:cNvPr id="7" name="TextBox 6">
            <a:extLst>
              <a:ext uri="{FF2B5EF4-FFF2-40B4-BE49-F238E27FC236}">
                <a16:creationId xmlns:a16="http://schemas.microsoft.com/office/drawing/2014/main" id="{C07B5EB2-F61D-BB8D-59C1-7E698963533D}"/>
              </a:ext>
            </a:extLst>
          </p:cNvPr>
          <p:cNvSpPr txBox="1"/>
          <p:nvPr/>
        </p:nvSpPr>
        <p:spPr>
          <a:xfrm>
            <a:off x="5945157" y="6420483"/>
            <a:ext cx="301686" cy="369332"/>
          </a:xfrm>
          <a:prstGeom prst="rect">
            <a:avLst/>
          </a:prstGeom>
          <a:noFill/>
        </p:spPr>
        <p:txBody>
          <a:bodyPr wrap="none" rtlCol="0">
            <a:spAutoFit/>
          </a:bodyPr>
          <a:lstStyle/>
          <a:p>
            <a:r>
              <a:rPr lang="en-GB" dirty="0"/>
              <a:t>6</a:t>
            </a:r>
          </a:p>
        </p:txBody>
      </p:sp>
    </p:spTree>
    <p:extLst>
      <p:ext uri="{BB962C8B-B14F-4D97-AF65-F5344CB8AC3E}">
        <p14:creationId xmlns:p14="http://schemas.microsoft.com/office/powerpoint/2010/main" val="17732276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71000">
              <a:schemeClr val="bg1"/>
            </a:gs>
            <a:gs pos="100000">
              <a:schemeClr val="accent1">
                <a:lumMod val="0"/>
                <a:lumOff val="100000"/>
              </a:schemeClr>
            </a:gs>
          </a:gsLst>
          <a:lin ang="54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927F7-42F3-DE48-0FC5-3BF6703CADFA}"/>
              </a:ext>
            </a:extLst>
          </p:cNvPr>
          <p:cNvSpPr>
            <a:spLocks noGrp="1"/>
          </p:cNvSpPr>
          <p:nvPr>
            <p:ph type="title"/>
          </p:nvPr>
        </p:nvSpPr>
        <p:spPr/>
        <p:txBody>
          <a:bodyPr/>
          <a:lstStyle/>
          <a:p>
            <a:r>
              <a:rPr lang="en-GB" dirty="0"/>
              <a:t>Training and resources</a:t>
            </a:r>
          </a:p>
        </p:txBody>
      </p:sp>
      <p:sp>
        <p:nvSpPr>
          <p:cNvPr id="3" name="Content Placeholder 2">
            <a:extLst>
              <a:ext uri="{FF2B5EF4-FFF2-40B4-BE49-F238E27FC236}">
                <a16:creationId xmlns:a16="http://schemas.microsoft.com/office/drawing/2014/main" id="{3CE3B61E-DA69-7A68-85A5-A176A89B2317}"/>
              </a:ext>
            </a:extLst>
          </p:cNvPr>
          <p:cNvSpPr>
            <a:spLocks noGrp="1"/>
          </p:cNvSpPr>
          <p:nvPr>
            <p:ph idx="1"/>
          </p:nvPr>
        </p:nvSpPr>
        <p:spPr>
          <a:xfrm>
            <a:off x="554701" y="2319561"/>
            <a:ext cx="11082593" cy="4285588"/>
          </a:xfrm>
        </p:spPr>
        <p:txBody>
          <a:bodyPr numCol="2" spcCol="360000">
            <a:noAutofit/>
          </a:bodyPr>
          <a:lstStyle/>
          <a:p>
            <a:r>
              <a:rPr lang="en-GB" sz="1600" dirty="0"/>
              <a:t>As the statutory advocate for heat network consumers in Scotland, Consumer Scotland wants to ensure that the advisers and caseworkers are equipped to provide consumers with the information, advice and support they need. </a:t>
            </a:r>
          </a:p>
          <a:p>
            <a:r>
              <a:rPr lang="en-GB" sz="1600" dirty="0"/>
              <a:t>Consumer Scotland is working to develop a webinar series to support advisers and caseworkers that provide support to heat network consumers. The sessions are aimed at improving knowledge of:</a:t>
            </a:r>
          </a:p>
          <a:p>
            <a:pPr marL="285750" lvl="0" indent="-285750">
              <a:buFont typeface="Arial" panose="020B0604020202020204" pitchFamily="34" charset="0"/>
              <a:buChar char="•"/>
            </a:pPr>
            <a:r>
              <a:rPr lang="en-GB" sz="1600" b="1" dirty="0"/>
              <a:t>Understanding heat networks</a:t>
            </a:r>
            <a:r>
              <a:rPr lang="en-GB" sz="1600" dirty="0"/>
              <a:t> - the session will focus on the technology that underpins heat networks, how this works and how consumers can interact with this.</a:t>
            </a:r>
          </a:p>
          <a:p>
            <a:pPr marL="285750" lvl="0" indent="-285750">
              <a:buFont typeface="Arial" panose="020B0604020202020204" pitchFamily="34" charset="0"/>
              <a:buChar char="•"/>
            </a:pPr>
            <a:r>
              <a:rPr lang="en-GB" sz="1600" b="1" dirty="0"/>
              <a:t>Understanding the challenges and issues facing heat network consumers</a:t>
            </a:r>
            <a:r>
              <a:rPr lang="en-GB" sz="1600" dirty="0"/>
              <a:t> - the session will focus on the known issues and challenges that consumers can experience.</a:t>
            </a:r>
          </a:p>
          <a:p>
            <a:pPr marL="285750" lvl="0" indent="-285750">
              <a:buFont typeface="Arial" panose="020B0604020202020204" pitchFamily="34" charset="0"/>
              <a:buChar char="•"/>
            </a:pPr>
            <a:endParaRPr lang="en-GB" sz="1600" dirty="0"/>
          </a:p>
          <a:p>
            <a:pPr marL="285750" lvl="0" indent="-285750">
              <a:buFont typeface="Arial" panose="020B0604020202020204" pitchFamily="34" charset="0"/>
              <a:buChar char="•"/>
            </a:pPr>
            <a:r>
              <a:rPr lang="en-GB" sz="1600" b="1" dirty="0"/>
              <a:t>Understanding heat network regulation </a:t>
            </a:r>
            <a:r>
              <a:rPr lang="en-GB" sz="1600" dirty="0"/>
              <a:t>- the session will provide an introduction to regulation including what this means in practical terms for industry and for consumers.</a:t>
            </a:r>
          </a:p>
          <a:p>
            <a:pPr marL="285750" lvl="0" indent="-285750">
              <a:buFont typeface="Arial" panose="020B0604020202020204" pitchFamily="34" charset="0"/>
              <a:buChar char="•"/>
            </a:pPr>
            <a:r>
              <a:rPr lang="en-GB" sz="1600" b="1" dirty="0"/>
              <a:t>Maximising the opportunity from heat networks</a:t>
            </a:r>
            <a:r>
              <a:rPr lang="en-GB" sz="1600" dirty="0"/>
              <a:t> - the session will provide another view of plans for the rollout of heat networks including the potential to tackle fuel poverty, decarbonise Scotland’s buildings and the opportunity to connect to sources of waste heat.</a:t>
            </a:r>
          </a:p>
          <a:p>
            <a:endParaRPr lang="en-GB" sz="1600" dirty="0"/>
          </a:p>
        </p:txBody>
      </p:sp>
      <p:sp>
        <p:nvSpPr>
          <p:cNvPr id="4" name="Text Placeholder 3">
            <a:extLst>
              <a:ext uri="{FF2B5EF4-FFF2-40B4-BE49-F238E27FC236}">
                <a16:creationId xmlns:a16="http://schemas.microsoft.com/office/drawing/2014/main" id="{FB560418-D7C8-40F8-B703-C0D23CE06DFC}"/>
              </a:ext>
            </a:extLst>
          </p:cNvPr>
          <p:cNvSpPr>
            <a:spLocks noGrp="1"/>
          </p:cNvSpPr>
          <p:nvPr>
            <p:ph type="body" idx="10"/>
          </p:nvPr>
        </p:nvSpPr>
        <p:spPr>
          <a:xfrm>
            <a:off x="554702" y="1526250"/>
            <a:ext cx="11082593" cy="576262"/>
          </a:xfrm>
        </p:spPr>
        <p:txBody>
          <a:bodyPr/>
          <a:lstStyle/>
          <a:p>
            <a:r>
              <a:rPr lang="en-GB" dirty="0"/>
              <a:t>Upskilling for heat network caseworkers</a:t>
            </a:r>
          </a:p>
        </p:txBody>
      </p:sp>
      <p:sp>
        <p:nvSpPr>
          <p:cNvPr id="6" name="TextBox 5">
            <a:extLst>
              <a:ext uri="{FF2B5EF4-FFF2-40B4-BE49-F238E27FC236}">
                <a16:creationId xmlns:a16="http://schemas.microsoft.com/office/drawing/2014/main" id="{73726E06-3E12-AFE2-CE10-A0CB529187B0}"/>
              </a:ext>
            </a:extLst>
          </p:cNvPr>
          <p:cNvSpPr txBox="1"/>
          <p:nvPr/>
        </p:nvSpPr>
        <p:spPr>
          <a:xfrm>
            <a:off x="6322740" y="4954313"/>
            <a:ext cx="5314554" cy="1162113"/>
          </a:xfrm>
          <a:prstGeom prst="rect">
            <a:avLst/>
          </a:prstGeom>
          <a:solidFill>
            <a:schemeClr val="tx2"/>
          </a:solidFill>
        </p:spPr>
        <p:txBody>
          <a:bodyPr wrap="square">
            <a:spAutoFit/>
          </a:bodyPr>
          <a:lstStyle/>
          <a:p>
            <a:pPr algn="ctr">
              <a:lnSpc>
                <a:spcPct val="150000"/>
              </a:lnSpc>
            </a:pPr>
            <a:r>
              <a:rPr lang="en-GB" sz="1600" b="1" dirty="0">
                <a:solidFill>
                  <a:schemeClr val="bg1"/>
                </a:solidFill>
              </a:rPr>
              <a:t>These sessions are expected to be delivered in Autumn 2026. If you are interested in attending any of these sessions, please contact </a:t>
            </a:r>
            <a:r>
              <a:rPr lang="en-GB" sz="1600" b="1" dirty="0" err="1">
                <a:solidFill>
                  <a:schemeClr val="bg1"/>
                </a:solidFill>
                <a:hlinkClick r:id="rId2">
                  <a:extLst>
                    <a:ext uri="{A12FA001-AC4F-418D-AE19-62706E023703}">
                      <ahyp:hlinkClr xmlns:ahyp="http://schemas.microsoft.com/office/drawing/2018/hyperlinkcolor" val="tx"/>
                    </a:ext>
                  </a:extLst>
                </a:hlinkClick>
              </a:rPr>
              <a:t>heatnetworks@consumer.scot</a:t>
            </a:r>
            <a:endParaRPr lang="en-GB" sz="1600" b="1" dirty="0">
              <a:solidFill>
                <a:schemeClr val="bg1"/>
              </a:solidFill>
            </a:endParaRPr>
          </a:p>
        </p:txBody>
      </p:sp>
      <p:sp>
        <p:nvSpPr>
          <p:cNvPr id="7" name="TextBox 6">
            <a:extLst>
              <a:ext uri="{FF2B5EF4-FFF2-40B4-BE49-F238E27FC236}">
                <a16:creationId xmlns:a16="http://schemas.microsoft.com/office/drawing/2014/main" id="{55C10F5C-FA8E-9555-65A6-C3F72C0A9383}"/>
              </a:ext>
            </a:extLst>
          </p:cNvPr>
          <p:cNvSpPr txBox="1"/>
          <p:nvPr/>
        </p:nvSpPr>
        <p:spPr>
          <a:xfrm>
            <a:off x="5945157" y="6420483"/>
            <a:ext cx="301686" cy="369332"/>
          </a:xfrm>
          <a:prstGeom prst="rect">
            <a:avLst/>
          </a:prstGeom>
          <a:noFill/>
        </p:spPr>
        <p:txBody>
          <a:bodyPr wrap="none" rtlCol="0">
            <a:spAutoFit/>
          </a:bodyPr>
          <a:lstStyle/>
          <a:p>
            <a:r>
              <a:rPr lang="en-GB" dirty="0"/>
              <a:t>7</a:t>
            </a:r>
          </a:p>
        </p:txBody>
      </p:sp>
    </p:spTree>
    <p:extLst>
      <p:ext uri="{BB962C8B-B14F-4D97-AF65-F5344CB8AC3E}">
        <p14:creationId xmlns:p14="http://schemas.microsoft.com/office/powerpoint/2010/main" val="42421937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sumer Scotland">
  <a:themeElements>
    <a:clrScheme name="Consumer Scotland">
      <a:dk1>
        <a:srgbClr val="002C54"/>
      </a:dk1>
      <a:lt1>
        <a:srgbClr val="FFFFFF"/>
      </a:lt1>
      <a:dk2>
        <a:srgbClr val="002C54"/>
      </a:dk2>
      <a:lt2>
        <a:srgbClr val="FDF9FF"/>
      </a:lt2>
      <a:accent1>
        <a:srgbClr val="000000"/>
      </a:accent1>
      <a:accent2>
        <a:srgbClr val="0083BD"/>
      </a:accent2>
      <a:accent3>
        <a:srgbClr val="7F3375"/>
      </a:accent3>
      <a:accent4>
        <a:srgbClr val="F19447"/>
      </a:accent4>
      <a:accent5>
        <a:srgbClr val="E76E51"/>
      </a:accent5>
      <a:accent6>
        <a:srgbClr val="BDEAFF"/>
      </a:accent6>
      <a:hlink>
        <a:srgbClr val="7F3375"/>
      </a:hlink>
      <a:folHlink>
        <a:srgbClr val="0083B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Consumer Scotland" id="{D22E24D2-7DD7-594D-A1A5-5237E1BE8B71}" vid="{97FE53C2-7430-8343-8C52-B439DAA8ADF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5E94660EA61FD488943D1A2267E1A78" ma:contentTypeVersion="11" ma:contentTypeDescription="Create a new document." ma:contentTypeScope="" ma:versionID="93e9e3fd81960a99f7a893789b3f0731">
  <xsd:schema xmlns:xsd="http://www.w3.org/2001/XMLSchema" xmlns:xs="http://www.w3.org/2001/XMLSchema" xmlns:p="http://schemas.microsoft.com/office/2006/metadata/properties" xmlns:ns2="ed3fd267-7342-4a3d-828b-2281748c848c" xmlns:ns3="003077c1-2c0d-445d-9a8f-89182c2cac58" targetNamespace="http://schemas.microsoft.com/office/2006/metadata/properties" ma:root="true" ma:fieldsID="6346e9103650bcfe151229b77a4027f8" ns2:_="" ns3:_="">
    <xsd:import namespace="ed3fd267-7342-4a3d-828b-2281748c848c"/>
    <xsd:import namespace="003077c1-2c0d-445d-9a8f-89182c2cac58"/>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GenerationTime" minOccurs="0"/>
                <xsd:element ref="ns2:MediaServiceEventHashCode" minOccurs="0"/>
                <xsd:element ref="ns2:MediaServiceDateTaken" minOccurs="0"/>
                <xsd:element ref="ns2:MediaLengthInSeconds" minOccurs="0"/>
                <xsd:element ref="ns2:MediaServiceObjectDetectorVersion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d3fd267-7342-4a3d-828b-2281748c848c"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d89b1ef6-3ca0-4008-8484-a25cb3acc949"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03077c1-2c0d-445d-9a8f-89182c2cac58"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3cd5e517-7399-45fe-abd1-15b93250a855}" ma:internalName="TaxCatchAll" ma:showField="CatchAllData" ma:web="003077c1-2c0d-445d-9a8f-89182c2cac5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etadata xmlns="http://www.objective.com/ecm/document/metadata/53D26341A57B383EE0540010E0463CCA" version="1.0.0">
  <systemFields>
    <field name="Objective-Id">
      <value order="0">A56430659</value>
    </field>
    <field name="Objective-Title">
      <value order="0">EN26-08 CS HN Toolkit Final</value>
    </field>
    <field name="Objective-Description">
      <value order="0"/>
    </field>
    <field name="Objective-CreationStamp">
      <value order="0">2026-05-20T11:22:47Z</value>
    </field>
    <field name="Objective-IsApproved">
      <value order="0">false</value>
    </field>
    <field name="Objective-IsPublished">
      <value order="0">false</value>
    </field>
    <field name="Objective-DatePublished">
      <value order="0"/>
    </field>
    <field name="Objective-ModificationStamp">
      <value order="0">2026-07-30T14:52:02Z</value>
    </field>
    <field name="Objective-Owner">
      <value order="0">Taylor, Jade J (U323558)</value>
    </field>
    <field name="Objective-Path">
      <value order="0">Objective Global Folder:Consumer Scotland File Plan:Operational Delivery:Energy:Policy and Advocacy: Energy:Workstream: EN26-08 Heat Networks delivering for Consumers: 2026-2031</value>
    </field>
    <field name="Objective-Parent">
      <value order="0">Workstream: EN26-08 Heat Networks delivering for Consumers: 2026-2031</value>
    </field>
    <field name="Objective-State">
      <value order="0">Being Edited</value>
    </field>
    <field name="Objective-VersionId">
      <value order="0">vA86645058</value>
    </field>
    <field name="Objective-Version">
      <value order="0">0.7</value>
    </field>
    <field name="Objective-VersionNumber">
      <value order="0">7</value>
    </field>
    <field name="Objective-VersionComment">
      <value order="0"/>
    </field>
    <field name="Objective-FileNumber">
      <value order="0">CASE/854155</value>
    </field>
    <field name="Objective-Classification">
      <value order="0">OFFICIAL</value>
    </field>
    <field name="Objective-Caveats">
      <value order="0">Caveat for access to Consumer Scotland</value>
    </field>
  </systemFields>
  <catalogues>
    <catalogue name="Document Type Catalogue" type="type" ori="id:cA35">
      <field name="Objective-Date of Original">
        <value order="0"/>
      </field>
      <field name="Objective-Date Received">
        <value order="0"/>
      </field>
      <field name="Objective-SG Web Publication - Category">
        <value order="0"/>
      </field>
      <field name="Objective-SG Web Publication - Category 2 Classification">
        <value order="0"/>
      </field>
      <field name="Objective-Connect Creator">
        <value order="0"/>
      </field>
      <field name="Objective-Required Redaction">
        <value order="0"/>
      </field>
      <field name="Objective-Shared By">
        <value order="0"/>
      </field>
      <field name="Objective-Access Conditions">
        <value order="0"/>
      </field>
      <field name="Objective-Access Status">
        <value order="0"/>
      </field>
      <field name="Objective-Date Open From">
        <value order="0"/>
      </field>
    </catalogue>
  </catalogues>
</metadat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8E8EABA-DE4B-47F5-BEA4-3F4D10A81ABF}">
  <ds:schemaRefs>
    <ds:schemaRef ds:uri="003077c1-2c0d-445d-9a8f-89182c2cac58"/>
    <ds:schemaRef ds:uri="ed3fd267-7342-4a3d-828b-2281748c848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745109E-2DDF-40CB-AC2B-FF9B10C90820}">
  <ds:schemaRefs>
    <ds:schemaRef ds:uri="http://www.objective.com/ecm/document/metadata/53D26341A57B383EE0540010E0463CCA"/>
  </ds:schemaRefs>
</ds:datastoreItem>
</file>

<file path=customXml/itemProps3.xml><?xml version="1.0" encoding="utf-8"?>
<ds:datastoreItem xmlns:ds="http://schemas.openxmlformats.org/officeDocument/2006/customXml" ds:itemID="{E6DABB44-EF92-4797-8027-9C8603F4EF90}">
  <ds:schemaRefs>
    <ds:schemaRef ds:uri="http://schemas.microsoft.com/sharepoint/v3/contenttype/forms"/>
  </ds:schemaRefs>
</ds:datastoreItem>
</file>

<file path=docMetadata/LabelInfo.xml><?xml version="1.0" encoding="utf-8"?>
<clbl:labelList xmlns:clbl="http://schemas.microsoft.com/office/2020/mipLabelMetadata">
  <clbl:label id="{0ef77447-1083-4dec-b89f-27c765076840}" enabled="0" method="" siteId="{0ef77447-1083-4dec-b89f-27c765076840}" removed="1"/>
</clbl:labelList>
</file>

<file path=docProps/app.xml><?xml version="1.0" encoding="utf-8"?>
<Properties xmlns="http://schemas.openxmlformats.org/officeDocument/2006/extended-properties" xmlns:vt="http://schemas.openxmlformats.org/officeDocument/2006/docPropsVTypes">
  <Template/>
  <TotalTime>12656</TotalTime>
  <Words>1982</Words>
  <Application>Microsoft Office PowerPoint</Application>
  <PresentationFormat>Widescreen</PresentationFormat>
  <Paragraphs>159</Paragraphs>
  <Slides>12</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Aptos</vt:lpstr>
      <vt:lpstr>Arial</vt:lpstr>
      <vt:lpstr>Calibri</vt:lpstr>
      <vt:lpstr>Courier New</vt:lpstr>
      <vt:lpstr>Times New Roman</vt:lpstr>
      <vt:lpstr>Wingdings 3</vt:lpstr>
      <vt:lpstr>Consumer Scotland</vt:lpstr>
      <vt:lpstr>Heat networks:  A toolkit to support advisers and caseworkers </vt:lpstr>
      <vt:lpstr>Contents</vt:lpstr>
      <vt:lpstr>Introduction - Consumer Scotland</vt:lpstr>
      <vt:lpstr>Introduction </vt:lpstr>
      <vt:lpstr>Understanding heat networks</vt:lpstr>
      <vt:lpstr>Key challenges for consumers</vt:lpstr>
      <vt:lpstr>Heat network regulation </vt:lpstr>
      <vt:lpstr>Heat Networks Advice Service</vt:lpstr>
      <vt:lpstr>Training and resources</vt:lpstr>
      <vt:lpstr>Training and resources</vt:lpstr>
      <vt:lpstr>Training and resources</vt:lpstr>
      <vt:lpstr>PowerPoint Presentation</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Consumer Scotland Data Strategy</dc:title>
  <dc:creator>Jade Taylor;Alistair Hill</dc:creator>
  <cp:lastModifiedBy>Andrew Denholm</cp:lastModifiedBy>
  <cp:revision>52</cp:revision>
  <dcterms:created xsi:type="dcterms:W3CDTF">2022-08-03T12:56:02Z</dcterms:created>
  <dcterms:modified xsi:type="dcterms:W3CDTF">2026-07-30T14:54:17Z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hecked by">
    <vt:lpwstr>32123</vt:lpwstr>
  </property>
  <property fmtid="{D5CDD505-2E9C-101B-9397-08002B2CF9AE}" pid="3" name="Objective-Id">
    <vt:lpwstr>A56430659</vt:lpwstr>
  </property>
  <property fmtid="{D5CDD505-2E9C-101B-9397-08002B2CF9AE}" pid="4" name="Objective-Title">
    <vt:lpwstr>EN26-08 CS HN Toolkit Final</vt:lpwstr>
  </property>
  <property fmtid="{D5CDD505-2E9C-101B-9397-08002B2CF9AE}" pid="5" name="Objective-Description">
    <vt:lpwstr/>
  </property>
  <property fmtid="{D5CDD505-2E9C-101B-9397-08002B2CF9AE}" pid="6" name="Objective-CreationStamp">
    <vt:filetime>2026-05-20T11:22:47Z</vt:filetime>
  </property>
  <property fmtid="{D5CDD505-2E9C-101B-9397-08002B2CF9AE}" pid="7" name="Objective-IsApproved">
    <vt:bool>false</vt:bool>
  </property>
  <property fmtid="{D5CDD505-2E9C-101B-9397-08002B2CF9AE}" pid="8" name="Objective-IsPublished">
    <vt:bool>false</vt:bool>
  </property>
  <property fmtid="{D5CDD505-2E9C-101B-9397-08002B2CF9AE}" pid="9" name="Objective-DatePublished">
    <vt:lpwstr/>
  </property>
  <property fmtid="{D5CDD505-2E9C-101B-9397-08002B2CF9AE}" pid="10" name="Objective-ModificationStamp">
    <vt:filetime>2026-07-30T14:52:02Z</vt:filetime>
  </property>
  <property fmtid="{D5CDD505-2E9C-101B-9397-08002B2CF9AE}" pid="11" name="Objective-Owner">
    <vt:lpwstr>Taylor, Jade J (U323558)</vt:lpwstr>
  </property>
  <property fmtid="{D5CDD505-2E9C-101B-9397-08002B2CF9AE}" pid="12" name="Objective-Path">
    <vt:lpwstr>Objective Global Folder:Consumer Scotland File Plan:Operational Delivery:Energy:Policy and Advocacy: Energy:Workstream: EN26-08 Heat Networks delivering for Consumers: 2026-2031</vt:lpwstr>
  </property>
  <property fmtid="{D5CDD505-2E9C-101B-9397-08002B2CF9AE}" pid="13" name="Objective-Parent">
    <vt:lpwstr>Workstream: EN26-08 Heat Networks delivering for Consumers: 2026-2031</vt:lpwstr>
  </property>
  <property fmtid="{D5CDD505-2E9C-101B-9397-08002B2CF9AE}" pid="14" name="Objective-State">
    <vt:lpwstr>Being Edited</vt:lpwstr>
  </property>
  <property fmtid="{D5CDD505-2E9C-101B-9397-08002B2CF9AE}" pid="15" name="Objective-VersionId">
    <vt:lpwstr>vA86645058</vt:lpwstr>
  </property>
  <property fmtid="{D5CDD505-2E9C-101B-9397-08002B2CF9AE}" pid="16" name="Objective-Version">
    <vt:lpwstr>0.7</vt:lpwstr>
  </property>
  <property fmtid="{D5CDD505-2E9C-101B-9397-08002B2CF9AE}" pid="17" name="Objective-VersionNumber">
    <vt:r8>7</vt:r8>
  </property>
  <property fmtid="{D5CDD505-2E9C-101B-9397-08002B2CF9AE}" pid="18" name="Objective-VersionComment">
    <vt:lpwstr/>
  </property>
  <property fmtid="{D5CDD505-2E9C-101B-9397-08002B2CF9AE}" pid="19" name="Objective-FileNumber">
    <vt:lpwstr>CASE/854155</vt:lpwstr>
  </property>
  <property fmtid="{D5CDD505-2E9C-101B-9397-08002B2CF9AE}" pid="20" name="Objective-Classification">
    <vt:lpwstr>OFFICIAL</vt:lpwstr>
  </property>
  <property fmtid="{D5CDD505-2E9C-101B-9397-08002B2CF9AE}" pid="21" name="Objective-Caveats">
    <vt:lpwstr>Caveat for access to Consumer Scotland</vt:lpwstr>
  </property>
  <property fmtid="{D5CDD505-2E9C-101B-9397-08002B2CF9AE}" pid="22" name="Objective-Date of Original">
    <vt:lpwstr/>
  </property>
  <property fmtid="{D5CDD505-2E9C-101B-9397-08002B2CF9AE}" pid="23" name="Objective-Date Received">
    <vt:lpwstr/>
  </property>
  <property fmtid="{D5CDD505-2E9C-101B-9397-08002B2CF9AE}" pid="24" name="Objective-SG Web Publication - Category">
    <vt:lpwstr/>
  </property>
  <property fmtid="{D5CDD505-2E9C-101B-9397-08002B2CF9AE}" pid="25" name="Objective-SG Web Publication - Category 2 Classification">
    <vt:lpwstr/>
  </property>
  <property fmtid="{D5CDD505-2E9C-101B-9397-08002B2CF9AE}" pid="26" name="Objective-Connect Creator">
    <vt:lpwstr/>
  </property>
  <property fmtid="{D5CDD505-2E9C-101B-9397-08002B2CF9AE}" pid="27" name="Objective-Required Redaction">
    <vt:lpwstr/>
  </property>
  <property fmtid="{D5CDD505-2E9C-101B-9397-08002B2CF9AE}" pid="28" name="Objective-Shared By">
    <vt:lpwstr/>
  </property>
  <property fmtid="{D5CDD505-2E9C-101B-9397-08002B2CF9AE}" pid="29" name="Objective-Access Conditions">
    <vt:lpwstr/>
  </property>
  <property fmtid="{D5CDD505-2E9C-101B-9397-08002B2CF9AE}" pid="30" name="Objective-Access Status">
    <vt:lpwstr/>
  </property>
  <property fmtid="{D5CDD505-2E9C-101B-9397-08002B2CF9AE}" pid="31" name="Objective-Date Open From">
    <vt:lpwstr/>
  </property>
</Properties>
</file>