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notesSlides/notesSlide14.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5.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6.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9.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0.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1.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2.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3.xml" ContentType="application/vnd.openxmlformats-officedocument.presentationml.notesSl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4.xml" ContentType="application/vnd.openxmlformats-officedocument.presentationml.notesSlid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5.xml" ContentType="application/vnd.openxmlformats-officedocument.presentationml.notesSl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6.xml" ContentType="application/vnd.openxmlformats-officedocument.presentationml.notesSlid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27.xml" ContentType="application/vnd.openxmlformats-officedocument.presentationml.notesSlid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5"/>
    <p:sldMasterId id="2147483738" r:id="rId6"/>
    <p:sldMasterId id="2147483772" r:id="rId7"/>
    <p:sldMasterId id="2147483712" r:id="rId8"/>
    <p:sldMasterId id="2147483708" r:id="rId9"/>
    <p:sldMasterId id="2147483723" r:id="rId10"/>
  </p:sldMasterIdLst>
  <p:notesMasterIdLst>
    <p:notesMasterId r:id="rId51"/>
  </p:notesMasterIdLst>
  <p:handoutMasterIdLst>
    <p:handoutMasterId r:id="rId52"/>
  </p:handoutMasterIdLst>
  <p:sldIdLst>
    <p:sldId id="335" r:id="rId11"/>
    <p:sldId id="372" r:id="rId12"/>
    <p:sldId id="373" r:id="rId13"/>
    <p:sldId id="377" r:id="rId14"/>
    <p:sldId id="341" r:id="rId15"/>
    <p:sldId id="343" r:id="rId16"/>
    <p:sldId id="344" r:id="rId17"/>
    <p:sldId id="349" r:id="rId18"/>
    <p:sldId id="350" r:id="rId19"/>
    <p:sldId id="351" r:id="rId20"/>
    <p:sldId id="352" r:id="rId21"/>
    <p:sldId id="353" r:id="rId22"/>
    <p:sldId id="345" r:id="rId23"/>
    <p:sldId id="354" r:id="rId24"/>
    <p:sldId id="360" r:id="rId25"/>
    <p:sldId id="363" r:id="rId26"/>
    <p:sldId id="364" r:id="rId27"/>
    <p:sldId id="365" r:id="rId28"/>
    <p:sldId id="366" r:id="rId29"/>
    <p:sldId id="355" r:id="rId30"/>
    <p:sldId id="356" r:id="rId31"/>
    <p:sldId id="357" r:id="rId32"/>
    <p:sldId id="358" r:id="rId33"/>
    <p:sldId id="374" r:id="rId34"/>
    <p:sldId id="362" r:id="rId35"/>
    <p:sldId id="359" r:id="rId36"/>
    <p:sldId id="375" r:id="rId37"/>
    <p:sldId id="361" r:id="rId38"/>
    <p:sldId id="380" r:id="rId39"/>
    <p:sldId id="382" r:id="rId40"/>
    <p:sldId id="370" r:id="rId41"/>
    <p:sldId id="346" r:id="rId42"/>
    <p:sldId id="367" r:id="rId43"/>
    <p:sldId id="368" r:id="rId44"/>
    <p:sldId id="369" r:id="rId45"/>
    <p:sldId id="378" r:id="rId46"/>
    <p:sldId id="347" r:id="rId47"/>
    <p:sldId id="348" r:id="rId48"/>
    <p:sldId id="371" r:id="rId49"/>
    <p:sldId id="33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01FF01B-ADCA-41B6-AC3B-F5DB27DD8335}">
          <p14:sldIdLst>
            <p14:sldId id="335"/>
            <p14:sldId id="372"/>
            <p14:sldId id="373"/>
            <p14:sldId id="377"/>
            <p14:sldId id="341"/>
            <p14:sldId id="343"/>
            <p14:sldId id="344"/>
            <p14:sldId id="349"/>
            <p14:sldId id="350"/>
            <p14:sldId id="351"/>
            <p14:sldId id="352"/>
            <p14:sldId id="353"/>
            <p14:sldId id="345"/>
            <p14:sldId id="354"/>
            <p14:sldId id="360"/>
            <p14:sldId id="363"/>
            <p14:sldId id="364"/>
            <p14:sldId id="365"/>
            <p14:sldId id="366"/>
            <p14:sldId id="355"/>
            <p14:sldId id="356"/>
            <p14:sldId id="357"/>
            <p14:sldId id="358"/>
            <p14:sldId id="374"/>
            <p14:sldId id="362"/>
            <p14:sldId id="359"/>
            <p14:sldId id="375"/>
            <p14:sldId id="361"/>
            <p14:sldId id="380"/>
            <p14:sldId id="382"/>
            <p14:sldId id="370"/>
            <p14:sldId id="346"/>
            <p14:sldId id="367"/>
            <p14:sldId id="368"/>
            <p14:sldId id="369"/>
            <p14:sldId id="378"/>
            <p14:sldId id="347"/>
            <p14:sldId id="348"/>
            <p14:sldId id="371"/>
            <p14:sldId id="334"/>
          </p14:sldIdLst>
        </p14:section>
      </p14:sectionLst>
    </p:ex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7E1004-7BDC-8FF6-4BAC-38AA8A00007A}" name="Heather Craig" initials="HC" userId="S::Heather.Craig@consumer.scot::bddd4e3b-a5ea-4035-a34a-72c1e4067640" providerId="AD"/>
  <p188:author id="{520BE10F-9191-641B-00AD-4BDC4ABCFA6B}" name="Charlotte Hull" initials="CH" userId="662514c328eb7a21" providerId="Windows Live"/>
  <p188:author id="{98098210-C012-92B5-C333-ECD6A5C671A1}" name="Anya Jeffries" initials="AJ" userId="S::Anya.Jeffries@iffresearch.com::fe6d53dd-a7db-4b00-a37f-c1edbd3ebde6" providerId="AD"/>
  <p188:author id="{8E687028-2BF3-0F71-D804-B5294F8ACDAE}" name="Annie Avis" initials="AA" userId="S::Annie.Avis@iffresearch.com::6c26ebb7-54d2-41bb-afe4-2429cea44a1f" providerId="AD"/>
  <p188:author id="{CFD2B93D-06ED-E86A-597C-3106340C316A}" name="Helen Rossiter" initials="HR" userId="S::helen.rossiter@iffresearch.com::664712a6-a378-4548-b870-3b06d3afd0e7" providerId="AD"/>
  <p188:author id="{C1AA5486-2F6B-EB6B-3FCC-15AD2E1E4C16}" name="Ellie Kent" initials="EK" userId="S::Ellie.Kent@iffresearch.com::efafef16-b66f-4748-b5b3-8c4b7485ad05" providerId="AD"/>
  <p188:author id="{7015859B-3F7B-3386-DE25-5A46FBD22F1D}" name="Diarmuid Cowan" initials="DC" userId="Diarmuid Cow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9933"/>
    <a:srgbClr val="006600"/>
    <a:srgbClr val="CCFFCC"/>
    <a:srgbClr val="99FF99"/>
    <a:srgbClr val="66FF66"/>
    <a:srgbClr val="D7FFAF"/>
    <a:srgbClr val="9BFF9B"/>
    <a:srgbClr val="33CC33"/>
    <a:srgbClr val="FF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8" autoAdjust="0"/>
    <p:restoredTop sz="78985" autoAdjust="0"/>
  </p:normalViewPr>
  <p:slideViewPr>
    <p:cSldViewPr snapToGrid="0">
      <p:cViewPr varScale="1">
        <p:scale>
          <a:sx n="58" d="100"/>
          <a:sy n="58" d="100"/>
        </p:scale>
        <p:origin x="956" y="52"/>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8/10/relationships/authors" Target="authors.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b="1">
                <a:solidFill>
                  <a:schemeClr val="tx1"/>
                </a:solidFill>
              </a:rPr>
              <a:t>Main energy type</a:t>
            </a:r>
          </a:p>
        </c:rich>
      </c:tx>
      <c:layout>
        <c:manualLayout>
          <c:xMode val="edge"/>
          <c:yMode val="edge"/>
          <c:x val="0.30388788777517139"/>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761637183475222"/>
          <c:y val="0.13835987484811441"/>
          <c:w val="0.31731291676957274"/>
          <c:h val="0.46889389261987846"/>
        </c:manualLayout>
      </c:layout>
      <c:doughnutChart>
        <c:varyColors val="1"/>
        <c:ser>
          <c:idx val="0"/>
          <c:order val="0"/>
          <c:tx>
            <c:strRef>
              <c:f>Sheet1!$B$1</c:f>
              <c:strCache>
                <c:ptCount val="1"/>
                <c:pt idx="0">
                  <c:v>Column1</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10-48F2-B45E-631C71B469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10-48F2-B45E-631C71B469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10-48F2-B45E-631C71B469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10-48F2-B45E-631C71B469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10-48F2-B45E-631C71B469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B10-48F2-B45E-631C71B469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B10-48F2-B45E-631C71B4698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B10-48F2-B45E-631C71B46987}"/>
              </c:ext>
            </c:extLst>
          </c:dPt>
          <c:dLbls>
            <c:dLbl>
              <c:idx val="0"/>
              <c:layout>
                <c:manualLayout>
                  <c:x val="7.0005830318074114E-2"/>
                  <c:y val="7.610503091688286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10-48F2-B45E-631C71B46987}"/>
                </c:ext>
              </c:extLst>
            </c:dLbl>
            <c:dLbl>
              <c:idx val="1"/>
              <c:layout>
                <c:manualLayout>
                  <c:x val="-8.3705645516279126E-2"/>
                  <c:y val="2.7994484582654282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0-48F2-B45E-631C71B46987}"/>
                </c:ext>
              </c:extLst>
            </c:dLbl>
            <c:dLbl>
              <c:idx val="2"/>
              <c:layout>
                <c:manualLayout>
                  <c:x val="-0.12128016830153934"/>
                  <c:y val="-4.682707093432715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10-48F2-B45E-631C71B46987}"/>
                </c:ext>
              </c:extLst>
            </c:dLbl>
            <c:dLbl>
              <c:idx val="3"/>
              <c:layout>
                <c:manualLayout>
                  <c:x val="-6.4922634641403132E-2"/>
                  <c:y val="-7.747713819027822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B2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10-48F2-B45E-631C71B46987}"/>
                </c:ext>
              </c:extLst>
            </c:dLbl>
            <c:dLbl>
              <c:idx val="4"/>
              <c:delete val="1"/>
              <c:extLst>
                <c:ext xmlns:c15="http://schemas.microsoft.com/office/drawing/2012/chart" uri="{CE6537A1-D6FC-4f65-9D91-7224C49458BB}"/>
                <c:ext xmlns:c16="http://schemas.microsoft.com/office/drawing/2014/chart" uri="{C3380CC4-5D6E-409C-BE32-E72D297353CC}">
                  <c16:uniqueId val="{00000009-AB10-48F2-B45E-631C71B46987}"/>
                </c:ext>
              </c:extLst>
            </c:dLbl>
            <c:dLbl>
              <c:idx val="5"/>
              <c:delete val="1"/>
              <c:extLst>
                <c:ext xmlns:c15="http://schemas.microsoft.com/office/drawing/2012/chart" uri="{CE6537A1-D6FC-4f65-9D91-7224C49458BB}"/>
                <c:ext xmlns:c16="http://schemas.microsoft.com/office/drawing/2014/chart" uri="{C3380CC4-5D6E-409C-BE32-E72D297353CC}">
                  <c16:uniqueId val="{0000000B-AB10-48F2-B45E-631C71B46987}"/>
                </c:ext>
              </c:extLst>
            </c:dLbl>
            <c:dLbl>
              <c:idx val="6"/>
              <c:delete val="1"/>
              <c:extLst>
                <c:ext xmlns:c15="http://schemas.microsoft.com/office/drawing/2012/chart" uri="{CE6537A1-D6FC-4f65-9D91-7224C49458BB}"/>
                <c:ext xmlns:c16="http://schemas.microsoft.com/office/drawing/2014/chart" uri="{C3380CC4-5D6E-409C-BE32-E72D297353CC}">
                  <c16:uniqueId val="{0000000D-AB10-48F2-B45E-631C71B46987}"/>
                </c:ext>
              </c:extLst>
            </c:dLbl>
            <c:dLbl>
              <c:idx val="7"/>
              <c:delete val="1"/>
              <c:extLst>
                <c:ext xmlns:c15="http://schemas.microsoft.com/office/drawing/2012/chart" uri="{CE6537A1-D6FC-4f65-9D91-7224C49458BB}"/>
                <c:ext xmlns:c16="http://schemas.microsoft.com/office/drawing/2014/chart" uri="{C3380CC4-5D6E-409C-BE32-E72D297353CC}">
                  <c16:uniqueId val="{0000000F-AB10-48F2-B45E-631C71B4698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Sheet1!$A$2:$A$8</c:f>
              <c:strCache>
                <c:ptCount val="7"/>
                <c:pt idx="0">
                  <c:v>Mains gas</c:v>
                </c:pt>
                <c:pt idx="1">
                  <c:v>Electricity </c:v>
                </c:pt>
                <c:pt idx="2">
                  <c:v>Oil</c:v>
                </c:pt>
                <c:pt idx="3">
                  <c:v>Communal or district heating</c:v>
                </c:pt>
                <c:pt idx="4">
                  <c:v>Non-mains / off grid gas</c:v>
                </c:pt>
                <c:pt idx="5">
                  <c:v>Solid fuel: biomass</c:v>
                </c:pt>
                <c:pt idx="6">
                  <c:v>Solar power</c:v>
                </c:pt>
              </c:strCache>
            </c:strRef>
          </c:cat>
          <c:val>
            <c:numRef>
              <c:f>Sheet1!$B$2:$B$8</c:f>
              <c:numCache>
                <c:formatCode>0%</c:formatCode>
                <c:ptCount val="7"/>
                <c:pt idx="0">
                  <c:v>0.63</c:v>
                </c:pt>
                <c:pt idx="1">
                  <c:v>0.26</c:v>
                </c:pt>
                <c:pt idx="2">
                  <c:v>0.04</c:v>
                </c:pt>
                <c:pt idx="3">
                  <c:v>0.02</c:v>
                </c:pt>
                <c:pt idx="4">
                  <c:v>0.01</c:v>
                </c:pt>
                <c:pt idx="5">
                  <c:v>0.01</c:v>
                </c:pt>
                <c:pt idx="6">
                  <c:v>0.01</c:v>
                </c:pt>
              </c:numCache>
            </c:numRef>
          </c:val>
          <c:extLst>
            <c:ext xmlns:c16="http://schemas.microsoft.com/office/drawing/2014/chart" uri="{C3380CC4-5D6E-409C-BE32-E72D297353CC}">
              <c16:uniqueId val="{00000010-AB10-48F2-B45E-631C71B46987}"/>
            </c:ext>
          </c:extLst>
        </c:ser>
        <c:dLbls>
          <c:showLegendKey val="0"/>
          <c:showVal val="1"/>
          <c:showCatName val="0"/>
          <c:showSerName val="0"/>
          <c:showPercent val="0"/>
          <c:showBubbleSize val="0"/>
          <c:showLeaderLines val="0"/>
        </c:dLbls>
        <c:firstSliceAng val="330"/>
        <c:holeSize val="60"/>
      </c:doughnutChart>
      <c:spPr>
        <a:noFill/>
        <a:ln>
          <a:noFill/>
        </a:ln>
        <a:effectLst/>
      </c:spPr>
    </c:plotArea>
    <c:legend>
      <c:legendPos val="b"/>
      <c:layout>
        <c:manualLayout>
          <c:xMode val="edge"/>
          <c:yMode val="edge"/>
          <c:x val="0.58316586227403078"/>
          <c:y val="5.5720313382676856E-2"/>
          <c:w val="0.39498558880788392"/>
          <c:h val="0.6162393220060368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23354605936191"/>
          <c:y val="0"/>
          <c:w val="0.65276645394063815"/>
          <c:h val="0.99459882075547068"/>
        </c:manualLayout>
      </c:layout>
      <c:barChart>
        <c:barDir val="bar"/>
        <c:grouping val="clustered"/>
        <c:varyColors val="0"/>
        <c:ser>
          <c:idx val="0"/>
          <c:order val="0"/>
          <c:tx>
            <c:strRef>
              <c:f>Sheet1!$B$1</c:f>
              <c:strCache>
                <c:ptCount val="1"/>
                <c:pt idx="0">
                  <c:v>Winter 2026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Pension Age Winter Heating Assistance (previously Winter Fuel Payments)</c:v>
                </c:pt>
                <c:pt idx="1">
                  <c:v>Warm Home Discount</c:v>
                </c:pt>
                <c:pt idx="2">
                  <c:v>Winter Heating Payment (Previously Low Income Winter Heating Assistance)</c:v>
                </c:pt>
                <c:pt idx="3">
                  <c:v>Warmer Homes Scotland</c:v>
                </c:pt>
              </c:strCache>
            </c:strRef>
          </c:cat>
          <c:val>
            <c:numRef>
              <c:f>Sheet1!$B$2:$B$5</c:f>
              <c:numCache>
                <c:formatCode>0%</c:formatCode>
                <c:ptCount val="4"/>
                <c:pt idx="0">
                  <c:v>0.36</c:v>
                </c:pt>
                <c:pt idx="1">
                  <c:v>0.35</c:v>
                </c:pt>
                <c:pt idx="2">
                  <c:v>0.25</c:v>
                </c:pt>
                <c:pt idx="3">
                  <c:v>0.24</c:v>
                </c:pt>
              </c:numCache>
            </c:numRef>
          </c:val>
          <c:extLst>
            <c:ext xmlns:c16="http://schemas.microsoft.com/office/drawing/2014/chart" uri="{C3380CC4-5D6E-409C-BE32-E72D297353CC}">
              <c16:uniqueId val="{00000000-988E-441C-9805-786363837B51}"/>
            </c:ext>
          </c:extLst>
        </c:ser>
        <c:ser>
          <c:idx val="1"/>
          <c:order val="1"/>
          <c:tx>
            <c:strRef>
              <c:f>Sheet1!$C$1</c:f>
              <c:strCache>
                <c:ptCount val="1"/>
                <c:pt idx="0">
                  <c:v>Winter 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Pension Age Winter Heating Assistance (previously Winter Fuel Payments)</c:v>
                </c:pt>
                <c:pt idx="1">
                  <c:v>Warm Home Discount</c:v>
                </c:pt>
                <c:pt idx="2">
                  <c:v>Winter Heating Payment (Previously Low Income Winter Heating Assistance)</c:v>
                </c:pt>
                <c:pt idx="3">
                  <c:v>Warmer Homes Scotland</c:v>
                </c:pt>
              </c:strCache>
            </c:strRef>
          </c:cat>
          <c:val>
            <c:numRef>
              <c:f>Sheet1!$C$2:$C$5</c:f>
              <c:numCache>
                <c:formatCode>0%</c:formatCode>
                <c:ptCount val="4"/>
                <c:pt idx="0">
                  <c:v>0.46</c:v>
                </c:pt>
                <c:pt idx="1">
                  <c:v>0.28000000000000003</c:v>
                </c:pt>
                <c:pt idx="2">
                  <c:v>0.1</c:v>
                </c:pt>
                <c:pt idx="3">
                  <c:v>0.22</c:v>
                </c:pt>
              </c:numCache>
            </c:numRef>
          </c:val>
          <c:extLst>
            <c:ext xmlns:c16="http://schemas.microsoft.com/office/drawing/2014/chart" uri="{C3380CC4-5D6E-409C-BE32-E72D297353CC}">
              <c16:uniqueId val="{00000001-988E-441C-9805-786363837B51}"/>
            </c:ext>
          </c:extLst>
        </c:ser>
        <c:ser>
          <c:idx val="2"/>
          <c:order val="2"/>
          <c:tx>
            <c:strRef>
              <c:f>Sheet1!$D$1</c:f>
              <c:strCache>
                <c:ptCount val="1"/>
                <c:pt idx="0">
                  <c:v>Winter 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Pension Age Winter Heating Assistance (previously Winter Fuel Payments)</c:v>
                </c:pt>
                <c:pt idx="1">
                  <c:v>Warm Home Discount</c:v>
                </c:pt>
                <c:pt idx="2">
                  <c:v>Winter Heating Payment (Previously Low Income Winter Heating Assistance)</c:v>
                </c:pt>
                <c:pt idx="3">
                  <c:v>Warmer Homes Scotland</c:v>
                </c:pt>
              </c:strCache>
            </c:strRef>
          </c:cat>
          <c:val>
            <c:numRef>
              <c:f>Sheet1!$D$2:$D$5</c:f>
              <c:numCache>
                <c:formatCode>0%</c:formatCode>
                <c:ptCount val="4"/>
                <c:pt idx="0">
                  <c:v>0.5</c:v>
                </c:pt>
                <c:pt idx="1">
                  <c:v>0.3</c:v>
                </c:pt>
                <c:pt idx="2">
                  <c:v>0.1</c:v>
                </c:pt>
                <c:pt idx="3">
                  <c:v>0.2</c:v>
                </c:pt>
              </c:numCache>
            </c:numRef>
          </c:val>
          <c:extLst>
            <c:ext xmlns:c16="http://schemas.microsoft.com/office/drawing/2014/chart" uri="{C3380CC4-5D6E-409C-BE32-E72D297353CC}">
              <c16:uniqueId val="{00000000-B56D-4370-B9D4-7AD523EB3589}"/>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33405481671691"/>
          <c:y val="0"/>
          <c:w val="0.65033656663364936"/>
          <c:h val="0.98829295960922647"/>
        </c:manualLayout>
      </c:layout>
      <c:barChart>
        <c:barDir val="bar"/>
        <c:grouping val="clustered"/>
        <c:varyColors val="0"/>
        <c:ser>
          <c:idx val="0"/>
          <c:order val="0"/>
          <c:tx>
            <c:strRef>
              <c:f>Sheet1!$B$1</c:f>
              <c:strCache>
                <c:ptCount val="1"/>
                <c:pt idx="0">
                  <c:v>Jan/Feb 2026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Pension Age Winter Heating Assistance </c:v>
                </c:pt>
                <c:pt idx="1">
                  <c:v>Warm Home Discount </c:v>
                </c:pt>
                <c:pt idx="2">
                  <c:v>Winter Heating Payment </c:v>
                </c:pt>
              </c:strCache>
            </c:strRef>
          </c:cat>
          <c:val>
            <c:numRef>
              <c:f>Sheet1!$B$2:$B$4</c:f>
              <c:numCache>
                <c:formatCode>0%</c:formatCode>
                <c:ptCount val="3"/>
                <c:pt idx="0">
                  <c:v>0.16</c:v>
                </c:pt>
                <c:pt idx="1">
                  <c:v>0.11</c:v>
                </c:pt>
                <c:pt idx="2">
                  <c:v>7.0000000000000007E-2</c:v>
                </c:pt>
              </c:numCache>
            </c:numRef>
          </c:val>
          <c:extLst>
            <c:ext xmlns:c16="http://schemas.microsoft.com/office/drawing/2014/chart" uri="{C3380CC4-5D6E-409C-BE32-E72D297353CC}">
              <c16:uniqueId val="{00000000-D7F8-4769-A64C-DC63AE740501}"/>
            </c:ext>
          </c:extLst>
        </c:ser>
        <c:ser>
          <c:idx val="1"/>
          <c:order val="1"/>
          <c:tx>
            <c:strRef>
              <c:f>Sheet1!$C$1</c:f>
              <c:strCache>
                <c:ptCount val="1"/>
                <c:pt idx="0">
                  <c:v>Jan/Feb 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Pension Age Winter Heating Assistance </c:v>
                </c:pt>
                <c:pt idx="1">
                  <c:v>Warm Home Discount </c:v>
                </c:pt>
                <c:pt idx="2">
                  <c:v>Winter Heating Payment </c:v>
                </c:pt>
              </c:strCache>
            </c:strRef>
          </c:cat>
          <c:val>
            <c:numRef>
              <c:f>Sheet1!$C$2:$C$4</c:f>
              <c:numCache>
                <c:formatCode>0%</c:formatCode>
                <c:ptCount val="3"/>
                <c:pt idx="0">
                  <c:v>7.0000000000000007E-2</c:v>
                </c:pt>
                <c:pt idx="1">
                  <c:v>0.08</c:v>
                </c:pt>
                <c:pt idx="2">
                  <c:v>0.02</c:v>
                </c:pt>
              </c:numCache>
            </c:numRef>
          </c:val>
          <c:extLst>
            <c:ext xmlns:c16="http://schemas.microsoft.com/office/drawing/2014/chart" uri="{C3380CC4-5D6E-409C-BE32-E72D297353CC}">
              <c16:uniqueId val="{00000001-D7F8-4769-A64C-DC63AE740501}"/>
            </c:ext>
          </c:extLst>
        </c:ser>
        <c:ser>
          <c:idx val="2"/>
          <c:order val="2"/>
          <c:tx>
            <c:strRef>
              <c:f>Sheet1!$D$1</c:f>
              <c:strCache>
                <c:ptCount val="1"/>
                <c:pt idx="0">
                  <c:v>Jan/Feb 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Pension Age Winter Heating Assistance </c:v>
                </c:pt>
                <c:pt idx="1">
                  <c:v>Warm Home Discount </c:v>
                </c:pt>
                <c:pt idx="2">
                  <c:v>Winter Heating Payment </c:v>
                </c:pt>
              </c:strCache>
            </c:strRef>
          </c:cat>
          <c:val>
            <c:numRef>
              <c:f>Sheet1!$D$2:$D$4</c:f>
              <c:numCache>
                <c:formatCode>0%</c:formatCode>
                <c:ptCount val="3"/>
                <c:pt idx="0">
                  <c:v>0.17</c:v>
                </c:pt>
                <c:pt idx="1">
                  <c:v>7.0000000000000007E-2</c:v>
                </c:pt>
                <c:pt idx="2">
                  <c:v>0</c:v>
                </c:pt>
              </c:numCache>
            </c:numRef>
          </c:val>
          <c:extLst>
            <c:ext xmlns:c16="http://schemas.microsoft.com/office/drawing/2014/chart" uri="{C3380CC4-5D6E-409C-BE32-E72D297353CC}">
              <c16:uniqueId val="{00000000-47D7-4FA9-B9D8-8C66055C867A}"/>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6695706649876"/>
          <c:y val="1.1106706565405049E-3"/>
          <c:w val="0.66259285233739462"/>
          <c:h val="0.99888932934345953"/>
        </c:manualLayout>
      </c:layout>
      <c:barChart>
        <c:barDir val="bar"/>
        <c:grouping val="clustered"/>
        <c:varyColors val="0"/>
        <c:ser>
          <c:idx val="0"/>
          <c:order val="0"/>
          <c:tx>
            <c:strRef>
              <c:f>Sheet1!$B$1</c:f>
              <c:strCache>
                <c:ptCount val="1"/>
                <c:pt idx="0">
                  <c:v>Winter 2025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Awareness of any financial support</c:v>
                </c:pt>
                <c:pt idx="1">
                  <c:v>Engagement with any financial support </c:v>
                </c:pt>
              </c:strCache>
            </c:strRef>
          </c:cat>
          <c:val>
            <c:numRef>
              <c:f>Sheet1!$B$2:$B$3</c:f>
              <c:numCache>
                <c:formatCode>0%</c:formatCode>
                <c:ptCount val="2"/>
                <c:pt idx="0">
                  <c:v>0.73</c:v>
                </c:pt>
                <c:pt idx="1">
                  <c:v>0.39</c:v>
                </c:pt>
              </c:numCache>
            </c:numRef>
          </c:val>
          <c:extLst>
            <c:ext xmlns:c16="http://schemas.microsoft.com/office/drawing/2014/chart" uri="{C3380CC4-5D6E-409C-BE32-E72D297353CC}">
              <c16:uniqueId val="{00000000-76A1-41F5-B45E-9E10251D477C}"/>
            </c:ext>
          </c:extLst>
        </c:ser>
        <c:ser>
          <c:idx val="1"/>
          <c:order val="1"/>
          <c:tx>
            <c:strRef>
              <c:f>Sheet1!$C$1</c:f>
              <c:strCache>
                <c:ptCount val="1"/>
                <c:pt idx="0">
                  <c:v>Winter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Awareness of any financial support</c:v>
                </c:pt>
                <c:pt idx="1">
                  <c:v>Engagement with any financial support </c:v>
                </c:pt>
              </c:strCache>
            </c:strRef>
          </c:cat>
          <c:val>
            <c:numRef>
              <c:f>Sheet1!$C$2:$C$3</c:f>
              <c:numCache>
                <c:formatCode>0%</c:formatCode>
                <c:ptCount val="2"/>
                <c:pt idx="0">
                  <c:v>0.7</c:v>
                </c:pt>
                <c:pt idx="1">
                  <c:v>0.24</c:v>
                </c:pt>
              </c:numCache>
            </c:numRef>
          </c:val>
          <c:extLst>
            <c:ext xmlns:c16="http://schemas.microsoft.com/office/drawing/2014/chart" uri="{C3380CC4-5D6E-409C-BE32-E72D297353CC}">
              <c16:uniqueId val="{00000001-76A1-41F5-B45E-9E10251D477C}"/>
            </c:ext>
          </c:extLst>
        </c:ser>
        <c:ser>
          <c:idx val="2"/>
          <c:order val="2"/>
          <c:tx>
            <c:strRef>
              <c:f>Sheet1!$D$1</c:f>
              <c:strCache>
                <c:ptCount val="1"/>
                <c:pt idx="0">
                  <c:v>Winter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Awareness of any financial support</c:v>
                </c:pt>
                <c:pt idx="1">
                  <c:v>Engagement with any financial support </c:v>
                </c:pt>
              </c:strCache>
            </c:strRef>
          </c:cat>
          <c:val>
            <c:numRef>
              <c:f>Sheet1!$D$2:$D$3</c:f>
              <c:numCache>
                <c:formatCode>0%</c:formatCode>
                <c:ptCount val="2"/>
                <c:pt idx="0">
                  <c:v>0.69</c:v>
                </c:pt>
                <c:pt idx="1">
                  <c:v>0.34</c:v>
                </c:pt>
              </c:numCache>
            </c:numRef>
          </c:val>
          <c:extLst>
            <c:ext xmlns:c16="http://schemas.microsoft.com/office/drawing/2014/chart" uri="{C3380CC4-5D6E-409C-BE32-E72D297353CC}">
              <c16:uniqueId val="{00000000-5BAC-494F-ACFE-0C85DA6B2BB1}"/>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085979147326466E-3"/>
          <c:y val="6.1052423739687375E-2"/>
          <c:w val="0.50593978258536243"/>
          <c:h val="0.7173646969419577"/>
        </c:manualLayout>
      </c:layout>
      <c:barChart>
        <c:barDir val="col"/>
        <c:grouping val="clustered"/>
        <c:varyColors val="0"/>
        <c:ser>
          <c:idx val="0"/>
          <c:order val="0"/>
          <c:tx>
            <c:strRef>
              <c:f>Sheet1!$B$1</c:f>
              <c:strCache>
                <c:ptCount val="1"/>
                <c:pt idx="0">
                  <c:v>Jan/Feb 2026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Sought external advice</c:v>
                </c:pt>
              </c:strCache>
            </c:strRef>
          </c:cat>
          <c:val>
            <c:numRef>
              <c:f>Sheet1!$B$2</c:f>
              <c:numCache>
                <c:formatCode>0%</c:formatCode>
                <c:ptCount val="1"/>
                <c:pt idx="0">
                  <c:v>0.34</c:v>
                </c:pt>
              </c:numCache>
            </c:numRef>
          </c:val>
          <c:extLst>
            <c:ext xmlns:c16="http://schemas.microsoft.com/office/drawing/2014/chart" uri="{C3380CC4-5D6E-409C-BE32-E72D297353CC}">
              <c16:uniqueId val="{00000000-A4A7-4080-A5BB-278B0958BB6B}"/>
            </c:ext>
          </c:extLst>
        </c:ser>
        <c:ser>
          <c:idx val="1"/>
          <c:order val="1"/>
          <c:tx>
            <c:strRef>
              <c:f>Sheet1!$C$1</c:f>
              <c:strCache>
                <c:ptCount val="1"/>
                <c:pt idx="0">
                  <c:v>Jan/Feb 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Sought external advice</c:v>
                </c:pt>
              </c:strCache>
            </c:strRef>
          </c:cat>
          <c:val>
            <c:numRef>
              <c:f>Sheet1!$C$2</c:f>
              <c:numCache>
                <c:formatCode>0%</c:formatCode>
                <c:ptCount val="1"/>
                <c:pt idx="0">
                  <c:v>0.32</c:v>
                </c:pt>
              </c:numCache>
            </c:numRef>
          </c:val>
          <c:extLst>
            <c:ext xmlns:c16="http://schemas.microsoft.com/office/drawing/2014/chart" uri="{C3380CC4-5D6E-409C-BE32-E72D297353CC}">
              <c16:uniqueId val="{00000001-A4A7-4080-A5BB-278B0958BB6B}"/>
            </c:ext>
          </c:extLst>
        </c:ser>
        <c:ser>
          <c:idx val="2"/>
          <c:order val="2"/>
          <c:tx>
            <c:strRef>
              <c:f>Sheet1!$D$1</c:f>
              <c:strCache>
                <c:ptCount val="1"/>
                <c:pt idx="0">
                  <c:v>Jan/Feb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Sought external advice</c:v>
                </c:pt>
              </c:strCache>
            </c:strRef>
          </c:cat>
          <c:val>
            <c:numRef>
              <c:f>Sheet1!$D$2</c:f>
              <c:numCache>
                <c:formatCode>0%</c:formatCode>
                <c:ptCount val="1"/>
                <c:pt idx="0">
                  <c:v>0.18</c:v>
                </c:pt>
              </c:numCache>
            </c:numRef>
          </c:val>
          <c:extLst>
            <c:ext xmlns:c16="http://schemas.microsoft.com/office/drawing/2014/chart" uri="{C3380CC4-5D6E-409C-BE32-E72D297353CC}">
              <c16:uniqueId val="{00000000-4E54-407F-AAAB-1D065BF35AC2}"/>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1"/>
        <c:axPos val="b"/>
        <c:numFmt formatCode="General" sourceLinked="1"/>
        <c:majorTickMark val="none"/>
        <c:minorTickMark val="none"/>
        <c:tickLblPos val="nextTo"/>
        <c:crossAx val="1884362543"/>
        <c:crosses val="autoZero"/>
        <c:auto val="1"/>
        <c:lblAlgn val="ctr"/>
        <c:lblOffset val="100"/>
        <c:noMultiLvlLbl val="0"/>
      </c:catAx>
      <c:valAx>
        <c:axId val="1884362543"/>
        <c:scaling>
          <c:orientation val="minMax"/>
        </c:scaling>
        <c:delete val="1"/>
        <c:axPos val="r"/>
        <c:numFmt formatCode="0%" sourceLinked="1"/>
        <c:majorTickMark val="none"/>
        <c:minorTickMark val="none"/>
        <c:tickLblPos val="nextTo"/>
        <c:crossAx val="1884359663"/>
        <c:crosses val="autoZero"/>
        <c:crossBetween val="between"/>
      </c:valAx>
      <c:spPr>
        <a:noFill/>
        <a:ln>
          <a:noFill/>
        </a:ln>
        <a:effectLst/>
      </c:spPr>
    </c:plotArea>
    <c:legend>
      <c:legendPos val="b"/>
      <c:layout>
        <c:manualLayout>
          <c:xMode val="edge"/>
          <c:yMode val="edge"/>
          <c:x val="0.64689822599748803"/>
          <c:y val="0.80153968201007286"/>
          <c:w val="0.35310177400251197"/>
          <c:h val="0.176398537541355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23354605936191"/>
          <c:y val="0"/>
          <c:w val="0.65276644339189993"/>
          <c:h val="0.90180099770520694"/>
        </c:manualLayout>
      </c:layout>
      <c:barChart>
        <c:barDir val="bar"/>
        <c:grouping val="clustered"/>
        <c:varyColors val="0"/>
        <c:ser>
          <c:idx val="0"/>
          <c:order val="0"/>
          <c:tx>
            <c:strRef>
              <c:f>Sheet1!$B$1</c:f>
              <c:strCache>
                <c:ptCount val="1"/>
                <c:pt idx="0">
                  <c:v>Winter 2025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Friends or family</c:v>
                </c:pt>
                <c:pt idx="1">
                  <c:v>Energy company</c:v>
                </c:pt>
                <c:pt idx="2">
                  <c:v>Local council</c:v>
                </c:pt>
              </c:strCache>
            </c:strRef>
          </c:cat>
          <c:val>
            <c:numRef>
              <c:f>Sheet1!$B$2:$B$4</c:f>
              <c:numCache>
                <c:formatCode>0%</c:formatCode>
                <c:ptCount val="3"/>
                <c:pt idx="0">
                  <c:v>0.17</c:v>
                </c:pt>
                <c:pt idx="1">
                  <c:v>0.12</c:v>
                </c:pt>
                <c:pt idx="2">
                  <c:v>0.08</c:v>
                </c:pt>
              </c:numCache>
            </c:numRef>
          </c:val>
          <c:extLst>
            <c:ext xmlns:c16="http://schemas.microsoft.com/office/drawing/2014/chart" uri="{C3380CC4-5D6E-409C-BE32-E72D297353CC}">
              <c16:uniqueId val="{00000000-EAFB-44BD-B3FB-B546E12E0C80}"/>
            </c:ext>
          </c:extLst>
        </c:ser>
        <c:ser>
          <c:idx val="1"/>
          <c:order val="1"/>
          <c:tx>
            <c:strRef>
              <c:f>Sheet1!$C$1</c:f>
              <c:strCache>
                <c:ptCount val="1"/>
                <c:pt idx="0">
                  <c:v>Winter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Friends or family</c:v>
                </c:pt>
                <c:pt idx="1">
                  <c:v>Energy company</c:v>
                </c:pt>
                <c:pt idx="2">
                  <c:v>Local council</c:v>
                </c:pt>
              </c:strCache>
            </c:strRef>
          </c:cat>
          <c:val>
            <c:numRef>
              <c:f>Sheet1!$C$2:$C$4</c:f>
              <c:numCache>
                <c:formatCode>0%</c:formatCode>
                <c:ptCount val="3"/>
                <c:pt idx="0">
                  <c:v>0.15</c:v>
                </c:pt>
                <c:pt idx="1">
                  <c:v>0.12</c:v>
                </c:pt>
                <c:pt idx="2">
                  <c:v>7.0000000000000007E-2</c:v>
                </c:pt>
              </c:numCache>
            </c:numRef>
          </c:val>
          <c:extLst>
            <c:ext xmlns:c16="http://schemas.microsoft.com/office/drawing/2014/chart" uri="{C3380CC4-5D6E-409C-BE32-E72D297353CC}">
              <c16:uniqueId val="{00000001-EAFB-44BD-B3FB-B546E12E0C80}"/>
            </c:ext>
          </c:extLst>
        </c:ser>
        <c:ser>
          <c:idx val="2"/>
          <c:order val="2"/>
          <c:tx>
            <c:strRef>
              <c:f>Sheet1!$D$1</c:f>
              <c:strCache>
                <c:ptCount val="1"/>
                <c:pt idx="0">
                  <c:v>Winter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Friends or family</c:v>
                </c:pt>
                <c:pt idx="1">
                  <c:v>Energy company</c:v>
                </c:pt>
                <c:pt idx="2">
                  <c:v>Local council</c:v>
                </c:pt>
              </c:strCache>
            </c:strRef>
          </c:cat>
          <c:val>
            <c:numRef>
              <c:f>Sheet1!$D$2:$D$4</c:f>
              <c:numCache>
                <c:formatCode>0%</c:formatCode>
                <c:ptCount val="3"/>
                <c:pt idx="0">
                  <c:v>0.1</c:v>
                </c:pt>
                <c:pt idx="1">
                  <c:v>0.05</c:v>
                </c:pt>
                <c:pt idx="2">
                  <c:v>0.02</c:v>
                </c:pt>
              </c:numCache>
            </c:numRef>
          </c:val>
          <c:extLst>
            <c:ext xmlns:c16="http://schemas.microsoft.com/office/drawing/2014/chart" uri="{C3380CC4-5D6E-409C-BE32-E72D297353CC}">
              <c16:uniqueId val="{00000000-A920-43B4-AD42-4E52C4E77055}"/>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3019092061837"/>
          <c:y val="0.12340252146216446"/>
          <c:w val="0.79862638647633344"/>
          <c:h val="0.76891465293583738"/>
        </c:manualLayout>
      </c:layout>
      <c:barChart>
        <c:barDir val="bar"/>
        <c:grouping val="percentStacked"/>
        <c:varyColors val="0"/>
        <c:ser>
          <c:idx val="0"/>
          <c:order val="0"/>
          <c:tx>
            <c:strRef>
              <c:f>Sheet1!$B$1</c:f>
              <c:strCache>
                <c:ptCount val="1"/>
                <c:pt idx="0">
                  <c:v>Not managing well at all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Sheet1!$B$2:$B$8</c:f>
              <c:numCache>
                <c:formatCode>0%</c:formatCode>
                <c:ptCount val="7"/>
                <c:pt idx="0">
                  <c:v>0.08</c:v>
                </c:pt>
                <c:pt idx="1">
                  <c:v>0.06</c:v>
                </c:pt>
                <c:pt idx="2">
                  <c:v>7.0000000000000007E-2</c:v>
                </c:pt>
                <c:pt idx="3">
                  <c:v>0.09</c:v>
                </c:pt>
                <c:pt idx="4">
                  <c:v>0.09</c:v>
                </c:pt>
                <c:pt idx="5">
                  <c:v>0.09</c:v>
                </c:pt>
                <c:pt idx="6">
                  <c:v>0.11</c:v>
                </c:pt>
              </c:numCache>
            </c:numRef>
          </c:val>
          <c:extLst>
            <c:ext xmlns:c16="http://schemas.microsoft.com/office/drawing/2014/chart" uri="{C3380CC4-5D6E-409C-BE32-E72D297353CC}">
              <c16:uniqueId val="{00000000-EDC1-4625-9DBA-513E31873E98}"/>
            </c:ext>
          </c:extLst>
        </c:ser>
        <c:ser>
          <c:idx val="1"/>
          <c:order val="1"/>
          <c:tx>
            <c:strRef>
              <c:f>Sheet1!$C$1</c:f>
              <c:strCache>
                <c:ptCount val="1"/>
                <c:pt idx="0">
                  <c:v>Not managing well</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Sheet1!$C$2:$C$8</c:f>
              <c:numCache>
                <c:formatCode>0%</c:formatCode>
                <c:ptCount val="7"/>
                <c:pt idx="0">
                  <c:v>0.18</c:v>
                </c:pt>
                <c:pt idx="1">
                  <c:v>0.17</c:v>
                </c:pt>
                <c:pt idx="2">
                  <c:v>0.22</c:v>
                </c:pt>
                <c:pt idx="3">
                  <c:v>0.22</c:v>
                </c:pt>
                <c:pt idx="4">
                  <c:v>0.24</c:v>
                </c:pt>
                <c:pt idx="5">
                  <c:v>0.24</c:v>
                </c:pt>
                <c:pt idx="6">
                  <c:v>0.26</c:v>
                </c:pt>
              </c:numCache>
            </c:numRef>
          </c:val>
          <c:extLst>
            <c:ext xmlns:c16="http://schemas.microsoft.com/office/drawing/2014/chart" uri="{C3380CC4-5D6E-409C-BE32-E72D297353CC}">
              <c16:uniqueId val="{00000001-EDC1-4625-9DBA-513E31873E98}"/>
            </c:ext>
          </c:extLst>
        </c:ser>
        <c:ser>
          <c:idx val="2"/>
          <c:order val="2"/>
          <c:tx>
            <c:strRef>
              <c:f>Sheet1!$D$1</c:f>
              <c:strCache>
                <c:ptCount val="1"/>
                <c:pt idx="0">
                  <c:v>Managing quite well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Sheet1!$D$2:$D$8</c:f>
              <c:numCache>
                <c:formatCode>0%</c:formatCode>
                <c:ptCount val="7"/>
                <c:pt idx="0">
                  <c:v>0.56000000000000005</c:v>
                </c:pt>
                <c:pt idx="1">
                  <c:v>0.56999999999999995</c:v>
                </c:pt>
                <c:pt idx="2">
                  <c:v>0.59</c:v>
                </c:pt>
                <c:pt idx="3">
                  <c:v>0.56999999999999995</c:v>
                </c:pt>
                <c:pt idx="4">
                  <c:v>0.56000000000000005</c:v>
                </c:pt>
                <c:pt idx="5">
                  <c:v>0.56000000000000005</c:v>
                </c:pt>
                <c:pt idx="6">
                  <c:v>0.54</c:v>
                </c:pt>
              </c:numCache>
            </c:numRef>
          </c:val>
          <c:extLst>
            <c:ext xmlns:c16="http://schemas.microsoft.com/office/drawing/2014/chart" uri="{C3380CC4-5D6E-409C-BE32-E72D297353CC}">
              <c16:uniqueId val="{00000002-EDC1-4625-9DBA-513E31873E98}"/>
            </c:ext>
          </c:extLst>
        </c:ser>
        <c:ser>
          <c:idx val="3"/>
          <c:order val="3"/>
          <c:tx>
            <c:strRef>
              <c:f>Sheet1!$E$1</c:f>
              <c:strCache>
                <c:ptCount val="1"/>
                <c:pt idx="0">
                  <c:v>Managing very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Sheet1!$E$2:$E$8</c:f>
              <c:numCache>
                <c:formatCode>0%</c:formatCode>
                <c:ptCount val="7"/>
                <c:pt idx="0">
                  <c:v>0.17</c:v>
                </c:pt>
                <c:pt idx="1">
                  <c:v>0.19</c:v>
                </c:pt>
                <c:pt idx="2">
                  <c:v>0.1</c:v>
                </c:pt>
                <c:pt idx="3">
                  <c:v>0.1</c:v>
                </c:pt>
                <c:pt idx="4">
                  <c:v>0.09</c:v>
                </c:pt>
                <c:pt idx="5">
                  <c:v>7.0000000000000007E-2</c:v>
                </c:pt>
                <c:pt idx="6">
                  <c:v>0.08</c:v>
                </c:pt>
              </c:numCache>
            </c:numRef>
          </c:val>
          <c:extLst>
            <c:ext xmlns:c16="http://schemas.microsoft.com/office/drawing/2014/chart" uri="{C3380CC4-5D6E-409C-BE32-E72D297353CC}">
              <c16:uniqueId val="{00000003-EDC1-4625-9DBA-513E31873E98}"/>
            </c:ext>
          </c:extLst>
        </c:ser>
        <c:ser>
          <c:idx val="4"/>
          <c:order val="4"/>
          <c:tx>
            <c:strRef>
              <c:f>Sheet1!$F$1</c:f>
              <c:strCache>
                <c:ptCount val="1"/>
                <c:pt idx="0">
                  <c:v>Don't know</c:v>
                </c:pt>
              </c:strCache>
            </c:strRef>
          </c:tx>
          <c:spPr>
            <a:solidFill>
              <a:schemeClr val="bg1">
                <a:lumMod val="50000"/>
              </a:schemeClr>
            </a:solidFill>
            <a:ln>
              <a:noFill/>
            </a:ln>
            <a:effectLst/>
          </c:spPr>
          <c:invertIfNegative val="0"/>
          <c:dLbls>
            <c:delete val="1"/>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Sheet1!$F$2:$F$8</c:f>
              <c:numCache>
                <c:formatCode>0%</c:formatCode>
                <c:ptCount val="7"/>
                <c:pt idx="0">
                  <c:v>0.01</c:v>
                </c:pt>
                <c:pt idx="1">
                  <c:v>0</c:v>
                </c:pt>
                <c:pt idx="2">
                  <c:v>0.01</c:v>
                </c:pt>
                <c:pt idx="3">
                  <c:v>0.01</c:v>
                </c:pt>
                <c:pt idx="4">
                  <c:v>0.01</c:v>
                </c:pt>
                <c:pt idx="5">
                  <c:v>0.02</c:v>
                </c:pt>
                <c:pt idx="6">
                  <c:v>0.01</c:v>
                </c:pt>
              </c:numCache>
            </c:numRef>
          </c:val>
          <c:extLst>
            <c:ext xmlns:c16="http://schemas.microsoft.com/office/drawing/2014/chart" uri="{C3380CC4-5D6E-409C-BE32-E72D297353CC}">
              <c16:uniqueId val="{00000004-EDC1-4625-9DBA-513E31873E98}"/>
            </c:ext>
          </c:extLst>
        </c:ser>
        <c:ser>
          <c:idx val="5"/>
          <c:order val="5"/>
          <c:tx>
            <c:strRef>
              <c:f>Sheet1!$G$1</c:f>
              <c:strCache>
                <c:ptCount val="1"/>
                <c:pt idx="0">
                  <c:v>Prefer not to answer</c:v>
                </c:pt>
              </c:strCache>
            </c:strRef>
          </c:tx>
          <c:spPr>
            <a:solidFill>
              <a:schemeClr val="accent6"/>
            </a:solidFill>
            <a:ln>
              <a:noFill/>
            </a:ln>
            <a:effectLst/>
          </c:spPr>
          <c:invertIfNegative val="0"/>
          <c:dLbls>
            <c:delete val="1"/>
          </c:dLbls>
          <c:cat>
            <c:strRef>
              <c:f>Sheet1!$A$2:$A$8</c:f>
              <c:strCache>
                <c:ptCount val="7"/>
                <c:pt idx="0">
                  <c:v>Jan/Feb 2026</c:v>
                </c:pt>
                <c:pt idx="1">
                  <c:v>Jan/Feb 2025</c:v>
                </c:pt>
                <c:pt idx="2">
                  <c:v>Jan/Feb 2024</c:v>
                </c:pt>
                <c:pt idx="3">
                  <c:v>Oct 2023</c:v>
                </c:pt>
                <c:pt idx="4">
                  <c:v>Mar 2023</c:v>
                </c:pt>
                <c:pt idx="5">
                  <c:v>Nov/Dec 2022</c:v>
                </c:pt>
                <c:pt idx="6">
                  <c:v>Sept/Oct 2022</c:v>
                </c:pt>
              </c:strCache>
            </c:strRef>
          </c:cat>
          <c:val>
            <c:numRef>
              <c:f>Sheet1!$G$2:$G$8</c:f>
              <c:numCache>
                <c:formatCode>0%</c:formatCode>
                <c:ptCount val="7"/>
                <c:pt idx="0">
                  <c:v>0.01</c:v>
                </c:pt>
                <c:pt idx="1">
                  <c:v>0.01</c:v>
                </c:pt>
                <c:pt idx="2">
                  <c:v>0.01</c:v>
                </c:pt>
                <c:pt idx="3">
                  <c:v>0.01</c:v>
                </c:pt>
                <c:pt idx="4">
                  <c:v>0.02</c:v>
                </c:pt>
                <c:pt idx="5">
                  <c:v>0.02</c:v>
                </c:pt>
                <c:pt idx="6">
                  <c:v>0.01</c:v>
                </c:pt>
              </c:numCache>
            </c:numRef>
          </c:val>
          <c:extLst>
            <c:ext xmlns:c16="http://schemas.microsoft.com/office/drawing/2014/chart" uri="{C3380CC4-5D6E-409C-BE32-E72D297353CC}">
              <c16:uniqueId val="{00000005-EDC1-4625-9DBA-513E31873E98}"/>
            </c:ext>
          </c:extLst>
        </c:ser>
        <c:dLbls>
          <c:dLblPos val="ctr"/>
          <c:showLegendKey val="0"/>
          <c:showVal val="1"/>
          <c:showCatName val="0"/>
          <c:showSerName val="0"/>
          <c:showPercent val="0"/>
          <c:showBubbleSize val="0"/>
        </c:dLbls>
        <c:gapWidth val="150"/>
        <c:overlap val="100"/>
        <c:axId val="1208072224"/>
        <c:axId val="1208072704"/>
      </c:barChart>
      <c:catAx>
        <c:axId val="12080722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08072704"/>
        <c:crosses val="autoZero"/>
        <c:auto val="1"/>
        <c:lblAlgn val="ctr"/>
        <c:lblOffset val="100"/>
        <c:noMultiLvlLbl val="0"/>
      </c:catAx>
      <c:valAx>
        <c:axId val="1208072704"/>
        <c:scaling>
          <c:orientation val="minMax"/>
        </c:scaling>
        <c:delete val="1"/>
        <c:axPos val="t"/>
        <c:numFmt formatCode="0%" sourceLinked="1"/>
        <c:majorTickMark val="none"/>
        <c:minorTickMark val="none"/>
        <c:tickLblPos val="nextTo"/>
        <c:crossAx val="1208072224"/>
        <c:crosses val="autoZero"/>
        <c:crossBetween val="between"/>
      </c:valAx>
      <c:spPr>
        <a:noFill/>
        <a:ln>
          <a:noFill/>
        </a:ln>
        <a:effectLst/>
      </c:spPr>
    </c:plotArea>
    <c:legend>
      <c:legendPos val="b"/>
      <c:layout>
        <c:manualLayout>
          <c:xMode val="edge"/>
          <c:yMode val="edge"/>
          <c:x val="2.5999534824415441E-3"/>
          <c:y val="0.8999032972857991"/>
          <c:w val="0.99740004651755843"/>
          <c:h val="9.93647944570343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6054982988378"/>
          <c:y val="2.9111581758764172E-3"/>
          <c:w val="0.79806481826327769"/>
          <c:h val="0.78656646154526655"/>
        </c:manualLayout>
      </c:layout>
      <c:lineChart>
        <c:grouping val="standard"/>
        <c:varyColors val="0"/>
        <c:ser>
          <c:idx val="1"/>
          <c:order val="0"/>
          <c:tx>
            <c:strRef>
              <c:f>Sheet1!$B$1</c:f>
              <c:strCache>
                <c:ptCount val="1"/>
                <c:pt idx="0">
                  <c:v>Net Difficult</c:v>
                </c:pt>
              </c:strCache>
            </c:strRef>
          </c:tx>
          <c:spPr>
            <a:ln w="28575" cap="rnd">
              <a:solidFill>
                <a:srgbClr val="B70050"/>
              </a:solidFill>
              <a:round/>
            </a:ln>
            <a:effectLst/>
          </c:spPr>
          <c:marker>
            <c:symbol val="diamond"/>
            <c:size val="5"/>
            <c:spPr>
              <a:solidFill>
                <a:schemeClr val="tx2"/>
              </a:solidFill>
              <a:ln w="9525">
                <a:noFill/>
              </a:ln>
              <a:effectLst/>
            </c:spPr>
          </c:marker>
          <c:dLbls>
            <c:dLbl>
              <c:idx val="0"/>
              <c:layout>
                <c:manualLayout>
                  <c:x val="-9.0694195692339788E-2"/>
                  <c:y val="5.629376558025695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D8-4D7E-BB5C-316223FB98DF}"/>
                </c:ext>
              </c:extLst>
            </c:dLbl>
            <c:dLbl>
              <c:idx val="1"/>
              <c:layout>
                <c:manualLayout>
                  <c:x val="-6.5497155513266944E-2"/>
                  <c:y val="3.5586449990405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D8-4D7E-BB5C-316223FB98DF}"/>
                </c:ext>
              </c:extLst>
            </c:dLbl>
            <c:dLbl>
              <c:idx val="2"/>
              <c:layout>
                <c:manualLayout>
                  <c:x val="-6.015263037958548E-2"/>
                  <c:y val="2.5966306773994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D8-4D7E-BB5C-316223FB98DF}"/>
                </c:ext>
              </c:extLst>
            </c:dLbl>
            <c:dLbl>
              <c:idx val="3"/>
              <c:layout>
                <c:manualLayout>
                  <c:x val="-5.4808105245903918E-2"/>
                  <c:y val="3.8793164395875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D8-4D7E-BB5C-316223FB98DF}"/>
                </c:ext>
              </c:extLst>
            </c:dLbl>
            <c:dLbl>
              <c:idx val="4"/>
              <c:layout>
                <c:manualLayout>
                  <c:x val="-4.748162150006989E-2"/>
                  <c:y val="3.55230385068650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D8-4D7E-BB5C-316223FB98DF}"/>
                </c:ext>
              </c:extLst>
            </c:dLbl>
            <c:dLbl>
              <c:idx val="5"/>
              <c:layout>
                <c:manualLayout>
                  <c:x val="-5.2226491693614589E-2"/>
                  <c:y val="3.616715410644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D8-4D7E-BB5C-316223FB98DF}"/>
                </c:ext>
              </c:extLst>
            </c:dLbl>
            <c:dLbl>
              <c:idx val="6"/>
              <c:layout>
                <c:manualLayout>
                  <c:x val="-1.4400162594023524E-2"/>
                  <c:y val="2.0877939251347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D8-4D7E-BB5C-316223FB98D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B70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Mar 2022</c:v>
                </c:pt>
                <c:pt idx="1">
                  <c:v>Sept/Oct 2022</c:v>
                </c:pt>
                <c:pt idx="2">
                  <c:v>Nov/Dec 2022</c:v>
                </c:pt>
                <c:pt idx="3">
                  <c:v>Mar 2023</c:v>
                </c:pt>
                <c:pt idx="4">
                  <c:v>Oct 2023</c:v>
                </c:pt>
                <c:pt idx="5">
                  <c:v>Jan/Feb 2024</c:v>
                </c:pt>
                <c:pt idx="6">
                  <c:v>Jan/Feb 2025</c:v>
                </c:pt>
                <c:pt idx="7">
                  <c:v>Jan/Feb 2026</c:v>
                </c:pt>
              </c:strCache>
            </c:strRef>
          </c:cat>
          <c:val>
            <c:numRef>
              <c:f>Sheet1!$B$2:$B$9</c:f>
              <c:numCache>
                <c:formatCode>0%</c:formatCode>
                <c:ptCount val="8"/>
                <c:pt idx="0">
                  <c:v>0.33</c:v>
                </c:pt>
                <c:pt idx="1">
                  <c:v>0.35</c:v>
                </c:pt>
                <c:pt idx="2">
                  <c:v>0.35</c:v>
                </c:pt>
                <c:pt idx="3">
                  <c:v>0.36</c:v>
                </c:pt>
                <c:pt idx="4">
                  <c:v>0.3</c:v>
                </c:pt>
                <c:pt idx="5">
                  <c:v>0.26</c:v>
                </c:pt>
                <c:pt idx="6">
                  <c:v>0.16</c:v>
                </c:pt>
                <c:pt idx="7">
                  <c:v>0.16</c:v>
                </c:pt>
              </c:numCache>
            </c:numRef>
          </c:val>
          <c:smooth val="0"/>
          <c:extLst>
            <c:ext xmlns:c16="http://schemas.microsoft.com/office/drawing/2014/chart" uri="{C3380CC4-5D6E-409C-BE32-E72D297353CC}">
              <c16:uniqueId val="{00000007-BCD8-4D7E-BB5C-316223FB98DF}"/>
            </c:ext>
          </c:extLst>
        </c:ser>
        <c:ser>
          <c:idx val="2"/>
          <c:order val="1"/>
          <c:tx>
            <c:strRef>
              <c:f>Sheet1!$C$1</c:f>
              <c:strCache>
                <c:ptCount val="1"/>
                <c:pt idx="0">
                  <c:v>Net Easy</c:v>
                </c:pt>
              </c:strCache>
            </c:strRef>
          </c:tx>
          <c:spPr>
            <a:ln w="28575" cap="rnd">
              <a:solidFill>
                <a:srgbClr val="00B050"/>
              </a:solidFill>
              <a:round/>
            </a:ln>
            <a:effectLst/>
          </c:spPr>
          <c:marker>
            <c:symbol val="diamond"/>
            <c:size val="5"/>
            <c:spPr>
              <a:solidFill>
                <a:schemeClr val="tx1"/>
              </a:solidFill>
              <a:ln w="9525">
                <a:solidFill>
                  <a:srgbClr val="00B050"/>
                </a:solidFill>
              </a:ln>
              <a:effectLst/>
            </c:spPr>
          </c:marker>
          <c:dLbls>
            <c:dLbl>
              <c:idx val="0"/>
              <c:layout>
                <c:manualLayout>
                  <c:x val="-9.1499532287731625E-2"/>
                  <c:y val="3.7932468965865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CD8-4D7E-BB5C-316223FB98DF}"/>
                </c:ext>
              </c:extLst>
            </c:dLbl>
            <c:dLbl>
              <c:idx val="1"/>
              <c:layout>
                <c:manualLayout>
                  <c:x val="-5.0268835926655465E-2"/>
                  <c:y val="2.9497227580773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D8-4D7E-BB5C-316223FB98DF}"/>
                </c:ext>
              </c:extLst>
            </c:dLbl>
            <c:dLbl>
              <c:idx val="2"/>
              <c:layout>
                <c:manualLayout>
                  <c:x val="-6.0957886194018464E-2"/>
                  <c:y val="2.30837987698336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CD8-4D7E-BB5C-316223FB98DF}"/>
                </c:ext>
              </c:extLst>
            </c:dLbl>
            <c:dLbl>
              <c:idx val="3"/>
              <c:layout>
                <c:manualLayout>
                  <c:x val="-5.4910156217944685E-2"/>
                  <c:y val="3.5506408378866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CD8-4D7E-BB5C-316223FB98DF}"/>
                </c:ext>
              </c:extLst>
            </c:dLbl>
            <c:dLbl>
              <c:idx val="4"/>
              <c:layout>
                <c:manualLayout>
                  <c:x val="-1.4980310283594967E-2"/>
                  <c:y val="2.5040678490899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CD8-4D7E-BB5C-316223FB98DF}"/>
                </c:ext>
              </c:extLst>
            </c:dLbl>
            <c:dLbl>
              <c:idx val="5"/>
              <c:layout>
                <c:manualLayout>
                  <c:x val="-4.8187086179603419E-2"/>
                  <c:y val="3.7077509770736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CD8-4D7E-BB5C-316223FB98DF}"/>
                </c:ext>
              </c:extLst>
            </c:dLbl>
            <c:dLbl>
              <c:idx val="6"/>
              <c:layout>
                <c:manualLayout>
                  <c:x val="-1.4338140225895007E-2"/>
                  <c:y val="-2.0885311405037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CD8-4D7E-BB5C-316223FB98D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Mar 2022</c:v>
                </c:pt>
                <c:pt idx="1">
                  <c:v>Sept/Oct 2022</c:v>
                </c:pt>
                <c:pt idx="2">
                  <c:v>Nov/Dec 2022</c:v>
                </c:pt>
                <c:pt idx="3">
                  <c:v>Mar 2023</c:v>
                </c:pt>
                <c:pt idx="4">
                  <c:v>Oct 2023</c:v>
                </c:pt>
                <c:pt idx="5">
                  <c:v>Jan/Feb 2024</c:v>
                </c:pt>
                <c:pt idx="6">
                  <c:v>Jan/Feb 2025</c:v>
                </c:pt>
                <c:pt idx="7">
                  <c:v>Jan/Feb 2026</c:v>
                </c:pt>
              </c:strCache>
            </c:strRef>
          </c:cat>
          <c:val>
            <c:numRef>
              <c:f>Sheet1!$C$2:$C$9</c:f>
              <c:numCache>
                <c:formatCode>0%</c:formatCode>
                <c:ptCount val="8"/>
                <c:pt idx="0">
                  <c:v>0.31</c:v>
                </c:pt>
                <c:pt idx="1">
                  <c:v>0.25</c:v>
                </c:pt>
                <c:pt idx="2">
                  <c:v>0.24</c:v>
                </c:pt>
                <c:pt idx="3">
                  <c:v>0.27</c:v>
                </c:pt>
                <c:pt idx="4">
                  <c:v>0.34</c:v>
                </c:pt>
                <c:pt idx="5">
                  <c:v>0.35</c:v>
                </c:pt>
                <c:pt idx="6">
                  <c:v>0.61</c:v>
                </c:pt>
                <c:pt idx="7">
                  <c:v>0.59</c:v>
                </c:pt>
              </c:numCache>
            </c:numRef>
          </c:val>
          <c:smooth val="0"/>
          <c:extLst>
            <c:ext xmlns:c16="http://schemas.microsoft.com/office/drawing/2014/chart" uri="{C3380CC4-5D6E-409C-BE32-E72D297353CC}">
              <c16:uniqueId val="{0000000F-BCD8-4D7E-BB5C-316223FB98DF}"/>
            </c:ext>
          </c:extLst>
        </c:ser>
        <c:ser>
          <c:idx val="0"/>
          <c:order val="2"/>
          <c:tx>
            <c:strRef>
              <c:f>Sheet1!$D$1</c:f>
              <c:strCache>
                <c:ptCount val="1"/>
                <c:pt idx="0">
                  <c:v>Neither easy nor difficult</c:v>
                </c:pt>
              </c:strCache>
            </c:strRef>
          </c:tx>
          <c:spPr>
            <a:ln w="28575" cap="rnd">
              <a:solidFill>
                <a:schemeClr val="bg1">
                  <a:lumMod val="50000"/>
                </a:schemeClr>
              </a:solidFill>
              <a:round/>
            </a:ln>
            <a:effectLst/>
          </c:spPr>
          <c:marker>
            <c:symbol val="diamond"/>
            <c:size val="5"/>
            <c:spPr>
              <a:solidFill>
                <a:schemeClr val="tx1"/>
              </a:solidFill>
              <a:ln w="9525">
                <a:noFill/>
              </a:ln>
              <a:effectLst/>
            </c:spPr>
          </c:marker>
          <c:dLbls>
            <c:dLbl>
              <c:idx val="0"/>
              <c:layout>
                <c:manualLayout>
                  <c:x val="-9.0056001427468654E-2"/>
                  <c:y val="-1.60169517408288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CD8-4D7E-BB5C-316223FB98DF}"/>
                </c:ext>
              </c:extLst>
            </c:dLbl>
            <c:dLbl>
              <c:idx val="1"/>
              <c:layout>
                <c:manualLayout>
                  <c:x val="-5.2135842679063162E-2"/>
                  <c:y val="-2.5653715243760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CD8-4D7E-BB5C-316223FB98DF}"/>
                </c:ext>
              </c:extLst>
            </c:dLbl>
            <c:dLbl>
              <c:idx val="2"/>
              <c:layout>
                <c:manualLayout>
                  <c:x val="-6.015263037958548E-2"/>
                  <c:y val="-2.5653715243760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CD8-4D7E-BB5C-316223FB98DF}"/>
                </c:ext>
              </c:extLst>
            </c:dLbl>
            <c:dLbl>
              <c:idx val="3"/>
              <c:layout>
                <c:manualLayout>
                  <c:x val="-5.4808105245903918E-2"/>
                  <c:y val="-3.8480572865641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D8-4D7E-BB5C-316223FB98DF}"/>
                </c:ext>
              </c:extLst>
            </c:dLbl>
            <c:dLbl>
              <c:idx val="4"/>
              <c:layout>
                <c:manualLayout>
                  <c:x val="-5.2135842679063162E-2"/>
                  <c:y val="-4.8100716082051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CD8-4D7E-BB5C-316223FB98DF}"/>
                </c:ext>
              </c:extLst>
            </c:dLbl>
            <c:dLbl>
              <c:idx val="5"/>
              <c:layout>
                <c:manualLayout>
                  <c:x val="-5.7480367812744772E-2"/>
                  <c:y val="-4.81007160820515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CD8-4D7E-BB5C-316223FB98DF}"/>
                </c:ext>
              </c:extLst>
            </c:dLbl>
            <c:dLbl>
              <c:idx val="6"/>
              <c:layout>
                <c:manualLayout>
                  <c:x val="-1.3639513910026855E-2"/>
                  <c:y val="-3.3662096282433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CD8-4D7E-BB5C-316223FB98DF}"/>
                </c:ext>
              </c:extLst>
            </c:dLbl>
            <c:dLbl>
              <c:idx val="7"/>
              <c:layout>
                <c:manualLayout>
                  <c:x val="-3.9404400789178971E-2"/>
                  <c:y val="-3.2100463497834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AA-4AA0-9F2A-2BBA60F79CA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Mar 2022</c:v>
                </c:pt>
                <c:pt idx="1">
                  <c:v>Sept/Oct 2022</c:v>
                </c:pt>
                <c:pt idx="2">
                  <c:v>Nov/Dec 2022</c:v>
                </c:pt>
                <c:pt idx="3">
                  <c:v>Mar 2023</c:v>
                </c:pt>
                <c:pt idx="4">
                  <c:v>Oct 2023</c:v>
                </c:pt>
                <c:pt idx="5">
                  <c:v>Jan/Feb 2024</c:v>
                </c:pt>
                <c:pt idx="6">
                  <c:v>Jan/Feb 2025</c:v>
                </c:pt>
                <c:pt idx="7">
                  <c:v>Jan/Feb 2026</c:v>
                </c:pt>
              </c:strCache>
            </c:strRef>
          </c:cat>
          <c:val>
            <c:numRef>
              <c:f>Sheet1!$D$2:$D$9</c:f>
              <c:numCache>
                <c:formatCode>0%</c:formatCode>
                <c:ptCount val="8"/>
                <c:pt idx="0">
                  <c:v>0.36</c:v>
                </c:pt>
                <c:pt idx="1">
                  <c:v>0.4</c:v>
                </c:pt>
                <c:pt idx="2">
                  <c:v>0.4</c:v>
                </c:pt>
                <c:pt idx="3">
                  <c:v>0.37</c:v>
                </c:pt>
                <c:pt idx="4">
                  <c:v>0.36</c:v>
                </c:pt>
                <c:pt idx="5">
                  <c:v>0.38</c:v>
                </c:pt>
                <c:pt idx="6">
                  <c:v>0.24</c:v>
                </c:pt>
                <c:pt idx="7">
                  <c:v>0.24</c:v>
                </c:pt>
              </c:numCache>
            </c:numRef>
          </c:val>
          <c:smooth val="0"/>
          <c:extLst>
            <c:ext xmlns:c16="http://schemas.microsoft.com/office/drawing/2014/chart" uri="{C3380CC4-5D6E-409C-BE32-E72D297353CC}">
              <c16:uniqueId val="{00000017-BCD8-4D7E-BB5C-316223FB98DF}"/>
            </c:ext>
          </c:extLst>
        </c:ser>
        <c:dLbls>
          <c:dLblPos val="ctr"/>
          <c:showLegendKey val="0"/>
          <c:showVal val="1"/>
          <c:showCatName val="0"/>
          <c:showSerName val="0"/>
          <c:showPercent val="0"/>
          <c:showBubbleSize val="0"/>
        </c:dLbls>
        <c:marker val="1"/>
        <c:smooth val="0"/>
        <c:axId val="1884691343"/>
        <c:axId val="1884690863"/>
      </c:lineChart>
      <c:catAx>
        <c:axId val="18846913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4690863"/>
        <c:crosses val="autoZero"/>
        <c:auto val="1"/>
        <c:lblAlgn val="ctr"/>
        <c:lblOffset val="100"/>
        <c:noMultiLvlLbl val="0"/>
      </c:catAx>
      <c:valAx>
        <c:axId val="1884690863"/>
        <c:scaling>
          <c:orientation val="minMax"/>
        </c:scaling>
        <c:delete val="1"/>
        <c:axPos val="l"/>
        <c:numFmt formatCode="0%" sourceLinked="1"/>
        <c:majorTickMark val="out"/>
        <c:minorTickMark val="none"/>
        <c:tickLblPos val="nextTo"/>
        <c:crossAx val="1884691343"/>
        <c:crosses val="autoZero"/>
        <c:crossBetween val="midCat"/>
      </c:valAx>
      <c:spPr>
        <a:noFill/>
        <a:ln>
          <a:noFill/>
        </a:ln>
        <a:effectLst/>
      </c:spPr>
    </c:plotArea>
    <c:legend>
      <c:legendPos val="b"/>
      <c:layout>
        <c:manualLayout>
          <c:xMode val="edge"/>
          <c:yMode val="edge"/>
          <c:x val="0"/>
          <c:y val="0.91449333820597589"/>
          <c:w val="0.99851326991543365"/>
          <c:h val="6.629387961503027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3676256225337"/>
          <c:y val="2.1646676802669425E-3"/>
          <c:w val="0.65665709075053824"/>
          <c:h val="0.99783533231973287"/>
        </c:manualLayout>
      </c:layout>
      <c:barChart>
        <c:barDir val="bar"/>
        <c:grouping val="clustered"/>
        <c:varyColors val="0"/>
        <c:ser>
          <c:idx val="0"/>
          <c:order val="0"/>
          <c:tx>
            <c:strRef>
              <c:f>Sheet1!$B$1</c:f>
              <c:strCache>
                <c:ptCount val="1"/>
                <c:pt idx="0">
                  <c:v>Jan/Feb 2026</c:v>
                </c:pt>
              </c:strCache>
            </c:strRef>
          </c:tx>
          <c:spPr>
            <a:solidFill>
              <a:schemeClr val="accent1"/>
            </a:solidFill>
            <a:ln>
              <a:noFill/>
            </a:ln>
            <a:effectLst/>
          </c:spPr>
          <c:invertIfNegative val="0"/>
          <c:dPt>
            <c:idx val="10"/>
            <c:invertIfNegative val="0"/>
            <c:bubble3D val="0"/>
            <c:spPr>
              <a:solidFill>
                <a:schemeClr val="accent5"/>
              </a:solidFill>
              <a:ln>
                <a:noFill/>
              </a:ln>
              <a:effectLst/>
            </c:spPr>
            <c:extLst>
              <c:ext xmlns:c16="http://schemas.microsoft.com/office/drawing/2014/chart" uri="{C3380CC4-5D6E-409C-BE32-E72D297353CC}">
                <c16:uniqueId val="{00000001-DB3D-44E9-9069-B80AB9516B92}"/>
              </c:ext>
            </c:extLst>
          </c:dPt>
          <c:dPt>
            <c:idx val="11"/>
            <c:invertIfNegative val="0"/>
            <c:bubble3D val="0"/>
            <c:spPr>
              <a:solidFill>
                <a:schemeClr val="accent6">
                  <a:lumMod val="75000"/>
                </a:schemeClr>
              </a:solidFill>
              <a:ln>
                <a:noFill/>
              </a:ln>
              <a:effectLst/>
            </c:spPr>
            <c:extLst>
              <c:ext xmlns:c16="http://schemas.microsoft.com/office/drawing/2014/chart" uri="{C3380CC4-5D6E-409C-BE32-E72D297353CC}">
                <c16:uniqueId val="{00000003-DB3D-44E9-9069-B80AB9516B92}"/>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General spending</c:v>
                </c:pt>
                <c:pt idx="1">
                  <c:v>Entertainment, holidays, treats</c:v>
                </c:pt>
                <c:pt idx="2">
                  <c:v>Clothes shopping</c:v>
                </c:pt>
                <c:pt idx="3">
                  <c:v>Food shopping</c:v>
                </c:pt>
                <c:pt idx="4">
                  <c:v>House or garden decoration/renovation</c:v>
                </c:pt>
                <c:pt idx="5">
                  <c:v>Replacing old or broken household appliances</c:v>
                </c:pt>
                <c:pt idx="6">
                  <c:v>Transport</c:v>
                </c:pt>
                <c:pt idx="7">
                  <c:v>Other household bills (e.g. insurance, phone bills)</c:v>
                </c:pt>
                <c:pt idx="8">
                  <c:v>Prefer not to say</c:v>
                </c:pt>
                <c:pt idx="9">
                  <c:v>Net: At least one</c:v>
                </c:pt>
                <c:pt idx="10">
                  <c:v>Nothing/ none of these</c:v>
                </c:pt>
              </c:strCache>
            </c:strRef>
          </c:cat>
          <c:val>
            <c:numRef>
              <c:f>Sheet1!$B$2:$B$12</c:f>
              <c:numCache>
                <c:formatCode>0%</c:formatCode>
                <c:ptCount val="11"/>
                <c:pt idx="0">
                  <c:v>0.36</c:v>
                </c:pt>
                <c:pt idx="1">
                  <c:v>0.35</c:v>
                </c:pt>
                <c:pt idx="2">
                  <c:v>0.34</c:v>
                </c:pt>
                <c:pt idx="3">
                  <c:v>0.24</c:v>
                </c:pt>
                <c:pt idx="4">
                  <c:v>0.19</c:v>
                </c:pt>
                <c:pt idx="5">
                  <c:v>0.18</c:v>
                </c:pt>
                <c:pt idx="6">
                  <c:v>0.11</c:v>
                </c:pt>
                <c:pt idx="7">
                  <c:v>0.11</c:v>
                </c:pt>
                <c:pt idx="8">
                  <c:v>0.03</c:v>
                </c:pt>
                <c:pt idx="9">
                  <c:v>0.63</c:v>
                </c:pt>
                <c:pt idx="10">
                  <c:v>0.34</c:v>
                </c:pt>
              </c:numCache>
            </c:numRef>
          </c:val>
          <c:extLst>
            <c:ext xmlns:c16="http://schemas.microsoft.com/office/drawing/2014/chart" uri="{C3380CC4-5D6E-409C-BE32-E72D297353CC}">
              <c16:uniqueId val="{00000004-DB3D-44E9-9069-B80AB9516B92}"/>
            </c:ext>
          </c:extLst>
        </c:ser>
        <c:ser>
          <c:idx val="1"/>
          <c:order val="1"/>
          <c:tx>
            <c:strRef>
              <c:f>Sheet1!$C$1</c:f>
              <c:strCache>
                <c:ptCount val="1"/>
                <c:pt idx="0">
                  <c:v>Jan/Feb 20252</c:v>
                </c:pt>
              </c:strCache>
            </c:strRef>
          </c:tx>
          <c:spPr>
            <a:solidFill>
              <a:schemeClr val="accent2"/>
            </a:solidFill>
            <a:ln>
              <a:noFill/>
            </a:ln>
            <a:effectLst/>
          </c:spPr>
          <c:invertIfNegative val="0"/>
          <c:dPt>
            <c:idx val="1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6-DB3D-44E9-9069-B80AB9516B92}"/>
              </c:ext>
            </c:extLst>
          </c:dPt>
          <c:dPt>
            <c:idx val="1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8-DB3D-44E9-9069-B80AB9516B92}"/>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General spending</c:v>
                </c:pt>
                <c:pt idx="1">
                  <c:v>Entertainment, holidays, treats</c:v>
                </c:pt>
                <c:pt idx="2">
                  <c:v>Clothes shopping</c:v>
                </c:pt>
                <c:pt idx="3">
                  <c:v>Food shopping</c:v>
                </c:pt>
                <c:pt idx="4">
                  <c:v>House or garden decoration/renovation</c:v>
                </c:pt>
                <c:pt idx="5">
                  <c:v>Replacing old or broken household appliances</c:v>
                </c:pt>
                <c:pt idx="6">
                  <c:v>Transport</c:v>
                </c:pt>
                <c:pt idx="7">
                  <c:v>Other household bills (e.g. insurance, phone bills)</c:v>
                </c:pt>
                <c:pt idx="8">
                  <c:v>Prefer not to say</c:v>
                </c:pt>
                <c:pt idx="9">
                  <c:v>Net: At least one</c:v>
                </c:pt>
                <c:pt idx="10">
                  <c:v>Nothing/ none of these</c:v>
                </c:pt>
              </c:strCache>
            </c:strRef>
          </c:cat>
          <c:val>
            <c:numRef>
              <c:f>Sheet1!$C$2:$C$12</c:f>
              <c:numCache>
                <c:formatCode>0%</c:formatCode>
                <c:ptCount val="11"/>
                <c:pt idx="0">
                  <c:v>0.37</c:v>
                </c:pt>
                <c:pt idx="1">
                  <c:v>0.39</c:v>
                </c:pt>
                <c:pt idx="2">
                  <c:v>0.35</c:v>
                </c:pt>
                <c:pt idx="3">
                  <c:v>0.24</c:v>
                </c:pt>
                <c:pt idx="4">
                  <c:v>0.21</c:v>
                </c:pt>
                <c:pt idx="5">
                  <c:v>0.19</c:v>
                </c:pt>
                <c:pt idx="6">
                  <c:v>0.12</c:v>
                </c:pt>
                <c:pt idx="7">
                  <c:v>0.11</c:v>
                </c:pt>
                <c:pt idx="8">
                  <c:v>0.01</c:v>
                </c:pt>
                <c:pt idx="9">
                  <c:v>0.64</c:v>
                </c:pt>
                <c:pt idx="10">
                  <c:v>0.34</c:v>
                </c:pt>
              </c:numCache>
            </c:numRef>
          </c:val>
          <c:extLst>
            <c:ext xmlns:c16="http://schemas.microsoft.com/office/drawing/2014/chart" uri="{C3380CC4-5D6E-409C-BE32-E72D297353CC}">
              <c16:uniqueId val="{00000009-DB3D-44E9-9069-B80AB9516B92}"/>
            </c:ext>
          </c:extLst>
        </c:ser>
        <c:ser>
          <c:idx val="2"/>
          <c:order val="2"/>
          <c:tx>
            <c:strRef>
              <c:f>Sheet1!$D$1</c:f>
              <c:strCache>
                <c:ptCount val="1"/>
                <c:pt idx="0">
                  <c:v>Jan/Feb 2024</c:v>
                </c:pt>
              </c:strCache>
            </c:strRef>
          </c:tx>
          <c:spPr>
            <a:solidFill>
              <a:schemeClr val="accent3"/>
            </a:solidFill>
            <a:ln>
              <a:noFill/>
            </a:ln>
            <a:effectLst/>
          </c:spPr>
          <c:invertIfNegative val="0"/>
          <c:dPt>
            <c:idx val="10"/>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B-15C9-4693-A991-5FA4830075FC}"/>
              </c:ext>
            </c:extLst>
          </c:dPt>
          <c:dPt>
            <c:idx val="11"/>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A-15C9-4693-A991-5FA4830075FC}"/>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General spending</c:v>
                </c:pt>
                <c:pt idx="1">
                  <c:v>Entertainment, holidays, treats</c:v>
                </c:pt>
                <c:pt idx="2">
                  <c:v>Clothes shopping</c:v>
                </c:pt>
                <c:pt idx="3">
                  <c:v>Food shopping</c:v>
                </c:pt>
                <c:pt idx="4">
                  <c:v>House or garden decoration/renovation</c:v>
                </c:pt>
                <c:pt idx="5">
                  <c:v>Replacing old or broken household appliances</c:v>
                </c:pt>
                <c:pt idx="6">
                  <c:v>Transport</c:v>
                </c:pt>
                <c:pt idx="7">
                  <c:v>Other household bills (e.g. insurance, phone bills)</c:v>
                </c:pt>
                <c:pt idx="8">
                  <c:v>Prefer not to say</c:v>
                </c:pt>
                <c:pt idx="9">
                  <c:v>Net: At least one</c:v>
                </c:pt>
                <c:pt idx="10">
                  <c:v>Nothing/ none of these</c:v>
                </c:pt>
              </c:strCache>
            </c:strRef>
          </c:cat>
          <c:val>
            <c:numRef>
              <c:f>Sheet1!$D$2:$D$12</c:f>
              <c:numCache>
                <c:formatCode>0%</c:formatCode>
                <c:ptCount val="11"/>
                <c:pt idx="0">
                  <c:v>0.45010677546808131</c:v>
                </c:pt>
                <c:pt idx="1">
                  <c:v>0.43876820538273192</c:v>
                </c:pt>
                <c:pt idx="2">
                  <c:v>0.36044855378679153</c:v>
                </c:pt>
                <c:pt idx="3">
                  <c:v>0.24979408827124849</c:v>
                </c:pt>
                <c:pt idx="4">
                  <c:v>0.26285307932748098</c:v>
                </c:pt>
                <c:pt idx="5">
                  <c:v>0.21193211913062279</c:v>
                </c:pt>
                <c:pt idx="6">
                  <c:v>9.2739059242445257E-2</c:v>
                </c:pt>
                <c:pt idx="7">
                  <c:v>0.1112770451065573</c:v>
                </c:pt>
                <c:pt idx="8">
                  <c:v>3.1923579048893397E-2</c:v>
                </c:pt>
                <c:pt idx="9">
                  <c:v>0.64</c:v>
                </c:pt>
                <c:pt idx="10">
                  <c:v>0.33</c:v>
                </c:pt>
              </c:numCache>
            </c:numRef>
          </c:val>
          <c:extLst>
            <c:ext xmlns:c16="http://schemas.microsoft.com/office/drawing/2014/chart" uri="{C3380CC4-5D6E-409C-BE32-E72D297353CC}">
              <c16:uniqueId val="{00000008-15C9-4693-A991-5FA4830075FC}"/>
            </c:ext>
          </c:extLst>
        </c:ser>
        <c:dLbls>
          <c:dLblPos val="outEnd"/>
          <c:showLegendKey val="0"/>
          <c:showVal val="1"/>
          <c:showCatName val="0"/>
          <c:showSerName val="0"/>
          <c:showPercent val="0"/>
          <c:showBubbleSize val="0"/>
        </c:dLbls>
        <c:gapWidth val="120"/>
        <c:axId val="1214530271"/>
        <c:axId val="1214529855"/>
      </c:barChart>
      <c:catAx>
        <c:axId val="12145302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4529855"/>
        <c:crosses val="autoZero"/>
        <c:auto val="1"/>
        <c:lblAlgn val="ctr"/>
        <c:lblOffset val="100"/>
        <c:noMultiLvlLbl val="0"/>
      </c:catAx>
      <c:valAx>
        <c:axId val="1214529855"/>
        <c:scaling>
          <c:orientation val="minMax"/>
        </c:scaling>
        <c:delete val="1"/>
        <c:axPos val="t"/>
        <c:numFmt formatCode="0%" sourceLinked="1"/>
        <c:majorTickMark val="none"/>
        <c:minorTickMark val="none"/>
        <c:tickLblPos val="nextTo"/>
        <c:crossAx val="1214530271"/>
        <c:crosses val="autoZero"/>
        <c:crossBetween val="between"/>
      </c:valAx>
      <c:spPr>
        <a:noFill/>
        <a:ln>
          <a:noFill/>
        </a:ln>
        <a:effectLst/>
      </c:spPr>
    </c:plotArea>
    <c:legend>
      <c:legendPos val="r"/>
      <c:layout>
        <c:manualLayout>
          <c:xMode val="edge"/>
          <c:yMode val="edge"/>
          <c:x val="0.79663688205102223"/>
          <c:y val="0.64899086113320303"/>
          <c:w val="0.19733125833140716"/>
          <c:h val="0.150926319813071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chemeClr val="tx1"/>
          </a:solidFill>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27906475437513"/>
          <c:y val="2.970640316963841E-2"/>
          <c:w val="0.46346891408201019"/>
          <c:h val="0.97029367432395575"/>
        </c:manualLayout>
      </c:layout>
      <c:barChart>
        <c:barDir val="bar"/>
        <c:grouping val="clustered"/>
        <c:varyColors val="0"/>
        <c:ser>
          <c:idx val="0"/>
          <c:order val="0"/>
          <c:tx>
            <c:strRef>
              <c:f>Sheet1!$B$1</c:f>
              <c:strCache>
                <c:ptCount val="1"/>
                <c:pt idx="0">
                  <c:v>Jan/Feb 2026</c:v>
                </c:pt>
              </c:strCache>
            </c:strRef>
          </c:tx>
          <c:spPr>
            <a:solidFill>
              <a:schemeClr val="accent1"/>
            </a:solidFill>
            <a:ln>
              <a:noFill/>
            </a:ln>
            <a:effectLst/>
          </c:spPr>
          <c:invertIfNegative val="0"/>
          <c:dPt>
            <c:idx val="7"/>
            <c:invertIfNegative val="0"/>
            <c:bubble3D val="0"/>
            <c:spPr>
              <a:solidFill>
                <a:schemeClr val="accent5"/>
              </a:solidFill>
              <a:ln>
                <a:noFill/>
              </a:ln>
              <a:effectLst/>
            </c:spPr>
            <c:extLst>
              <c:ext xmlns:c16="http://schemas.microsoft.com/office/drawing/2014/chart" uri="{C3380CC4-5D6E-409C-BE32-E72D297353CC}">
                <c16:uniqueId val="{00000004-61D0-4CE6-BEF6-B3BAA9688050}"/>
              </c:ext>
            </c:extLst>
          </c:dPt>
          <c:dPt>
            <c:idx val="8"/>
            <c:invertIfNegative val="0"/>
            <c:bubble3D val="0"/>
            <c:spPr>
              <a:solidFill>
                <a:schemeClr val="accent6">
                  <a:lumMod val="50000"/>
                </a:schemeClr>
              </a:solidFill>
              <a:ln>
                <a:noFill/>
              </a:ln>
              <a:effectLst/>
            </c:spPr>
            <c:extLst>
              <c:ext xmlns:c16="http://schemas.microsoft.com/office/drawing/2014/chart" uri="{C3380CC4-5D6E-409C-BE32-E72D297353CC}">
                <c16:uniqueId val="{00000001-1BDF-4003-9682-98AE3215EA68}"/>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3-1BDF-4003-9682-98AE3215EA6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Borrow money from friends or family</c:v>
                </c:pt>
                <c:pt idx="1">
                  <c:v>Sold items in order to raise money to pay energy bills</c:v>
                </c:pt>
                <c:pt idx="2">
                  <c:v>Sought financial assistance with our energy costs from our supplier</c:v>
                </c:pt>
                <c:pt idx="3">
                  <c:v>Had to borrow money from a bank, payday lender or other financial provider</c:v>
                </c:pt>
                <c:pt idx="4">
                  <c:v>Sought financial assistance with our energy costs from someone other than our supplier</c:v>
                </c:pt>
                <c:pt idx="5">
                  <c:v>Reduced the amount usually put on the prepayment meter due to financial pressures elsewhere</c:v>
                </c:pt>
                <c:pt idx="6">
                  <c:v>Missed rent/mortgage payments</c:v>
                </c:pt>
                <c:pt idx="7">
                  <c:v>Net: At least one</c:v>
                </c:pt>
                <c:pt idx="8">
                  <c:v>None of these</c:v>
                </c:pt>
              </c:strCache>
            </c:strRef>
          </c:cat>
          <c:val>
            <c:numRef>
              <c:f>Sheet1!$B$2:$B$10</c:f>
              <c:numCache>
                <c:formatCode>0%</c:formatCode>
                <c:ptCount val="9"/>
                <c:pt idx="0">
                  <c:v>0.15</c:v>
                </c:pt>
                <c:pt idx="1">
                  <c:v>0.1</c:v>
                </c:pt>
                <c:pt idx="2">
                  <c:v>7.0000000000000007E-2</c:v>
                </c:pt>
                <c:pt idx="3">
                  <c:v>0.06</c:v>
                </c:pt>
                <c:pt idx="4">
                  <c:v>0.06</c:v>
                </c:pt>
                <c:pt idx="5">
                  <c:v>0.04</c:v>
                </c:pt>
                <c:pt idx="6">
                  <c:v>0.04</c:v>
                </c:pt>
                <c:pt idx="7">
                  <c:v>0.39</c:v>
                </c:pt>
                <c:pt idx="8">
                  <c:v>0.57999999999999996</c:v>
                </c:pt>
              </c:numCache>
            </c:numRef>
          </c:val>
          <c:extLst>
            <c:ext xmlns:c16="http://schemas.microsoft.com/office/drawing/2014/chart" uri="{C3380CC4-5D6E-409C-BE32-E72D297353CC}">
              <c16:uniqueId val="{00000005-1BDF-4003-9682-98AE3215EA68}"/>
            </c:ext>
          </c:extLst>
        </c:ser>
        <c:ser>
          <c:idx val="1"/>
          <c:order val="1"/>
          <c:tx>
            <c:strRef>
              <c:f>Sheet1!$C$1</c:f>
              <c:strCache>
                <c:ptCount val="1"/>
                <c:pt idx="0">
                  <c:v>Jan/Feb 2025</c:v>
                </c:pt>
              </c:strCache>
            </c:strRef>
          </c:tx>
          <c:spPr>
            <a:solidFill>
              <a:schemeClr val="accent2"/>
            </a:solidFill>
            <a:ln>
              <a:noFill/>
            </a:ln>
            <a:effectLst/>
          </c:spPr>
          <c:invertIfNegative val="0"/>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61D0-4CE6-BEF6-B3BAA9688050}"/>
              </c:ext>
            </c:extLst>
          </c:dPt>
          <c:dPt>
            <c:idx val="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61D0-4CE6-BEF6-B3BAA968805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Borrow money from friends or family</c:v>
                </c:pt>
                <c:pt idx="1">
                  <c:v>Sold items in order to raise money to pay energy bills</c:v>
                </c:pt>
                <c:pt idx="2">
                  <c:v>Sought financial assistance with our energy costs from our supplier</c:v>
                </c:pt>
                <c:pt idx="3">
                  <c:v>Had to borrow money from a bank, payday lender or other financial provider</c:v>
                </c:pt>
                <c:pt idx="4">
                  <c:v>Sought financial assistance with our energy costs from someone other than our supplier</c:v>
                </c:pt>
                <c:pt idx="5">
                  <c:v>Reduced the amount usually put on the prepayment meter due to financial pressures elsewhere</c:v>
                </c:pt>
                <c:pt idx="6">
                  <c:v>Missed rent/mortgage payments</c:v>
                </c:pt>
                <c:pt idx="7">
                  <c:v>Net: At least one</c:v>
                </c:pt>
                <c:pt idx="8">
                  <c:v>None of these</c:v>
                </c:pt>
              </c:strCache>
            </c:strRef>
          </c:cat>
          <c:val>
            <c:numRef>
              <c:f>Sheet1!$C$2:$C$10</c:f>
              <c:numCache>
                <c:formatCode>0%</c:formatCode>
                <c:ptCount val="9"/>
                <c:pt idx="0">
                  <c:v>0.14000000000000001</c:v>
                </c:pt>
                <c:pt idx="1">
                  <c:v>0.11</c:v>
                </c:pt>
                <c:pt idx="2">
                  <c:v>0.06</c:v>
                </c:pt>
                <c:pt idx="3">
                  <c:v>0.08</c:v>
                </c:pt>
                <c:pt idx="4">
                  <c:v>0.05</c:v>
                </c:pt>
                <c:pt idx="5">
                  <c:v>0.04</c:v>
                </c:pt>
                <c:pt idx="6">
                  <c:v>0.04</c:v>
                </c:pt>
                <c:pt idx="7">
                  <c:v>0.39</c:v>
                </c:pt>
                <c:pt idx="8">
                  <c:v>0.59</c:v>
                </c:pt>
              </c:numCache>
            </c:numRef>
          </c:val>
          <c:extLst>
            <c:ext xmlns:c16="http://schemas.microsoft.com/office/drawing/2014/chart" uri="{C3380CC4-5D6E-409C-BE32-E72D297353CC}">
              <c16:uniqueId val="{00000006-6BBF-42AC-8292-28380D653DFA}"/>
            </c:ext>
          </c:extLst>
        </c:ser>
        <c:dLbls>
          <c:dLblPos val="outEnd"/>
          <c:showLegendKey val="0"/>
          <c:showVal val="1"/>
          <c:showCatName val="0"/>
          <c:showSerName val="0"/>
          <c:showPercent val="0"/>
          <c:showBubbleSize val="0"/>
        </c:dLbls>
        <c:gapWidth val="50"/>
        <c:axId val="1214530271"/>
        <c:axId val="1214529855"/>
      </c:barChart>
      <c:catAx>
        <c:axId val="12145302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4529855"/>
        <c:crosses val="autoZero"/>
        <c:auto val="1"/>
        <c:lblAlgn val="ctr"/>
        <c:lblOffset val="100"/>
        <c:noMultiLvlLbl val="0"/>
      </c:catAx>
      <c:valAx>
        <c:axId val="1214529855"/>
        <c:scaling>
          <c:orientation val="minMax"/>
        </c:scaling>
        <c:delete val="1"/>
        <c:axPos val="t"/>
        <c:numFmt formatCode="0%" sourceLinked="1"/>
        <c:majorTickMark val="none"/>
        <c:minorTickMark val="none"/>
        <c:tickLblPos val="nextTo"/>
        <c:crossAx val="1214530271"/>
        <c:crosses val="autoZero"/>
        <c:crossBetween val="between"/>
      </c:valAx>
      <c:spPr>
        <a:noFill/>
        <a:ln>
          <a:noFill/>
        </a:ln>
        <a:effectLst/>
      </c:spPr>
    </c:plotArea>
    <c:legend>
      <c:legendPos val="r"/>
      <c:layout>
        <c:manualLayout>
          <c:xMode val="edge"/>
          <c:yMode val="edge"/>
          <c:x val="1.2861955761198451E-2"/>
          <c:y val="0.88669049382012877"/>
          <c:w val="0.20973876888985346"/>
          <c:h val="0.110797845746868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36364149360233"/>
          <c:y val="9.8983305583559417E-2"/>
          <c:w val="0.52163635850639767"/>
          <c:h val="0.77977922666249266"/>
        </c:manualLayout>
      </c:layout>
      <c:barChart>
        <c:barDir val="bar"/>
        <c:grouping val="percentStacked"/>
        <c:varyColors val="1"/>
        <c:ser>
          <c:idx val="0"/>
          <c:order val="0"/>
          <c:tx>
            <c:strRef>
              <c:f>Sheet1!$B$1</c:f>
              <c:strCache>
                <c:ptCount val="1"/>
                <c:pt idx="0">
                  <c:v>Strongly disagree</c:v>
                </c:pt>
              </c:strCache>
            </c:strRef>
          </c:tx>
          <c:spPr>
            <a:solidFill>
              <a:schemeClr val="accent1"/>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Sheet1!$B$2:$B$4</c:f>
              <c:numCache>
                <c:formatCode>0%</c:formatCode>
                <c:ptCount val="3"/>
                <c:pt idx="0">
                  <c:v>0.23</c:v>
                </c:pt>
                <c:pt idx="1">
                  <c:v>0.25</c:v>
                </c:pt>
                <c:pt idx="2">
                  <c:v>0.08</c:v>
                </c:pt>
              </c:numCache>
            </c:numRef>
          </c:val>
          <c:extLst>
            <c:ext xmlns:c16="http://schemas.microsoft.com/office/drawing/2014/chart" uri="{C3380CC4-5D6E-409C-BE32-E72D297353CC}">
              <c16:uniqueId val="{00000000-4958-4861-9829-EB6306C852AD}"/>
            </c:ext>
          </c:extLst>
        </c:ser>
        <c:ser>
          <c:idx val="1"/>
          <c:order val="1"/>
          <c:tx>
            <c:strRef>
              <c:f>Sheet1!$C$1</c:f>
              <c:strCache>
                <c:ptCount val="1"/>
                <c:pt idx="0">
                  <c:v>Tend to disagree</c:v>
                </c:pt>
              </c:strCache>
            </c:strRef>
          </c:tx>
          <c:spPr>
            <a:solidFill>
              <a:schemeClr val="accent2"/>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Sheet1!$C$2:$C$4</c:f>
              <c:numCache>
                <c:formatCode>0%</c:formatCode>
                <c:ptCount val="3"/>
                <c:pt idx="0">
                  <c:v>0.2</c:v>
                </c:pt>
                <c:pt idx="1">
                  <c:v>0.24</c:v>
                </c:pt>
                <c:pt idx="2">
                  <c:v>0.08</c:v>
                </c:pt>
              </c:numCache>
            </c:numRef>
          </c:val>
          <c:extLst>
            <c:ext xmlns:c16="http://schemas.microsoft.com/office/drawing/2014/chart" uri="{C3380CC4-5D6E-409C-BE32-E72D297353CC}">
              <c16:uniqueId val="{00000001-4958-4861-9829-EB6306C852AD}"/>
            </c:ext>
          </c:extLst>
        </c:ser>
        <c:ser>
          <c:idx val="2"/>
          <c:order val="2"/>
          <c:tx>
            <c:strRef>
              <c:f>Sheet1!$D$1</c:f>
              <c:strCache>
                <c:ptCount val="1"/>
                <c:pt idx="0">
                  <c:v>Neither agree nor disagree</c:v>
                </c:pt>
              </c:strCache>
            </c:strRef>
          </c:tx>
          <c:spPr>
            <a:solidFill>
              <a:schemeClr val="accent4"/>
            </a:solidFill>
          </c:spPr>
          <c:invertIfNegative val="0"/>
          <c:dLbls>
            <c:dLbl>
              <c:idx val="1"/>
              <c:layout>
                <c:manualLayout>
                  <c:x val="-6.415801529789778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58-4861-9829-EB6306C852AD}"/>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Sheet1!$D$2:$D$4</c:f>
              <c:numCache>
                <c:formatCode>0%</c:formatCode>
                <c:ptCount val="3"/>
                <c:pt idx="0">
                  <c:v>0.19</c:v>
                </c:pt>
                <c:pt idx="1">
                  <c:v>0.19</c:v>
                </c:pt>
                <c:pt idx="2">
                  <c:v>0.13</c:v>
                </c:pt>
              </c:numCache>
            </c:numRef>
          </c:val>
          <c:extLst>
            <c:ext xmlns:c16="http://schemas.microsoft.com/office/drawing/2014/chart" uri="{C3380CC4-5D6E-409C-BE32-E72D297353CC}">
              <c16:uniqueId val="{00000003-4958-4861-9829-EB6306C852AD}"/>
            </c:ext>
          </c:extLst>
        </c:ser>
        <c:ser>
          <c:idx val="3"/>
          <c:order val="3"/>
          <c:tx>
            <c:strRef>
              <c:f>Sheet1!$E$1</c:f>
              <c:strCache>
                <c:ptCount val="1"/>
                <c:pt idx="0">
                  <c:v>Tend to agree</c:v>
                </c:pt>
              </c:strCache>
            </c:strRef>
          </c:tx>
          <c:spPr>
            <a:solidFill>
              <a:schemeClr val="accent3">
                <a:lumMod val="20000"/>
                <a:lumOff val="80000"/>
              </a:schemeClr>
            </a:solidFill>
          </c:spPr>
          <c:invertIfNegative val="0"/>
          <c:dLbls>
            <c:dLbl>
              <c:idx val="1"/>
              <c:layout>
                <c:manualLayout>
                  <c:x val="-4.277201019860009E-3"/>
                  <c:y val="2.427222759582371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58-4861-9829-EB6306C852AD}"/>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Sheet1!$E$2:$E$4</c:f>
              <c:numCache>
                <c:formatCode>0%</c:formatCode>
                <c:ptCount val="3"/>
                <c:pt idx="0">
                  <c:v>0.22</c:v>
                </c:pt>
                <c:pt idx="1">
                  <c:v>0.19</c:v>
                </c:pt>
                <c:pt idx="2">
                  <c:v>0.37</c:v>
                </c:pt>
              </c:numCache>
            </c:numRef>
          </c:val>
          <c:extLst>
            <c:ext xmlns:c16="http://schemas.microsoft.com/office/drawing/2014/chart" uri="{C3380CC4-5D6E-409C-BE32-E72D297353CC}">
              <c16:uniqueId val="{00000005-4958-4861-9829-EB6306C852AD}"/>
            </c:ext>
          </c:extLst>
        </c:ser>
        <c:ser>
          <c:idx val="4"/>
          <c:order val="4"/>
          <c:tx>
            <c:strRef>
              <c:f>Sheet1!$F$1</c:f>
              <c:strCache>
                <c:ptCount val="1"/>
                <c:pt idx="0">
                  <c:v>Strongly agree</c:v>
                </c:pt>
              </c:strCache>
            </c:strRef>
          </c:tx>
          <c:spPr>
            <a:solidFill>
              <a:schemeClr val="accent3"/>
            </a:solidFill>
          </c:spPr>
          <c:invertIfNegative val="0"/>
          <c:dLbls>
            <c:dLbl>
              <c:idx val="1"/>
              <c:layout>
                <c:manualLayout>
                  <c:x val="-1.5682889236078065E-1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58-4861-9829-EB6306C852AD}"/>
                </c:ext>
              </c:extLst>
            </c:dLbl>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Sheet1!$F$2:$F$4</c:f>
              <c:numCache>
                <c:formatCode>0%</c:formatCode>
                <c:ptCount val="3"/>
                <c:pt idx="0">
                  <c:v>0.15</c:v>
                </c:pt>
                <c:pt idx="1">
                  <c:v>0.12</c:v>
                </c:pt>
                <c:pt idx="2">
                  <c:v>0.32</c:v>
                </c:pt>
              </c:numCache>
            </c:numRef>
          </c:val>
          <c:extLst>
            <c:ext xmlns:c16="http://schemas.microsoft.com/office/drawing/2014/chart" uri="{C3380CC4-5D6E-409C-BE32-E72D297353CC}">
              <c16:uniqueId val="{00000007-4958-4861-9829-EB6306C852AD}"/>
            </c:ext>
          </c:extLst>
        </c:ser>
        <c:ser>
          <c:idx val="5"/>
          <c:order val="5"/>
          <c:tx>
            <c:strRef>
              <c:f>Sheet1!$G$1</c:f>
              <c:strCache>
                <c:ptCount val="1"/>
                <c:pt idx="0">
                  <c:v>Prefer not to say</c:v>
                </c:pt>
              </c:strCache>
            </c:strRef>
          </c:tx>
          <c:spPr>
            <a:solidFill>
              <a:schemeClr val="bg1">
                <a:lumMod val="65000"/>
              </a:schemeClr>
            </a:solidFill>
          </c:spPr>
          <c:invertIfNegative val="0"/>
          <c:dLbls>
            <c:delete val="1"/>
          </c:dLbls>
          <c:cat>
            <c:strRef>
              <c:f>Sheet1!$A$2:$A$4</c:f>
              <c:strCache>
                <c:ptCount val="3"/>
                <c:pt idx="0">
                  <c:v>We can't afford to heat our home to a comfortable level because of financial concerns</c:v>
                </c:pt>
                <c:pt idx="1">
                  <c:v>We can't heat our home to a comfortable level because of poor insulation/energy inefficiency</c:v>
                </c:pt>
                <c:pt idx="2">
                  <c:v> We try to limit our use of heating to keep costs down where we can</c:v>
                </c:pt>
              </c:strCache>
            </c:strRef>
          </c:cat>
          <c:val>
            <c:numRef>
              <c:f>Sheet1!$G$2:$G$4</c:f>
              <c:numCache>
                <c:formatCode>0%</c:formatCode>
                <c:ptCount val="3"/>
                <c:pt idx="0">
                  <c:v>1.2333740985897569E-2</c:v>
                </c:pt>
                <c:pt idx="1">
                  <c:v>0.02</c:v>
                </c:pt>
                <c:pt idx="2">
                  <c:v>1.0688090006956599E-2</c:v>
                </c:pt>
              </c:numCache>
            </c:numRef>
          </c:val>
          <c:extLst>
            <c:ext xmlns:c16="http://schemas.microsoft.com/office/drawing/2014/chart" uri="{C3380CC4-5D6E-409C-BE32-E72D297353CC}">
              <c16:uniqueId val="{00000008-4958-4861-9829-EB6306C852AD}"/>
            </c:ext>
          </c:extLst>
        </c:ser>
        <c:dLbls>
          <c:dLblPos val="ctr"/>
          <c:showLegendKey val="0"/>
          <c:showVal val="1"/>
          <c:showCatName val="0"/>
          <c:showSerName val="0"/>
          <c:showPercent val="0"/>
          <c:showBubbleSize val="0"/>
        </c:dLbls>
        <c:gapWidth val="126"/>
        <c:overlap val="100"/>
        <c:axId val="-2068027336"/>
        <c:axId val="-2113994440"/>
      </c:barChart>
      <c:catAx>
        <c:axId val="-2068027336"/>
        <c:scaling>
          <c:orientation val="maxMin"/>
        </c:scaling>
        <c:delete val="0"/>
        <c:axPos val="l"/>
        <c:numFmt formatCode="General" sourceLinked="0"/>
        <c:majorTickMark val="none"/>
        <c:minorTickMark val="none"/>
        <c:tickLblPos val="low"/>
        <c:crossAx val="-2113994440"/>
        <c:crosses val="autoZero"/>
        <c:auto val="1"/>
        <c:lblAlgn val="ctr"/>
        <c:lblOffset val="100"/>
        <c:noMultiLvlLbl val="0"/>
      </c:catAx>
      <c:valAx>
        <c:axId val="-2113994440"/>
        <c:scaling>
          <c:orientation val="minMax"/>
        </c:scaling>
        <c:delete val="1"/>
        <c:axPos val="t"/>
        <c:numFmt formatCode="0%" sourceLinked="1"/>
        <c:majorTickMark val="none"/>
        <c:minorTickMark val="none"/>
        <c:tickLblPos val="nextTo"/>
        <c:crossAx val="-2068027336"/>
        <c:crosses val="autoZero"/>
        <c:crossBetween val="between"/>
      </c:valAx>
    </c:plotArea>
    <c:legend>
      <c:legendPos val="t"/>
      <c:layout>
        <c:manualLayout>
          <c:xMode val="edge"/>
          <c:yMode val="edge"/>
          <c:x val="0"/>
          <c:y val="0.87853327783083957"/>
          <c:w val="1"/>
          <c:h val="0.11957615836172174"/>
        </c:manualLayout>
      </c:layout>
      <c:overlay val="0"/>
      <c:spPr>
        <a:solidFill>
          <a:schemeClr val="bg1"/>
        </a:solidFill>
      </c:spPr>
    </c:legend>
    <c:plotVisOnly val="1"/>
    <c:dispBlanksAs val="gap"/>
    <c:showDLblsOverMax val="1"/>
  </c:chart>
  <c:txPr>
    <a:bodyPr/>
    <a:lstStyle/>
    <a:p>
      <a:pPr>
        <a:defRPr sz="12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Net</a:t>
            </a:r>
            <a:r>
              <a:rPr lang="en-US" sz="1200" b="1" baseline="0">
                <a:solidFill>
                  <a:schemeClr val="tx1"/>
                </a:solidFill>
              </a:rPr>
              <a:t> agreement with the following statements</a:t>
            </a:r>
            <a:endParaRPr lang="en-US" sz="1200" b="1">
              <a:solidFill>
                <a:schemeClr val="tx1"/>
              </a:solidFill>
            </a:endParaRPr>
          </a:p>
        </c:rich>
      </c:tx>
      <c:layout>
        <c:manualLayout>
          <c:xMode val="edge"/>
          <c:yMode val="edge"/>
          <c:x val="0.23592148919211572"/>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178093680532924E-2"/>
          <c:y val="0.1490792607881346"/>
          <c:w val="0.99322935557973646"/>
          <c:h val="0.48342246317742632"/>
        </c:manualLayout>
      </c:layout>
      <c:barChart>
        <c:barDir val="col"/>
        <c:grouping val="clustered"/>
        <c:varyColors val="1"/>
        <c:ser>
          <c:idx val="0"/>
          <c:order val="0"/>
          <c:tx>
            <c:strRef>
              <c:f>Sheet1!$B$1</c:f>
              <c:strCache>
                <c:ptCount val="1"/>
                <c:pt idx="0">
                  <c:v>Net: Agree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928-4F66-839F-8DD65D2D668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8928-4F66-839F-8DD65D2D668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8928-4F66-839F-8DD65D2D668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8928-4F66-839F-8DD65D2D6689}"/>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928-4F66-839F-8DD65D2D6689}"/>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8928-4F66-839F-8DD65D2D6689}"/>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8928-4F66-839F-8DD65D2D6689}"/>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B2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8928-4F66-839F-8DD65D2D66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made energy efficiency improvements to my home</c:v>
                </c:pt>
                <c:pt idx="1">
                  <c:v>I know where to get information about how to improve the energy efficiency of my home</c:v>
                </c:pt>
                <c:pt idx="2">
                  <c:v>I do not want to improve my home's energy efficiency because I am happy with its current level</c:v>
                </c:pt>
                <c:pt idx="3">
                  <c:v>I cannot afford to make energy efficiency improvements to my home</c:v>
                </c:pt>
              </c:strCache>
            </c:strRef>
          </c:cat>
          <c:val>
            <c:numRef>
              <c:f>Sheet1!$B$2:$B$5</c:f>
              <c:numCache>
                <c:formatCode>0%</c:formatCode>
                <c:ptCount val="4"/>
                <c:pt idx="0">
                  <c:v>0.63</c:v>
                </c:pt>
                <c:pt idx="1">
                  <c:v>0.66</c:v>
                </c:pt>
                <c:pt idx="2">
                  <c:v>0.3</c:v>
                </c:pt>
                <c:pt idx="3">
                  <c:v>0.4</c:v>
                </c:pt>
              </c:numCache>
            </c:numRef>
          </c:val>
          <c:extLst>
            <c:ext xmlns:c16="http://schemas.microsoft.com/office/drawing/2014/chart" uri="{C3380CC4-5D6E-409C-BE32-E72D297353CC}">
              <c16:uniqueId val="{00000008-8928-4F66-839F-8DD65D2D6689}"/>
            </c:ext>
          </c:extLst>
        </c:ser>
        <c:dLbls>
          <c:dLblPos val="outEnd"/>
          <c:showLegendKey val="0"/>
          <c:showVal val="1"/>
          <c:showCatName val="0"/>
          <c:showSerName val="0"/>
          <c:showPercent val="0"/>
          <c:showBubbleSize val="0"/>
        </c:dLbls>
        <c:gapWidth val="219"/>
        <c:overlap val="-27"/>
        <c:axId val="1459054351"/>
        <c:axId val="1459052431"/>
      </c:barChart>
      <c:catAx>
        <c:axId val="145905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59052431"/>
        <c:crosses val="autoZero"/>
        <c:auto val="1"/>
        <c:lblAlgn val="ctr"/>
        <c:lblOffset val="100"/>
        <c:noMultiLvlLbl val="0"/>
      </c:catAx>
      <c:valAx>
        <c:axId val="1459052431"/>
        <c:scaling>
          <c:orientation val="minMax"/>
        </c:scaling>
        <c:delete val="1"/>
        <c:axPos val="l"/>
        <c:numFmt formatCode="0%" sourceLinked="1"/>
        <c:majorTickMark val="none"/>
        <c:minorTickMark val="none"/>
        <c:tickLblPos val="nextTo"/>
        <c:crossAx val="145905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623239976237204E-2"/>
          <c:w val="1"/>
          <c:h val="0.72371581288992937"/>
        </c:manualLayout>
      </c:layout>
      <c:lineChart>
        <c:grouping val="stacked"/>
        <c:varyColors val="0"/>
        <c:ser>
          <c:idx val="0"/>
          <c:order val="0"/>
          <c:tx>
            <c:strRef>
              <c:f>Sheet1!$B$1</c:f>
              <c:strCache>
                <c:ptCount val="1"/>
                <c:pt idx="0">
                  <c:v>Negative physical health impacts</c:v>
                </c:pt>
              </c:strCache>
            </c:strRef>
          </c:tx>
          <c:spPr>
            <a:ln w="28575" cap="rnd">
              <a:solidFill>
                <a:schemeClr val="accent1"/>
              </a:solidFill>
              <a:round/>
            </a:ln>
            <a:effectLst/>
          </c:spPr>
          <c:marker>
            <c:symbol val="diamond"/>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Nov/Dec 2022</c:v>
                </c:pt>
                <c:pt idx="1">
                  <c:v>Mar 2023</c:v>
                </c:pt>
                <c:pt idx="2">
                  <c:v>Oct 2023</c:v>
                </c:pt>
                <c:pt idx="3">
                  <c:v>Jan/Feb 2024</c:v>
                </c:pt>
                <c:pt idx="4">
                  <c:v>Jan/Feb 2025</c:v>
                </c:pt>
                <c:pt idx="5">
                  <c:v>Jan/Feb 2026 </c:v>
                </c:pt>
              </c:strCache>
            </c:strRef>
          </c:cat>
          <c:val>
            <c:numRef>
              <c:f>Sheet1!$B$2:$B$7</c:f>
              <c:numCache>
                <c:formatCode>0%</c:formatCode>
                <c:ptCount val="6"/>
                <c:pt idx="0">
                  <c:v>0.28000000000000003</c:v>
                </c:pt>
                <c:pt idx="1">
                  <c:v>0.28000000000000003</c:v>
                </c:pt>
                <c:pt idx="2">
                  <c:v>0.25</c:v>
                </c:pt>
                <c:pt idx="3">
                  <c:v>0.22</c:v>
                </c:pt>
                <c:pt idx="4">
                  <c:v>0.22</c:v>
                </c:pt>
                <c:pt idx="5">
                  <c:v>0.27</c:v>
                </c:pt>
              </c:numCache>
            </c:numRef>
          </c:val>
          <c:smooth val="0"/>
          <c:extLst>
            <c:ext xmlns:c16="http://schemas.microsoft.com/office/drawing/2014/chart" uri="{C3380CC4-5D6E-409C-BE32-E72D297353CC}">
              <c16:uniqueId val="{00000000-AD78-4D0D-84FC-604F52F2F286}"/>
            </c:ext>
          </c:extLst>
        </c:ser>
        <c:ser>
          <c:idx val="1"/>
          <c:order val="1"/>
          <c:tx>
            <c:strRef>
              <c:f>Sheet1!$C$1</c:f>
              <c:strCache>
                <c:ptCount val="1"/>
                <c:pt idx="0">
                  <c:v>Negative mental health impacts</c:v>
                </c:pt>
              </c:strCache>
            </c:strRef>
          </c:tx>
          <c:spPr>
            <a:ln w="28575" cap="rnd">
              <a:solidFill>
                <a:schemeClr val="accent2"/>
              </a:solidFill>
              <a:round/>
            </a:ln>
            <a:effectLst/>
          </c:spPr>
          <c:marker>
            <c:symbol val="diamond"/>
            <c:size val="5"/>
            <c:spPr>
              <a:no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Nov/Dec 2022</c:v>
                </c:pt>
                <c:pt idx="1">
                  <c:v>Mar 2023</c:v>
                </c:pt>
                <c:pt idx="2">
                  <c:v>Oct 2023</c:v>
                </c:pt>
                <c:pt idx="3">
                  <c:v>Jan/Feb 2024</c:v>
                </c:pt>
                <c:pt idx="4">
                  <c:v>Jan/Feb 2025</c:v>
                </c:pt>
                <c:pt idx="5">
                  <c:v>Jan/Feb 2026 </c:v>
                </c:pt>
              </c:strCache>
            </c:strRef>
          </c:cat>
          <c:val>
            <c:numRef>
              <c:f>Sheet1!$C$2:$C$7</c:f>
              <c:numCache>
                <c:formatCode>0%</c:formatCode>
                <c:ptCount val="6"/>
                <c:pt idx="0">
                  <c:v>0.39</c:v>
                </c:pt>
                <c:pt idx="1">
                  <c:v>0.37</c:v>
                </c:pt>
                <c:pt idx="2">
                  <c:v>0.34</c:v>
                </c:pt>
                <c:pt idx="3">
                  <c:v>0.28000000000000003</c:v>
                </c:pt>
                <c:pt idx="4">
                  <c:v>0.28999999999999998</c:v>
                </c:pt>
                <c:pt idx="5">
                  <c:v>0.33</c:v>
                </c:pt>
              </c:numCache>
            </c:numRef>
          </c:val>
          <c:smooth val="0"/>
          <c:extLst>
            <c:ext xmlns:c16="http://schemas.microsoft.com/office/drawing/2014/chart" uri="{C3380CC4-5D6E-409C-BE32-E72D297353CC}">
              <c16:uniqueId val="{00000001-AD78-4D0D-84FC-604F52F2F286}"/>
            </c:ext>
          </c:extLst>
        </c:ser>
        <c:dLbls>
          <c:showLegendKey val="0"/>
          <c:showVal val="1"/>
          <c:showCatName val="0"/>
          <c:showSerName val="0"/>
          <c:showPercent val="0"/>
          <c:showBubbleSize val="0"/>
        </c:dLbls>
        <c:marker val="1"/>
        <c:smooth val="0"/>
        <c:axId val="995399568"/>
        <c:axId val="995401968"/>
      </c:lineChart>
      <c:catAx>
        <c:axId val="99539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95401968"/>
        <c:crosses val="autoZero"/>
        <c:auto val="1"/>
        <c:lblAlgn val="ctr"/>
        <c:lblOffset val="100"/>
        <c:noMultiLvlLbl val="0"/>
      </c:catAx>
      <c:valAx>
        <c:axId val="995401968"/>
        <c:scaling>
          <c:orientation val="minMax"/>
        </c:scaling>
        <c:delete val="1"/>
        <c:axPos val="l"/>
        <c:numFmt formatCode="0%" sourceLinked="1"/>
        <c:majorTickMark val="none"/>
        <c:minorTickMark val="none"/>
        <c:tickLblPos val="nextTo"/>
        <c:crossAx val="99539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7500"/>
              </a:solidFill>
              <a:ln>
                <a:noFill/>
              </a:ln>
              <a:effectLst/>
            </c:spPr>
            <c:extLst>
              <c:ext xmlns:c16="http://schemas.microsoft.com/office/drawing/2014/chart" uri="{C3380CC4-5D6E-409C-BE32-E72D297353CC}">
                <c16:uniqueId val="{00000003-60BB-4352-A2BB-8B04F86C2A22}"/>
              </c:ext>
            </c:extLst>
          </c:dPt>
          <c:dPt>
            <c:idx val="1"/>
            <c:invertIfNegative val="0"/>
            <c:bubble3D val="0"/>
            <c:spPr>
              <a:solidFill>
                <a:srgbClr val="00BF2E"/>
              </a:solidFill>
              <a:ln>
                <a:noFill/>
              </a:ln>
              <a:effectLst/>
            </c:spPr>
            <c:extLst>
              <c:ext xmlns:c16="http://schemas.microsoft.com/office/drawing/2014/chart" uri="{C3380CC4-5D6E-409C-BE32-E72D297353CC}">
                <c16:uniqueId val="{00000005-60BB-4352-A2BB-8B04F86C2A22}"/>
              </c:ext>
            </c:extLst>
          </c:dPt>
          <c:dPt>
            <c:idx val="2"/>
            <c:invertIfNegative val="0"/>
            <c:bubble3D val="0"/>
            <c:spPr>
              <a:solidFill>
                <a:srgbClr val="68E201"/>
              </a:solidFill>
              <a:ln>
                <a:noFill/>
              </a:ln>
              <a:effectLst/>
            </c:spPr>
            <c:extLst>
              <c:ext xmlns:c16="http://schemas.microsoft.com/office/drawing/2014/chart" uri="{C3380CC4-5D6E-409C-BE32-E72D297353CC}">
                <c16:uniqueId val="{00000006-60BB-4352-A2BB-8B04F86C2A22}"/>
              </c:ext>
            </c:extLst>
          </c:dPt>
          <c:dPt>
            <c:idx val="3"/>
            <c:invertIfNegative val="0"/>
            <c:bubble3D val="0"/>
            <c:spPr>
              <a:solidFill>
                <a:srgbClr val="FFD457"/>
              </a:solidFill>
              <a:ln>
                <a:noFill/>
              </a:ln>
              <a:effectLst/>
            </c:spPr>
            <c:extLst>
              <c:ext xmlns:c16="http://schemas.microsoft.com/office/drawing/2014/chart" uri="{C3380CC4-5D6E-409C-BE32-E72D297353CC}">
                <c16:uniqueId val="{00000007-60BB-4352-A2BB-8B04F86C2A22}"/>
              </c:ext>
            </c:extLst>
          </c:dPt>
          <c:dPt>
            <c:idx val="4"/>
            <c:invertIfNegative val="0"/>
            <c:bubble3D val="0"/>
            <c:spPr>
              <a:solidFill>
                <a:srgbClr val="FFB200"/>
              </a:solidFill>
              <a:ln>
                <a:noFill/>
              </a:ln>
              <a:effectLst/>
            </c:spPr>
            <c:extLst>
              <c:ext xmlns:c16="http://schemas.microsoft.com/office/drawing/2014/chart" uri="{C3380CC4-5D6E-409C-BE32-E72D297353CC}">
                <c16:uniqueId val="{00000008-60BB-4352-A2BB-8B04F86C2A22}"/>
              </c:ext>
            </c:extLst>
          </c:dPt>
          <c:dPt>
            <c:idx val="5"/>
            <c:invertIfNegative val="0"/>
            <c:bubble3D val="0"/>
            <c:spPr>
              <a:solidFill>
                <a:srgbClr val="FF7500"/>
              </a:solidFill>
              <a:ln>
                <a:noFill/>
              </a:ln>
              <a:effectLst/>
            </c:spPr>
            <c:extLst>
              <c:ext xmlns:c16="http://schemas.microsoft.com/office/drawing/2014/chart" uri="{C3380CC4-5D6E-409C-BE32-E72D297353CC}">
                <c16:uniqueId val="{00000009-60BB-4352-A2BB-8B04F86C2A22}"/>
              </c:ext>
            </c:extLst>
          </c:dPt>
          <c:dPt>
            <c:idx val="6"/>
            <c:invertIfNegative val="0"/>
            <c:bubble3D val="0"/>
            <c:spPr>
              <a:solidFill>
                <a:srgbClr val="C00000"/>
              </a:solidFill>
              <a:ln>
                <a:noFill/>
              </a:ln>
              <a:effectLst/>
            </c:spPr>
            <c:extLst>
              <c:ext xmlns:c16="http://schemas.microsoft.com/office/drawing/2014/chart" uri="{C3380CC4-5D6E-409C-BE32-E72D297353CC}">
                <c16:uniqueId val="{0000000A-60BB-4352-A2BB-8B04F86C2A22}"/>
              </c:ext>
            </c:extLst>
          </c:dPt>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0B-60BB-4352-A2BB-8B04F86C2A2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v>
                </c:pt>
                <c:pt idx="1">
                  <c:v>B</c:v>
                </c:pt>
                <c:pt idx="2">
                  <c:v>C</c:v>
                </c:pt>
                <c:pt idx="3">
                  <c:v>D</c:v>
                </c:pt>
                <c:pt idx="4">
                  <c:v>E</c:v>
                </c:pt>
                <c:pt idx="5">
                  <c:v>F</c:v>
                </c:pt>
                <c:pt idx="6">
                  <c:v>G</c:v>
                </c:pt>
                <c:pt idx="7">
                  <c:v>Does not know EPC rating</c:v>
                </c:pt>
              </c:strCache>
            </c:strRef>
          </c:cat>
          <c:val>
            <c:numRef>
              <c:f>Sheet1!$B$2:$B$9</c:f>
              <c:numCache>
                <c:formatCode>0%</c:formatCode>
                <c:ptCount val="8"/>
                <c:pt idx="0">
                  <c:v>3.3810143042912875E-2</c:v>
                </c:pt>
                <c:pt idx="1">
                  <c:v>5.071521456436931E-2</c:v>
                </c:pt>
                <c:pt idx="2">
                  <c:v>7.0221066319895969E-2</c:v>
                </c:pt>
                <c:pt idx="3">
                  <c:v>4.4213263979193757E-2</c:v>
                </c:pt>
                <c:pt idx="4">
                  <c:v>1.8205461638491547E-2</c:v>
                </c:pt>
                <c:pt idx="5">
                  <c:v>5.2015604681404422E-3</c:v>
                </c:pt>
                <c:pt idx="6">
                  <c:v>2.6007802340702211E-3</c:v>
                </c:pt>
                <c:pt idx="7">
                  <c:v>0.77503250975292592</c:v>
                </c:pt>
              </c:numCache>
            </c:numRef>
          </c:val>
          <c:extLst>
            <c:ext xmlns:c16="http://schemas.microsoft.com/office/drawing/2014/chart" uri="{C3380CC4-5D6E-409C-BE32-E72D297353CC}">
              <c16:uniqueId val="{00000000-60BB-4352-A2BB-8B04F86C2A22}"/>
            </c:ext>
          </c:extLst>
        </c:ser>
        <c:dLbls>
          <c:dLblPos val="outEnd"/>
          <c:showLegendKey val="0"/>
          <c:showVal val="1"/>
          <c:showCatName val="0"/>
          <c:showSerName val="0"/>
          <c:showPercent val="0"/>
          <c:showBubbleSize val="0"/>
        </c:dLbls>
        <c:gapWidth val="182"/>
        <c:axId val="1272991215"/>
        <c:axId val="1272991695"/>
      </c:barChart>
      <c:catAx>
        <c:axId val="12729912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2991695"/>
        <c:crosses val="autoZero"/>
        <c:auto val="1"/>
        <c:lblAlgn val="ctr"/>
        <c:lblOffset val="100"/>
        <c:noMultiLvlLbl val="0"/>
      </c:catAx>
      <c:valAx>
        <c:axId val="1272991695"/>
        <c:scaling>
          <c:orientation val="minMax"/>
        </c:scaling>
        <c:delete val="1"/>
        <c:axPos val="t"/>
        <c:numFmt formatCode="0%" sourceLinked="1"/>
        <c:majorTickMark val="none"/>
        <c:minorTickMark val="none"/>
        <c:tickLblPos val="nextTo"/>
        <c:crossAx val="12729912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 year ago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0.12</c:v>
                </c:pt>
              </c:numCache>
            </c:numRef>
          </c:val>
          <c:extLst>
            <c:ext xmlns:c16="http://schemas.microsoft.com/office/drawing/2014/chart" uri="{C3380CC4-5D6E-409C-BE32-E72D297353CC}">
              <c16:uniqueId val="{00000000-864D-4DDB-8469-06D1E1484550}"/>
            </c:ext>
          </c:extLst>
        </c:ser>
        <c:ser>
          <c:idx val="1"/>
          <c:order val="1"/>
          <c:tx>
            <c:strRef>
              <c:f>Sheet1!$C$1</c:f>
              <c:strCache>
                <c:ptCount val="1"/>
                <c:pt idx="0">
                  <c:v>1 - 4 years ago</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0.41</c:v>
                </c:pt>
              </c:numCache>
            </c:numRef>
          </c:val>
          <c:extLst>
            <c:ext xmlns:c16="http://schemas.microsoft.com/office/drawing/2014/chart" uri="{C3380CC4-5D6E-409C-BE32-E72D297353CC}">
              <c16:uniqueId val="{00000001-864D-4DDB-8469-06D1E1484550}"/>
            </c:ext>
          </c:extLst>
        </c:ser>
        <c:ser>
          <c:idx val="2"/>
          <c:order val="2"/>
          <c:tx>
            <c:strRef>
              <c:f>Sheet1!$D$1</c:f>
              <c:strCache>
                <c:ptCount val="1"/>
                <c:pt idx="0">
                  <c:v>5 - 9 years ago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0.16</c:v>
                </c:pt>
              </c:numCache>
            </c:numRef>
          </c:val>
          <c:extLst>
            <c:ext xmlns:c16="http://schemas.microsoft.com/office/drawing/2014/chart" uri="{C3380CC4-5D6E-409C-BE32-E72D297353CC}">
              <c16:uniqueId val="{00000002-864D-4DDB-8469-06D1E1484550}"/>
            </c:ext>
          </c:extLst>
        </c:ser>
        <c:ser>
          <c:idx val="3"/>
          <c:order val="3"/>
          <c:tx>
            <c:strRef>
              <c:f>Sheet1!$E$1</c:f>
              <c:strCache>
                <c:ptCount val="1"/>
                <c:pt idx="0">
                  <c:v>10 or more years ago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0.11</c:v>
                </c:pt>
              </c:numCache>
            </c:numRef>
          </c:val>
          <c:extLst>
            <c:ext xmlns:c16="http://schemas.microsoft.com/office/drawing/2014/chart" uri="{C3380CC4-5D6E-409C-BE32-E72D297353CC}">
              <c16:uniqueId val="{00000003-864D-4DDB-8469-06D1E1484550}"/>
            </c:ext>
          </c:extLst>
        </c:ser>
        <c:ser>
          <c:idx val="4"/>
          <c:order val="4"/>
          <c:tx>
            <c:strRef>
              <c:f>Sheet1!$F$1</c:f>
              <c:strCache>
                <c:ptCount val="1"/>
                <c:pt idx="0">
                  <c:v>Don't know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0.2</c:v>
                </c:pt>
              </c:numCache>
            </c:numRef>
          </c:val>
          <c:extLst>
            <c:ext xmlns:c16="http://schemas.microsoft.com/office/drawing/2014/chart" uri="{C3380CC4-5D6E-409C-BE32-E72D297353CC}">
              <c16:uniqueId val="{00000004-864D-4DDB-8469-06D1E1484550}"/>
            </c:ext>
          </c:extLst>
        </c:ser>
        <c:ser>
          <c:idx val="5"/>
          <c:order val="5"/>
          <c:tx>
            <c:strRef>
              <c:f>Sheet1!$G$1</c:f>
              <c:strCache>
                <c:ptCount val="1"/>
                <c:pt idx="0">
                  <c:v>Column1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numCache>
            </c:numRef>
          </c:val>
          <c:extLst>
            <c:ext xmlns:c16="http://schemas.microsoft.com/office/drawing/2014/chart" uri="{C3380CC4-5D6E-409C-BE32-E72D297353CC}">
              <c16:uniqueId val="{00000005-864D-4DDB-8469-06D1E1484550}"/>
            </c:ext>
          </c:extLst>
        </c:ser>
        <c:dLbls>
          <c:dLblPos val="ctr"/>
          <c:showLegendKey val="0"/>
          <c:showVal val="1"/>
          <c:showCatName val="0"/>
          <c:showSerName val="0"/>
          <c:showPercent val="0"/>
          <c:showBubbleSize val="0"/>
        </c:dLbls>
        <c:gapWidth val="150"/>
        <c:overlap val="100"/>
        <c:axId val="302787760"/>
        <c:axId val="1027777615"/>
      </c:barChart>
      <c:catAx>
        <c:axId val="30278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legend>
      <c:legendPos val="b"/>
      <c:legendEntry>
        <c:idx val="5"/>
        <c:delete val="1"/>
      </c:legendEntry>
      <c:layout>
        <c:manualLayout>
          <c:xMode val="edge"/>
          <c:yMode val="edge"/>
          <c:x val="0"/>
          <c:y val="0.69335476697099663"/>
          <c:w val="1"/>
          <c:h val="0.263830399318558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39510654147899"/>
          <c:y val="7.2767011423809938E-2"/>
          <c:w val="0.41836960202152224"/>
          <c:h val="0.83733649550482614"/>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7AF5-46C1-B1BD-920E9287847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AF5-46C1-B1BD-920E92878479}"/>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7AF5-46C1-B1BD-920E92878479}"/>
              </c:ext>
            </c:extLst>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fld id="{AA2AD86B-56C5-428E-87F9-C8154498FDBE}" type="CATEGORYNAME">
                      <a:rPr lang="en-US"/>
                      <a:pPr>
                        <a:defRPr b="1">
                          <a:solidFill>
                            <a:schemeClr val="accent1"/>
                          </a:solidFill>
                        </a:defRPr>
                      </a:pPr>
                      <a:t>[CATEGORY NAME]</a:t>
                    </a:fld>
                    <a:r>
                      <a:rPr lang="en-US" baseline="0"/>
                      <a:t>
</a:t>
                    </a:r>
                    <a:fld id="{1A1C9B37-13BA-4006-A5E1-1759AC43870F}" type="PERCENTAGE">
                      <a:rPr lang="en-US" baseline="0"/>
                      <a:pPr>
                        <a:defRPr b="1">
                          <a:solidFill>
                            <a:schemeClr val="accent1"/>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AF5-46C1-B1BD-920E92878479}"/>
                </c:ext>
              </c:extLst>
            </c:dLbl>
            <c:dLbl>
              <c:idx val="1"/>
              <c:tx>
                <c:rich>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fld id="{8553A35A-3C46-439A-99CF-C30600388C49}" type="CATEGORYNAME">
                      <a:rPr lang="en-US"/>
                      <a:pPr>
                        <a:defRPr b="1">
                          <a:solidFill>
                            <a:schemeClr val="accent3"/>
                          </a:solidFill>
                        </a:defRPr>
                      </a:pPr>
                      <a:t>[CATEGORY NAME]</a:t>
                    </a:fld>
                    <a:r>
                      <a:rPr lang="en-US" baseline="0"/>
                      <a:t>
56%</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AF5-46C1-B1BD-920E92878479}"/>
                </c:ext>
              </c:extLst>
            </c:dLbl>
            <c:dLbl>
              <c:idx val="2"/>
              <c:layout>
                <c:manualLayout>
                  <c:x val="9.6327270543792379E-3"/>
                  <c:y val="-3.1664932159752822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lumMod val="50000"/>
                          </a:schemeClr>
                        </a:solidFill>
                        <a:latin typeface="+mn-lt"/>
                        <a:ea typeface="+mn-ea"/>
                        <a:cs typeface="+mn-cs"/>
                      </a:defRPr>
                    </a:pPr>
                    <a:fld id="{4C99C8D1-047A-4377-91E0-5FDC681788D8}" type="CATEGORYNAME">
                      <a:rPr lang="en-US"/>
                      <a:pPr>
                        <a:defRPr b="1">
                          <a:solidFill>
                            <a:schemeClr val="bg1">
                              <a:lumMod val="50000"/>
                            </a:schemeClr>
                          </a:solidFill>
                        </a:defRPr>
                      </a:pPr>
                      <a:t>[CATEGORY NAME]</a:t>
                    </a:fld>
                    <a:r>
                      <a:rPr lang="en-US" baseline="0"/>
                      <a:t>
</a:t>
                    </a:r>
                    <a:fld id="{E1952291-0E2A-422C-8CD4-F67E77EDFCAD}" type="PERCENTAGE">
                      <a:rPr lang="en-US" baseline="0"/>
                      <a:pPr>
                        <a:defRPr b="1">
                          <a:solidFill>
                            <a:schemeClr val="bg1">
                              <a:lumMod val="50000"/>
                            </a:schemeClr>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33756161062503"/>
                      <c:h val="0.24220085810587899"/>
                    </c:manualLayout>
                  </c15:layout>
                  <c15:dlblFieldTable/>
                  <c15:showDataLabelsRange val="0"/>
                </c:ext>
                <c:ext xmlns:c16="http://schemas.microsoft.com/office/drawing/2014/chart" uri="{C3380CC4-5D6E-409C-BE32-E72D297353CC}">
                  <c16:uniqueId val="{00000001-7AF5-46C1-B1BD-920E92878479}"/>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Yes</c:v>
                </c:pt>
                <c:pt idx="1">
                  <c:v>No</c:v>
                </c:pt>
                <c:pt idx="2">
                  <c:v>Don't know</c:v>
                </c:pt>
              </c:strCache>
            </c:strRef>
          </c:cat>
          <c:val>
            <c:numRef>
              <c:f>Sheet1!$B$2:$B$4</c:f>
              <c:numCache>
                <c:formatCode>0%</c:formatCode>
                <c:ptCount val="3"/>
                <c:pt idx="0">
                  <c:v>0.22</c:v>
                </c:pt>
                <c:pt idx="1">
                  <c:v>0.56000000000000005</c:v>
                </c:pt>
                <c:pt idx="2">
                  <c:v>0.23</c:v>
                </c:pt>
              </c:numCache>
            </c:numRef>
          </c:val>
          <c:extLst>
            <c:ext xmlns:c16="http://schemas.microsoft.com/office/drawing/2014/chart" uri="{C3380CC4-5D6E-409C-BE32-E72D297353CC}">
              <c16:uniqueId val="{00000000-7AF5-46C1-B1BD-920E92878479}"/>
            </c:ext>
          </c:extLst>
        </c:ser>
        <c:dLbls>
          <c:showLegendKey val="0"/>
          <c:showVal val="0"/>
          <c:showCatName val="0"/>
          <c:showSerName val="0"/>
          <c:showPercent val="0"/>
          <c:showBubbleSize val="0"/>
          <c:showLeaderLines val="0"/>
        </c:dLbls>
        <c:firstSliceAng val="28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Strongly disagree</c:v>
                </c:pt>
              </c:strCache>
            </c:strRef>
          </c:tx>
          <c:spPr>
            <a:solidFill>
              <a:schemeClr val="accent3"/>
            </a:solidFill>
            <a:ln>
              <a:noFill/>
            </a:ln>
            <a:effectLst/>
          </c:spPr>
          <c:invertIfNegative val="0"/>
          <c:dLbls>
            <c:delete val="1"/>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Sheet1!$B$2:$B$5</c:f>
              <c:numCache>
                <c:formatCode>0%</c:formatCode>
                <c:ptCount val="4"/>
                <c:pt idx="0">
                  <c:v>0.01</c:v>
                </c:pt>
                <c:pt idx="1">
                  <c:v>0.01</c:v>
                </c:pt>
                <c:pt idx="2">
                  <c:v>0.01</c:v>
                </c:pt>
                <c:pt idx="3">
                  <c:v>0.01</c:v>
                </c:pt>
              </c:numCache>
            </c:numRef>
          </c:val>
          <c:extLst>
            <c:ext xmlns:c16="http://schemas.microsoft.com/office/drawing/2014/chart" uri="{C3380CC4-5D6E-409C-BE32-E72D297353CC}">
              <c16:uniqueId val="{00000000-D16A-4C48-AC14-6E40906365A2}"/>
            </c:ext>
          </c:extLst>
        </c:ser>
        <c:ser>
          <c:idx val="1"/>
          <c:order val="1"/>
          <c:tx>
            <c:strRef>
              <c:f>Sheet1!$C$1</c:f>
              <c:strCache>
                <c:ptCount val="1"/>
                <c:pt idx="0">
                  <c:v>Disagree</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Sheet1!$C$2:$C$5</c:f>
              <c:numCache>
                <c:formatCode>0%</c:formatCode>
                <c:ptCount val="4"/>
                <c:pt idx="0">
                  <c:v>7.0000000000000007E-2</c:v>
                </c:pt>
                <c:pt idx="1">
                  <c:v>7.0000000000000007E-2</c:v>
                </c:pt>
                <c:pt idx="2">
                  <c:v>0.05</c:v>
                </c:pt>
                <c:pt idx="3">
                  <c:v>0.05</c:v>
                </c:pt>
              </c:numCache>
            </c:numRef>
          </c:val>
          <c:extLst>
            <c:ext xmlns:c16="http://schemas.microsoft.com/office/drawing/2014/chart" uri="{C3380CC4-5D6E-409C-BE32-E72D297353CC}">
              <c16:uniqueId val="{00000001-D16A-4C48-AC14-6E40906365A2}"/>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Sheet1!$D$2:$D$5</c:f>
              <c:numCache>
                <c:formatCode>0%</c:formatCode>
                <c:ptCount val="4"/>
                <c:pt idx="0">
                  <c:v>0.1</c:v>
                </c:pt>
                <c:pt idx="1">
                  <c:v>0.16</c:v>
                </c:pt>
                <c:pt idx="2">
                  <c:v>0.1</c:v>
                </c:pt>
                <c:pt idx="3">
                  <c:v>0.19</c:v>
                </c:pt>
              </c:numCache>
            </c:numRef>
          </c:val>
          <c:extLst>
            <c:ext xmlns:c16="http://schemas.microsoft.com/office/drawing/2014/chart" uri="{C3380CC4-5D6E-409C-BE32-E72D297353CC}">
              <c16:uniqueId val="{00000002-D16A-4C48-AC14-6E40906365A2}"/>
            </c:ext>
          </c:extLst>
        </c:ser>
        <c:ser>
          <c:idx val="3"/>
          <c:order val="3"/>
          <c:tx>
            <c:strRef>
              <c:f>Sheet1!$E$1</c:f>
              <c:strCache>
                <c:ptCount val="1"/>
                <c:pt idx="0">
                  <c:v>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Sheet1!$E$2:$E$5</c:f>
              <c:numCache>
                <c:formatCode>0%</c:formatCode>
                <c:ptCount val="4"/>
                <c:pt idx="0">
                  <c:v>0.5</c:v>
                </c:pt>
                <c:pt idx="1">
                  <c:v>0.46</c:v>
                </c:pt>
                <c:pt idx="2">
                  <c:v>0.47</c:v>
                </c:pt>
                <c:pt idx="3">
                  <c:v>0.46</c:v>
                </c:pt>
              </c:numCache>
            </c:numRef>
          </c:val>
          <c:extLst>
            <c:ext xmlns:c16="http://schemas.microsoft.com/office/drawing/2014/chart" uri="{C3380CC4-5D6E-409C-BE32-E72D297353CC}">
              <c16:uniqueId val="{00000003-D16A-4C48-AC14-6E40906365A2}"/>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Sheet1!$F$2:$F$5</c:f>
              <c:numCache>
                <c:formatCode>0%</c:formatCode>
                <c:ptCount val="4"/>
                <c:pt idx="0">
                  <c:v>0.3</c:v>
                </c:pt>
                <c:pt idx="1">
                  <c:v>0.27</c:v>
                </c:pt>
                <c:pt idx="2">
                  <c:v>0.35</c:v>
                </c:pt>
                <c:pt idx="3">
                  <c:v>0.28000000000000003</c:v>
                </c:pt>
              </c:numCache>
            </c:numRef>
          </c:val>
          <c:extLst>
            <c:ext xmlns:c16="http://schemas.microsoft.com/office/drawing/2014/chart" uri="{C3380CC4-5D6E-409C-BE32-E72D297353CC}">
              <c16:uniqueId val="{00000004-D16A-4C48-AC14-6E40906365A2}"/>
            </c:ext>
          </c:extLst>
        </c:ser>
        <c:ser>
          <c:idx val="5"/>
          <c:order val="5"/>
          <c:tx>
            <c:strRef>
              <c:f>Sheet1!$G$1</c:f>
              <c:strCache>
                <c:ptCount val="1"/>
                <c:pt idx="0">
                  <c:v>Don't know</c:v>
                </c:pt>
              </c:strCache>
            </c:strRef>
          </c:tx>
          <c:spPr>
            <a:solidFill>
              <a:schemeClr val="bg1">
                <a:lumMod val="50000"/>
              </a:schemeClr>
            </a:solidFill>
            <a:ln>
              <a:noFill/>
            </a:ln>
            <a:effectLst/>
          </c:spPr>
          <c:invertIfNegative val="0"/>
          <c:dLbls>
            <c:delete val="1"/>
          </c:dLbls>
          <c:cat>
            <c:strRef>
              <c:f>Sheet1!$A$2:$A$5</c:f>
              <c:strCache>
                <c:ptCount val="4"/>
                <c:pt idx="0">
                  <c:v>My EPC is easy to understand</c:v>
                </c:pt>
                <c:pt idx="1">
                  <c:v>My EPC accurately represents the features of my home or property</c:v>
                </c:pt>
                <c:pt idx="2">
                  <c:v>My EPC helps me understand the changes I could make to improve my home or property's energy performance</c:v>
                </c:pt>
                <c:pt idx="3">
                  <c:v>My EPC makes me more likely to take action to improve my home or property's energy performance</c:v>
                </c:pt>
              </c:strCache>
            </c:strRef>
          </c:cat>
          <c:val>
            <c:numRef>
              <c:f>Sheet1!$G$2:$G$5</c:f>
              <c:numCache>
                <c:formatCode>0%</c:formatCode>
                <c:ptCount val="4"/>
                <c:pt idx="0">
                  <c:v>0.02</c:v>
                </c:pt>
                <c:pt idx="1">
                  <c:v>0.03</c:v>
                </c:pt>
                <c:pt idx="2">
                  <c:v>0.02</c:v>
                </c:pt>
                <c:pt idx="3">
                  <c:v>0.01</c:v>
                </c:pt>
              </c:numCache>
            </c:numRef>
          </c:val>
          <c:extLst>
            <c:ext xmlns:c16="http://schemas.microsoft.com/office/drawing/2014/chart" uri="{C3380CC4-5D6E-409C-BE32-E72D297353CC}">
              <c16:uniqueId val="{00000005-D16A-4C48-AC14-6E40906365A2}"/>
            </c:ext>
          </c:extLst>
        </c:ser>
        <c:dLbls>
          <c:dLblPos val="ctr"/>
          <c:showLegendKey val="0"/>
          <c:showVal val="1"/>
          <c:showCatName val="0"/>
          <c:showSerName val="0"/>
          <c:showPercent val="0"/>
          <c:showBubbleSize val="0"/>
        </c:dLbls>
        <c:gapWidth val="150"/>
        <c:overlap val="100"/>
        <c:axId val="302787760"/>
        <c:axId val="1027777615"/>
      </c:barChart>
      <c:catAx>
        <c:axId val="30278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legend>
      <c:legendPos val="b"/>
      <c:layout>
        <c:manualLayout>
          <c:xMode val="edge"/>
          <c:yMode val="edge"/>
          <c:x val="2.6232948583420775E-5"/>
          <c:y val="0.92178767204850998"/>
          <c:w val="0.99994753410283332"/>
          <c:h val="4.816569652586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48095666138105"/>
          <c:y val="0"/>
          <c:w val="0.54451904333861889"/>
          <c:h val="1"/>
        </c:manualLayout>
      </c:layout>
      <c:barChart>
        <c:barDir val="bar"/>
        <c:grouping val="clustered"/>
        <c:varyColors val="0"/>
        <c:ser>
          <c:idx val="0"/>
          <c:order val="0"/>
          <c:tx>
            <c:strRef>
              <c:f>Sheet1!$A$2</c:f>
              <c:strCache>
                <c:ptCount val="1"/>
              </c:strCache>
            </c:strRef>
          </c:tx>
          <c:spPr>
            <a:solidFill>
              <a:srgbClr val="00B050"/>
            </a:solidFill>
            <a:ln>
              <a:noFill/>
            </a:ln>
            <a:effectLst/>
          </c:spPr>
          <c:invertIfNegative val="0"/>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01-990D-4606-A1CE-40C2D91C2AD8}"/>
              </c:ext>
            </c:extLst>
          </c:dPt>
          <c:dPt>
            <c:idx val="8"/>
            <c:invertIfNegative val="0"/>
            <c:bubble3D val="0"/>
            <c:spPr>
              <a:solidFill>
                <a:schemeClr val="bg1">
                  <a:lumMod val="50000"/>
                </a:schemeClr>
              </a:solidFill>
              <a:ln>
                <a:noFill/>
              </a:ln>
              <a:effectLst/>
            </c:spPr>
            <c:extLst>
              <c:ext xmlns:c16="http://schemas.microsoft.com/office/drawing/2014/chart" uri="{C3380CC4-5D6E-409C-BE32-E72D297353CC}">
                <c16:uniqueId val="{00000002-990D-4606-A1CE-40C2D91C2AD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Sheet1!$B$1:$J$1</c:f>
              <c:strCache>
                <c:ptCount val="9"/>
                <c:pt idx="0">
                  <c:v>Heat pump *</c:v>
                </c:pt>
                <c:pt idx="1">
                  <c:v>Home energy storage</c:v>
                </c:pt>
                <c:pt idx="2">
                  <c:v>Solar panel for electricity</c:v>
                </c:pt>
                <c:pt idx="3">
                  <c:v>Electric vehicle (not hybrid)</c:v>
                </c:pt>
                <c:pt idx="4">
                  <c:v>Solar panel for hot water</c:v>
                </c:pt>
                <c:pt idx="5">
                  <c:v>Micro wind turbine or small-scale hydroelectric system</c:v>
                </c:pt>
                <c:pt idx="6">
                  <c:v>Other low carbon heating</c:v>
                </c:pt>
                <c:pt idx="7">
                  <c:v>None of these</c:v>
                </c:pt>
                <c:pt idx="8">
                  <c:v>Don't know</c:v>
                </c:pt>
              </c:strCache>
            </c:strRef>
          </c:cat>
          <c:val>
            <c:numRef>
              <c:f>Sheet1!$B$2:$J$2</c:f>
              <c:numCache>
                <c:formatCode>0%</c:formatCode>
                <c:ptCount val="9"/>
                <c:pt idx="0">
                  <c:v>0.14000000000000001</c:v>
                </c:pt>
                <c:pt idx="1">
                  <c:v>0.11</c:v>
                </c:pt>
                <c:pt idx="2">
                  <c:v>0.1</c:v>
                </c:pt>
                <c:pt idx="3">
                  <c:v>0.08</c:v>
                </c:pt>
                <c:pt idx="4">
                  <c:v>0.05</c:v>
                </c:pt>
                <c:pt idx="5">
                  <c:v>0.04</c:v>
                </c:pt>
                <c:pt idx="6">
                  <c:v>0.03</c:v>
                </c:pt>
                <c:pt idx="7">
                  <c:v>0.62</c:v>
                </c:pt>
                <c:pt idx="8">
                  <c:v>0.06</c:v>
                </c:pt>
              </c:numCache>
            </c:numRef>
          </c:val>
          <c:extLst>
            <c:ext xmlns:c16="http://schemas.microsoft.com/office/drawing/2014/chart" uri="{C3380CC4-5D6E-409C-BE32-E72D297353CC}">
              <c16:uniqueId val="{00000000-990D-4606-A1CE-40C2D91C2AD8}"/>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Net</a:t>
            </a:r>
            <a:r>
              <a:rPr lang="en-US" sz="1400" b="1" baseline="0">
                <a:solidFill>
                  <a:schemeClr val="tx1"/>
                </a:solidFill>
              </a:rPr>
              <a:t> agreement with the following statements</a:t>
            </a:r>
            <a:endParaRPr lang="en-US" sz="1400" b="1">
              <a:solidFill>
                <a:schemeClr val="tx1"/>
              </a:solidFill>
            </a:endParaRPr>
          </a:p>
        </c:rich>
      </c:tx>
      <c:layout>
        <c:manualLayout>
          <c:xMode val="edge"/>
          <c:yMode val="edge"/>
          <c:x val="0.20477962568154401"/>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6019362582502326E-3"/>
          <c:y val="0.12018212735898333"/>
          <c:w val="0.99511722149076909"/>
          <c:h val="0.62507130219362028"/>
        </c:manualLayout>
      </c:layout>
      <c:barChart>
        <c:barDir val="col"/>
        <c:grouping val="clustered"/>
        <c:varyColors val="1"/>
        <c:ser>
          <c:idx val="0"/>
          <c:order val="0"/>
          <c:tx>
            <c:strRef>
              <c:f>Sheet1!$B$1</c:f>
              <c:strCache>
                <c:ptCount val="1"/>
                <c:pt idx="0">
                  <c:v>Jan/Feb 2025</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268-4543-9CB4-494014C81AA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5268-4543-9CB4-494014C81AA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5268-4543-9CB4-494014C81AA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5268-4543-9CB4-494014C81AA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made energy efficiency improvements to my home</c:v>
                </c:pt>
                <c:pt idx="1">
                  <c:v>I know where to get information about how to improve the energy efficiency of my home</c:v>
                </c:pt>
                <c:pt idx="2">
                  <c:v>I do not want to improve my home's energy efficiency because I am happy with its current level</c:v>
                </c:pt>
                <c:pt idx="3">
                  <c:v>I cannot afford to make energy efficiency improvements to my home</c:v>
                </c:pt>
              </c:strCache>
            </c:strRef>
          </c:cat>
          <c:val>
            <c:numRef>
              <c:f>Sheet1!$B$2:$B$5</c:f>
              <c:numCache>
                <c:formatCode>0%</c:formatCode>
                <c:ptCount val="4"/>
                <c:pt idx="0">
                  <c:v>0.65</c:v>
                </c:pt>
                <c:pt idx="1">
                  <c:v>0.61</c:v>
                </c:pt>
                <c:pt idx="2">
                  <c:v>0.28000000000000003</c:v>
                </c:pt>
                <c:pt idx="3">
                  <c:v>0.38</c:v>
                </c:pt>
              </c:numCache>
            </c:numRef>
          </c:val>
          <c:extLst>
            <c:ext xmlns:c16="http://schemas.microsoft.com/office/drawing/2014/chart" uri="{C3380CC4-5D6E-409C-BE32-E72D297353CC}">
              <c16:uniqueId val="{00000008-5268-4543-9CB4-494014C81AAC}"/>
            </c:ext>
          </c:extLst>
        </c:ser>
        <c:ser>
          <c:idx val="1"/>
          <c:order val="1"/>
          <c:tx>
            <c:strRef>
              <c:f>Sheet1!$C$1</c:f>
              <c:strCache>
                <c:ptCount val="1"/>
                <c:pt idx="0">
                  <c:v>Jan/Feb 2026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 made energy efficiency improvements to my home</c:v>
                </c:pt>
                <c:pt idx="1">
                  <c:v>I know where to get information about how to improve the energy efficiency of my home</c:v>
                </c:pt>
                <c:pt idx="2">
                  <c:v>I do not want to improve my home's energy efficiency because I am happy with its current level</c:v>
                </c:pt>
                <c:pt idx="3">
                  <c:v>I cannot afford to make energy efficiency improvements to my home</c:v>
                </c:pt>
              </c:strCache>
            </c:strRef>
          </c:cat>
          <c:val>
            <c:numRef>
              <c:f>Sheet1!$C$2:$C$5</c:f>
              <c:numCache>
                <c:formatCode>0%</c:formatCode>
                <c:ptCount val="4"/>
                <c:pt idx="0">
                  <c:v>0.63</c:v>
                </c:pt>
                <c:pt idx="1">
                  <c:v>0.66</c:v>
                </c:pt>
                <c:pt idx="2">
                  <c:v>0.3</c:v>
                </c:pt>
                <c:pt idx="3">
                  <c:v>0.4</c:v>
                </c:pt>
              </c:numCache>
            </c:numRef>
          </c:val>
          <c:extLst>
            <c:ext xmlns:c16="http://schemas.microsoft.com/office/drawing/2014/chart" uri="{C3380CC4-5D6E-409C-BE32-E72D297353CC}">
              <c16:uniqueId val="{00000009-5268-4543-9CB4-494014C81AAC}"/>
            </c:ext>
          </c:extLst>
        </c:ser>
        <c:dLbls>
          <c:dLblPos val="outEnd"/>
          <c:showLegendKey val="0"/>
          <c:showVal val="1"/>
          <c:showCatName val="0"/>
          <c:showSerName val="0"/>
          <c:showPercent val="0"/>
          <c:showBubbleSize val="0"/>
        </c:dLbls>
        <c:gapWidth val="219"/>
        <c:overlap val="-27"/>
        <c:axId val="1459054351"/>
        <c:axId val="1459052431"/>
      </c:barChart>
      <c:catAx>
        <c:axId val="145905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59052431"/>
        <c:crosses val="autoZero"/>
        <c:auto val="1"/>
        <c:lblAlgn val="ctr"/>
        <c:lblOffset val="100"/>
        <c:noMultiLvlLbl val="0"/>
      </c:catAx>
      <c:valAx>
        <c:axId val="1459052431"/>
        <c:scaling>
          <c:orientation val="minMax"/>
        </c:scaling>
        <c:delete val="1"/>
        <c:axPos val="l"/>
        <c:numFmt formatCode="0%" sourceLinked="1"/>
        <c:majorTickMark val="none"/>
        <c:minorTickMark val="none"/>
        <c:tickLblPos val="nextTo"/>
        <c:crossAx val="1459054351"/>
        <c:crosses val="autoZero"/>
        <c:crossBetween val="between"/>
      </c:valAx>
      <c:spPr>
        <a:noFill/>
        <a:ln>
          <a:noFill/>
        </a:ln>
        <a:effectLst/>
      </c:spPr>
    </c:plotArea>
    <c:legend>
      <c:legendPos val="r"/>
      <c:layout>
        <c:manualLayout>
          <c:xMode val="edge"/>
          <c:yMode val="edge"/>
          <c:x val="0.84571101424998019"/>
          <c:y val="0.88208012184853768"/>
          <c:w val="0.15428898575001973"/>
          <c:h val="0.115594289603672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93599980089694E-2"/>
          <c:y val="0.21407416855222369"/>
          <c:w val="0.97480640001991026"/>
          <c:h val="0.66293038881150634"/>
        </c:manualLayout>
      </c:layout>
      <c:barChart>
        <c:barDir val="bar"/>
        <c:grouping val="percentStacked"/>
        <c:varyColors val="0"/>
        <c:ser>
          <c:idx val="0"/>
          <c:order val="0"/>
          <c:tx>
            <c:strRef>
              <c:f>Sheet1!$B$1</c:f>
              <c:strCache>
                <c:ptCount val="1"/>
                <c:pt idx="0">
                  <c:v>Not at 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0.08</c:v>
                </c:pt>
              </c:numCache>
            </c:numRef>
          </c:val>
          <c:extLst>
            <c:ext xmlns:c16="http://schemas.microsoft.com/office/drawing/2014/chart" uri="{C3380CC4-5D6E-409C-BE32-E72D297353CC}">
              <c16:uniqueId val="{00000000-612D-4F54-87EA-9A6483EA8085}"/>
            </c:ext>
          </c:extLst>
        </c:ser>
        <c:ser>
          <c:idx val="1"/>
          <c:order val="1"/>
          <c:tx>
            <c:strRef>
              <c:f>Sheet1!$C$1</c:f>
              <c:strCache>
                <c:ptCount val="1"/>
                <c:pt idx="0">
                  <c:v>Not very well</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0.31</c:v>
                </c:pt>
              </c:numCache>
            </c:numRef>
          </c:val>
          <c:extLst>
            <c:ext xmlns:c16="http://schemas.microsoft.com/office/drawing/2014/chart" uri="{C3380CC4-5D6E-409C-BE32-E72D297353CC}">
              <c16:uniqueId val="{00000001-612D-4F54-87EA-9A6483EA8085}"/>
            </c:ext>
          </c:extLst>
        </c:ser>
        <c:ser>
          <c:idx val="2"/>
          <c:order val="2"/>
          <c:tx>
            <c:strRef>
              <c:f>Sheet1!$D$1</c:f>
              <c:strCache>
                <c:ptCount val="1"/>
                <c:pt idx="0">
                  <c:v>Fairly well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0.42</c:v>
                </c:pt>
              </c:numCache>
            </c:numRef>
          </c:val>
          <c:extLst>
            <c:ext xmlns:c16="http://schemas.microsoft.com/office/drawing/2014/chart" uri="{C3380CC4-5D6E-409C-BE32-E72D297353CC}">
              <c16:uniqueId val="{00000002-612D-4F54-87EA-9A6483EA8085}"/>
            </c:ext>
          </c:extLst>
        </c:ser>
        <c:ser>
          <c:idx val="3"/>
          <c:order val="3"/>
          <c:tx>
            <c:strRef>
              <c:f>Sheet1!$E$1</c:f>
              <c:strCache>
                <c:ptCount val="1"/>
                <c:pt idx="0">
                  <c:v>Very well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0.15</c:v>
                </c:pt>
              </c:numCache>
            </c:numRef>
          </c:val>
          <c:extLst>
            <c:ext xmlns:c16="http://schemas.microsoft.com/office/drawing/2014/chart" uri="{C3380CC4-5D6E-409C-BE32-E72D297353CC}">
              <c16:uniqueId val="{00000003-612D-4F54-87EA-9A6483EA8085}"/>
            </c:ext>
          </c:extLst>
        </c:ser>
        <c:ser>
          <c:idx val="4"/>
          <c:order val="4"/>
          <c:tx>
            <c:strRef>
              <c:f>Sheet1!$F$1</c:f>
              <c:strCache>
                <c:ptCount val="1"/>
                <c:pt idx="0">
                  <c:v>Don't know</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0.03</c:v>
                </c:pt>
              </c:numCache>
            </c:numRef>
          </c:val>
          <c:extLst>
            <c:ext xmlns:c16="http://schemas.microsoft.com/office/drawing/2014/chart" uri="{C3380CC4-5D6E-409C-BE32-E72D297353CC}">
              <c16:uniqueId val="{00000004-612D-4F54-87EA-9A6483EA8085}"/>
            </c:ext>
          </c:extLst>
        </c:ser>
        <c:dLbls>
          <c:dLblPos val="ctr"/>
          <c:showLegendKey val="0"/>
          <c:showVal val="1"/>
          <c:showCatName val="0"/>
          <c:showSerName val="0"/>
          <c:showPercent val="0"/>
          <c:showBubbleSize val="0"/>
        </c:dLbls>
        <c:gapWidth val="150"/>
        <c:overlap val="100"/>
        <c:axId val="302787760"/>
        <c:axId val="1027777615"/>
      </c:barChart>
      <c:catAx>
        <c:axId val="302787760"/>
        <c:scaling>
          <c:orientation val="maxMin"/>
        </c:scaling>
        <c:delete val="1"/>
        <c:axPos val="l"/>
        <c:numFmt formatCode="General" sourceLinked="1"/>
        <c:majorTickMark val="none"/>
        <c:minorTickMark val="none"/>
        <c:tickLblPos val="nextTo"/>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09956784209792"/>
          <c:y val="1.5587426195325525E-2"/>
          <c:w val="0.61290043215790213"/>
          <c:h val="0.7656838148732118"/>
        </c:manualLayout>
      </c:layout>
      <c:barChart>
        <c:barDir val="bar"/>
        <c:grouping val="percentStacked"/>
        <c:varyColors val="0"/>
        <c:ser>
          <c:idx val="0"/>
          <c:order val="0"/>
          <c:tx>
            <c:strRef>
              <c:f>Sheet1!$B$1</c:f>
              <c:strCache>
                <c:ptCount val="1"/>
                <c:pt idx="0">
                  <c:v>Strongly disagree</c:v>
                </c:pt>
              </c:strCache>
            </c:strRef>
          </c:tx>
          <c:spPr>
            <a:solidFill>
              <a:schemeClr val="accent3"/>
            </a:solidFill>
            <a:ln>
              <a:noFill/>
            </a:ln>
            <a:effectLst/>
          </c:spPr>
          <c:invertIfNegative val="0"/>
          <c:dLbls>
            <c:delete val="1"/>
          </c:dLbls>
          <c:cat>
            <c:strRef>
              <c:f>Sheet1!$A$2:$A$3</c:f>
              <c:strCache>
                <c:ptCount val="2"/>
                <c:pt idx="0">
                  <c:v>I understand how to get the best value from my flexible use tariff</c:v>
                </c:pt>
                <c:pt idx="1">
                  <c:v>I am confident using my flexible use tariff services</c:v>
                </c:pt>
              </c:strCache>
            </c:strRef>
          </c:cat>
          <c:val>
            <c:numRef>
              <c:f>Sheet1!$B$2:$B$3</c:f>
              <c:numCache>
                <c:formatCode>0%</c:formatCode>
                <c:ptCount val="2"/>
                <c:pt idx="0">
                  <c:v>0.02</c:v>
                </c:pt>
                <c:pt idx="1">
                  <c:v>0.01</c:v>
                </c:pt>
              </c:numCache>
            </c:numRef>
          </c:val>
          <c:extLst>
            <c:ext xmlns:c16="http://schemas.microsoft.com/office/drawing/2014/chart" uri="{C3380CC4-5D6E-409C-BE32-E72D297353CC}">
              <c16:uniqueId val="{00000000-5957-4ACD-AFE5-FE0F73F837BA}"/>
            </c:ext>
          </c:extLst>
        </c:ser>
        <c:ser>
          <c:idx val="1"/>
          <c:order val="1"/>
          <c:tx>
            <c:strRef>
              <c:f>Sheet1!$C$1</c:f>
              <c:strCache>
                <c:ptCount val="1"/>
                <c:pt idx="0">
                  <c:v>Tend to disagree</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understand how to get the best value from my flexible use tariff</c:v>
                </c:pt>
                <c:pt idx="1">
                  <c:v>I am confident using my flexible use tariff services</c:v>
                </c:pt>
              </c:strCache>
            </c:strRef>
          </c:cat>
          <c:val>
            <c:numRef>
              <c:f>Sheet1!$C$2:$C$3</c:f>
              <c:numCache>
                <c:formatCode>0%</c:formatCode>
                <c:ptCount val="2"/>
                <c:pt idx="0">
                  <c:v>0.06</c:v>
                </c:pt>
                <c:pt idx="1">
                  <c:v>0.03</c:v>
                </c:pt>
              </c:numCache>
            </c:numRef>
          </c:val>
          <c:extLst>
            <c:ext xmlns:c16="http://schemas.microsoft.com/office/drawing/2014/chart" uri="{C3380CC4-5D6E-409C-BE32-E72D297353CC}">
              <c16:uniqueId val="{00000001-5957-4ACD-AFE5-FE0F73F837BA}"/>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understand how to get the best value from my flexible use tariff</c:v>
                </c:pt>
                <c:pt idx="1">
                  <c:v>I am confident using my flexible use tariff services</c:v>
                </c:pt>
              </c:strCache>
            </c:strRef>
          </c:cat>
          <c:val>
            <c:numRef>
              <c:f>Sheet1!$D$2:$D$3</c:f>
              <c:numCache>
                <c:formatCode>0%</c:formatCode>
                <c:ptCount val="2"/>
                <c:pt idx="0">
                  <c:v>0.17</c:v>
                </c:pt>
                <c:pt idx="1">
                  <c:v>0.17</c:v>
                </c:pt>
              </c:numCache>
            </c:numRef>
          </c:val>
          <c:extLst>
            <c:ext xmlns:c16="http://schemas.microsoft.com/office/drawing/2014/chart" uri="{C3380CC4-5D6E-409C-BE32-E72D297353CC}">
              <c16:uniqueId val="{00000002-5957-4ACD-AFE5-FE0F73F837BA}"/>
            </c:ext>
          </c:extLst>
        </c:ser>
        <c:ser>
          <c:idx val="3"/>
          <c:order val="3"/>
          <c:tx>
            <c:strRef>
              <c:f>Sheet1!$E$1</c:f>
              <c:strCache>
                <c:ptCount val="1"/>
                <c:pt idx="0">
                  <c:v>Tend to 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understand how to get the best value from my flexible use tariff</c:v>
                </c:pt>
                <c:pt idx="1">
                  <c:v>I am confident using my flexible use tariff services</c:v>
                </c:pt>
              </c:strCache>
            </c:strRef>
          </c:cat>
          <c:val>
            <c:numRef>
              <c:f>Sheet1!$E$2:$E$3</c:f>
              <c:numCache>
                <c:formatCode>0%</c:formatCode>
                <c:ptCount val="2"/>
                <c:pt idx="0">
                  <c:v>0.39</c:v>
                </c:pt>
                <c:pt idx="1">
                  <c:v>0.42</c:v>
                </c:pt>
              </c:numCache>
            </c:numRef>
          </c:val>
          <c:extLst>
            <c:ext xmlns:c16="http://schemas.microsoft.com/office/drawing/2014/chart" uri="{C3380CC4-5D6E-409C-BE32-E72D297353CC}">
              <c16:uniqueId val="{00000003-5957-4ACD-AFE5-FE0F73F837BA}"/>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understand how to get the best value from my flexible use tariff</c:v>
                </c:pt>
                <c:pt idx="1">
                  <c:v>I am confident using my flexible use tariff services</c:v>
                </c:pt>
              </c:strCache>
            </c:strRef>
          </c:cat>
          <c:val>
            <c:numRef>
              <c:f>Sheet1!$F$2:$F$3</c:f>
              <c:numCache>
                <c:formatCode>0%</c:formatCode>
                <c:ptCount val="2"/>
                <c:pt idx="0">
                  <c:v>0.35</c:v>
                </c:pt>
                <c:pt idx="1">
                  <c:v>0.36</c:v>
                </c:pt>
              </c:numCache>
            </c:numRef>
          </c:val>
          <c:extLst>
            <c:ext xmlns:c16="http://schemas.microsoft.com/office/drawing/2014/chart" uri="{C3380CC4-5D6E-409C-BE32-E72D297353CC}">
              <c16:uniqueId val="{00000004-5957-4ACD-AFE5-FE0F73F837BA}"/>
            </c:ext>
          </c:extLst>
        </c:ser>
        <c:dLbls>
          <c:showLegendKey val="0"/>
          <c:showVal val="1"/>
          <c:showCatName val="0"/>
          <c:showSerName val="0"/>
          <c:showPercent val="0"/>
          <c:showBubbleSize val="0"/>
        </c:dLbls>
        <c:gapWidth val="150"/>
        <c:overlap val="100"/>
        <c:axId val="302787760"/>
        <c:axId val="1027777615"/>
      </c:barChart>
      <c:catAx>
        <c:axId val="30278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legend>
      <c:legendPos val="r"/>
      <c:layout>
        <c:manualLayout>
          <c:xMode val="edge"/>
          <c:yMode val="edge"/>
          <c:x val="0"/>
          <c:y val="0.87870831110545189"/>
          <c:w val="0.98132550830860099"/>
          <c:h val="0.121291688894548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45693491924629E-2"/>
          <c:y val="0.19649434829378404"/>
          <c:w val="0.93927397394590673"/>
          <c:h val="0.55029839150306159"/>
        </c:manualLayout>
      </c:layout>
      <c:barChart>
        <c:barDir val="bar"/>
        <c:grouping val="percentStacked"/>
        <c:varyColors val="0"/>
        <c:ser>
          <c:idx val="0"/>
          <c:order val="0"/>
          <c:tx>
            <c:strRef>
              <c:f>Sheet1!$B$1</c:f>
              <c:strCache>
                <c:ptCount val="1"/>
                <c:pt idx="0">
                  <c:v>Not at 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7.0000000000000007E-2</c:v>
                </c:pt>
              </c:numCache>
            </c:numRef>
          </c:val>
          <c:extLst>
            <c:ext xmlns:c16="http://schemas.microsoft.com/office/drawing/2014/chart" uri="{C3380CC4-5D6E-409C-BE32-E72D297353CC}">
              <c16:uniqueId val="{00000000-672B-4265-8D9D-3307A7C5AEA6}"/>
            </c:ext>
          </c:extLst>
        </c:ser>
        <c:ser>
          <c:idx val="1"/>
          <c:order val="1"/>
          <c:tx>
            <c:strRef>
              <c:f>Sheet1!$C$1</c:f>
              <c:strCache>
                <c:ptCount val="1"/>
                <c:pt idx="0">
                  <c:v>Not very well</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0.25</c:v>
                </c:pt>
              </c:numCache>
            </c:numRef>
          </c:val>
          <c:extLst>
            <c:ext xmlns:c16="http://schemas.microsoft.com/office/drawing/2014/chart" uri="{C3380CC4-5D6E-409C-BE32-E72D297353CC}">
              <c16:uniqueId val="{00000001-672B-4265-8D9D-3307A7C5AEA6}"/>
            </c:ext>
          </c:extLst>
        </c:ser>
        <c:ser>
          <c:idx val="2"/>
          <c:order val="2"/>
          <c:tx>
            <c:strRef>
              <c:f>Sheet1!$D$1</c:f>
              <c:strCache>
                <c:ptCount val="1"/>
                <c:pt idx="0">
                  <c:v>Somewhat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0.46</c:v>
                </c:pt>
              </c:numCache>
            </c:numRef>
          </c:val>
          <c:extLst>
            <c:ext xmlns:c16="http://schemas.microsoft.com/office/drawing/2014/chart" uri="{C3380CC4-5D6E-409C-BE32-E72D297353CC}">
              <c16:uniqueId val="{00000002-672B-4265-8D9D-3307A7C5AEA6}"/>
            </c:ext>
          </c:extLst>
        </c:ser>
        <c:ser>
          <c:idx val="3"/>
          <c:order val="3"/>
          <c:tx>
            <c:strRef>
              <c:f>Sheet1!$E$1</c:f>
              <c:strCache>
                <c:ptCount val="1"/>
                <c:pt idx="0">
                  <c:v>Very well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0.18</c:v>
                </c:pt>
              </c:numCache>
            </c:numRef>
          </c:val>
          <c:extLst>
            <c:ext xmlns:c16="http://schemas.microsoft.com/office/drawing/2014/chart" uri="{C3380CC4-5D6E-409C-BE32-E72D297353CC}">
              <c16:uniqueId val="{00000003-672B-4265-8D9D-3307A7C5AEA6}"/>
            </c:ext>
          </c:extLst>
        </c:ser>
        <c:ser>
          <c:idx val="4"/>
          <c:order val="4"/>
          <c:tx>
            <c:strRef>
              <c:f>Sheet1!$F$1</c:f>
              <c:strCache>
                <c:ptCount val="1"/>
                <c:pt idx="0">
                  <c:v>Don't know</c:v>
                </c:pt>
              </c:strCache>
            </c:strRef>
          </c:tx>
          <c:spPr>
            <a:solidFill>
              <a:schemeClr val="bg1">
                <a:lumMod val="50000"/>
              </a:schemeClr>
            </a:solidFill>
            <a:ln>
              <a:noFill/>
            </a:ln>
            <a:effectLst/>
          </c:spPr>
          <c:invertIfNegative val="0"/>
          <c:dLbls>
            <c:delete val="1"/>
          </c:dLbls>
          <c:cat>
            <c:numRef>
              <c:f>Sheet1!$A$2</c:f>
              <c:numCache>
                <c:formatCode>General</c:formatCode>
                <c:ptCount val="1"/>
              </c:numCache>
            </c:numRef>
          </c:cat>
          <c:val>
            <c:numRef>
              <c:f>Sheet1!$F$2</c:f>
              <c:numCache>
                <c:formatCode>0%</c:formatCode>
                <c:ptCount val="1"/>
                <c:pt idx="0">
                  <c:v>0.02</c:v>
                </c:pt>
              </c:numCache>
            </c:numRef>
          </c:val>
          <c:extLst>
            <c:ext xmlns:c16="http://schemas.microsoft.com/office/drawing/2014/chart" uri="{C3380CC4-5D6E-409C-BE32-E72D297353CC}">
              <c16:uniqueId val="{00000004-672B-4265-8D9D-3307A7C5AEA6}"/>
            </c:ext>
          </c:extLst>
        </c:ser>
        <c:ser>
          <c:idx val="5"/>
          <c:order val="5"/>
          <c:tx>
            <c:strRef>
              <c:f>Sheet1!$G$1</c:f>
              <c:strCache>
                <c:ptCount val="1"/>
                <c:pt idx="0">
                  <c:v>I don't read my energy bill</c:v>
                </c:pt>
              </c:strCache>
            </c:strRef>
          </c:tx>
          <c:spPr>
            <a:solidFill>
              <a:schemeClr val="accent6"/>
            </a:solidFill>
            <a:ln>
              <a:noFill/>
            </a:ln>
            <a:effectLst/>
          </c:spPr>
          <c:invertIfNegative val="0"/>
          <c:dLbls>
            <c:delete val="1"/>
          </c:dLbls>
          <c:cat>
            <c:numRef>
              <c:f>Sheet1!$A$2</c:f>
              <c:numCache>
                <c:formatCode>General</c:formatCode>
                <c:ptCount val="1"/>
              </c:numCache>
            </c:numRef>
          </c:cat>
          <c:val>
            <c:numRef>
              <c:f>Sheet1!$G$2</c:f>
              <c:numCache>
                <c:formatCode>0%</c:formatCode>
                <c:ptCount val="1"/>
                <c:pt idx="0">
                  <c:v>0.01</c:v>
                </c:pt>
              </c:numCache>
            </c:numRef>
          </c:val>
          <c:extLst>
            <c:ext xmlns:c16="http://schemas.microsoft.com/office/drawing/2014/chart" uri="{C3380CC4-5D6E-409C-BE32-E72D297353CC}">
              <c16:uniqueId val="{00000005-672B-4265-8D9D-3307A7C5AEA6}"/>
            </c:ext>
          </c:extLst>
        </c:ser>
        <c:dLbls>
          <c:dLblPos val="ctr"/>
          <c:showLegendKey val="0"/>
          <c:showVal val="1"/>
          <c:showCatName val="0"/>
          <c:showSerName val="0"/>
          <c:showPercent val="0"/>
          <c:showBubbleSize val="0"/>
        </c:dLbls>
        <c:gapWidth val="150"/>
        <c:overlap val="100"/>
        <c:axId val="302787760"/>
        <c:axId val="1027777615"/>
      </c:barChart>
      <c:catAx>
        <c:axId val="302787760"/>
        <c:scaling>
          <c:orientation val="maxMin"/>
        </c:scaling>
        <c:delete val="1"/>
        <c:axPos val="l"/>
        <c:numFmt formatCode="General" sourceLinked="1"/>
        <c:majorTickMark val="none"/>
        <c:minorTickMark val="none"/>
        <c:tickLblPos val="nextTo"/>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legend>
      <c:legendPos val="b"/>
      <c:layout>
        <c:manualLayout>
          <c:xMode val="edge"/>
          <c:yMode val="edge"/>
          <c:x val="9.1333823015882568E-3"/>
          <c:y val="0.66867221515477127"/>
          <c:w val="0.9839178847090031"/>
          <c:h val="0.331327784845228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4025027224299"/>
          <c:y val="2.4977834676947006E-2"/>
          <c:w val="0.50370853234954083"/>
          <c:h val="0.77475979007759654"/>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D6-420A-AB59-5D5227E1D0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D6-420A-AB59-5D5227E1D0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D6-420A-AB59-5D5227E1D0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D6-420A-AB59-5D5227E1D0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5D6-420A-AB59-5D5227E1D08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5D6-420A-AB59-5D5227E1D08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5D6-420A-AB59-5D5227E1D08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5D6-420A-AB59-5D5227E1D082}"/>
              </c:ext>
            </c:extLst>
          </c:dPt>
          <c:dLbls>
            <c:dLbl>
              <c:idx val="0"/>
              <c:layout>
                <c:manualLayout>
                  <c:x val="-0.11680117292780411"/>
                  <c:y val="-0.11450908459020108"/>
                </c:manualLayout>
              </c:layout>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D6-420A-AB59-5D5227E1D082}"/>
                </c:ext>
              </c:extLst>
            </c:dLbl>
            <c:dLbl>
              <c:idx val="1"/>
              <c:layout>
                <c:manualLayout>
                  <c:x val="0.12776380317942265"/>
                  <c:y val="5.723455603010591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D6-420A-AB59-5D5227E1D082}"/>
                </c:ext>
              </c:extLst>
            </c:dLbl>
            <c:dLbl>
              <c:idx val="2"/>
              <c:delete val="1"/>
              <c:extLst>
                <c:ext xmlns:c15="http://schemas.microsoft.com/office/drawing/2012/chart" uri="{CE6537A1-D6FC-4f65-9D91-7224C49458BB}"/>
                <c:ext xmlns:c16="http://schemas.microsoft.com/office/drawing/2014/chart" uri="{C3380CC4-5D6E-409C-BE32-E72D297353CC}">
                  <c16:uniqueId val="{00000005-85D6-420A-AB59-5D5227E1D082}"/>
                </c:ext>
              </c:extLst>
            </c:dLbl>
            <c:dLbl>
              <c:idx val="3"/>
              <c:layout>
                <c:manualLayout>
                  <c:x val="-5.0818270662958409E-2"/>
                  <c:y val="-0.100846526801559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5D6-420A-AB59-5D5227E1D082}"/>
                </c:ext>
              </c:extLst>
            </c:dLbl>
            <c:dLbl>
              <c:idx val="4"/>
              <c:delete val="1"/>
              <c:extLst>
                <c:ext xmlns:c15="http://schemas.microsoft.com/office/drawing/2012/chart" uri="{CE6537A1-D6FC-4f65-9D91-7224C49458BB}"/>
                <c:ext xmlns:c16="http://schemas.microsoft.com/office/drawing/2014/chart" uri="{C3380CC4-5D6E-409C-BE32-E72D297353CC}">
                  <c16:uniqueId val="{00000009-85D6-420A-AB59-5D5227E1D082}"/>
                </c:ext>
              </c:extLst>
            </c:dLbl>
            <c:dLbl>
              <c:idx val="5"/>
              <c:delete val="1"/>
              <c:extLst>
                <c:ext xmlns:c15="http://schemas.microsoft.com/office/drawing/2012/chart" uri="{CE6537A1-D6FC-4f65-9D91-7224C49458BB}"/>
                <c:ext xmlns:c16="http://schemas.microsoft.com/office/drawing/2014/chart" uri="{C3380CC4-5D6E-409C-BE32-E72D297353CC}">
                  <c16:uniqueId val="{0000000B-85D6-420A-AB59-5D5227E1D082}"/>
                </c:ext>
              </c:extLst>
            </c:dLbl>
            <c:dLbl>
              <c:idx val="6"/>
              <c:delete val="1"/>
              <c:extLst>
                <c:ext xmlns:c15="http://schemas.microsoft.com/office/drawing/2012/chart" uri="{CE6537A1-D6FC-4f65-9D91-7224C49458BB}"/>
                <c:ext xmlns:c16="http://schemas.microsoft.com/office/drawing/2014/chart" uri="{C3380CC4-5D6E-409C-BE32-E72D297353CC}">
                  <c16:uniqueId val="{0000000D-85D6-420A-AB59-5D5227E1D082}"/>
                </c:ext>
              </c:extLst>
            </c:dLbl>
            <c:dLbl>
              <c:idx val="7"/>
              <c:delete val="1"/>
              <c:extLst>
                <c:ext xmlns:c15="http://schemas.microsoft.com/office/drawing/2012/chart" uri="{CE6537A1-D6FC-4f65-9D91-7224C49458BB}"/>
                <c:ext xmlns:c16="http://schemas.microsoft.com/office/drawing/2014/chart" uri="{C3380CC4-5D6E-409C-BE32-E72D297353CC}">
                  <c16:uniqueId val="{0000000F-85D6-420A-AB59-5D5227E1D082}"/>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Regulated</c:v>
                </c:pt>
                <c:pt idx="1">
                  <c:v>Unregulated</c:v>
                </c:pt>
              </c:strCache>
            </c:strRef>
          </c:cat>
          <c:val>
            <c:numRef>
              <c:f>Sheet1!$B$2:$B$3</c:f>
              <c:numCache>
                <c:formatCode>0%</c:formatCode>
                <c:ptCount val="2"/>
                <c:pt idx="0">
                  <c:v>0.89</c:v>
                </c:pt>
                <c:pt idx="1">
                  <c:v>0.11</c:v>
                </c:pt>
              </c:numCache>
            </c:numRef>
          </c:val>
          <c:extLst>
            <c:ext xmlns:c16="http://schemas.microsoft.com/office/drawing/2014/chart" uri="{C3380CC4-5D6E-409C-BE32-E72D297353CC}">
              <c16:uniqueId val="{00000010-85D6-420A-AB59-5D5227E1D082}"/>
            </c:ext>
          </c:extLst>
        </c:ser>
        <c:dLbls>
          <c:showLegendKey val="0"/>
          <c:showVal val="1"/>
          <c:showCatName val="0"/>
          <c:showSerName val="0"/>
          <c:showPercent val="0"/>
          <c:showBubbleSize val="0"/>
          <c:showLeaderLines val="0"/>
        </c:dLbls>
        <c:firstSliceAng val="130"/>
        <c:holeSize val="50"/>
      </c:doughnutChart>
      <c:spPr>
        <a:noFill/>
        <a:ln>
          <a:noFill/>
        </a:ln>
        <a:effectLst/>
      </c:spPr>
    </c:plotArea>
    <c:legend>
      <c:legendPos val="b"/>
      <c:layout>
        <c:manualLayout>
          <c:xMode val="edge"/>
          <c:yMode val="edge"/>
          <c:x val="2.562711536497163E-4"/>
          <c:y val="0.8433480616692165"/>
          <c:w val="0.99974390792736778"/>
          <c:h val="0.1503013561024610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0982456900498"/>
          <c:y val="4.9034267125489819E-2"/>
          <c:w val="0.47670305944456776"/>
          <c:h val="0.95096573287451014"/>
        </c:manualLayout>
      </c:layout>
      <c:barChart>
        <c:barDir val="bar"/>
        <c:grouping val="clustered"/>
        <c:varyColors val="0"/>
        <c:ser>
          <c:idx val="0"/>
          <c:order val="0"/>
          <c:tx>
            <c:strRef>
              <c:f>Sheet1!$B$1</c:f>
              <c:strCache>
                <c:ptCount val="1"/>
                <c:pt idx="0">
                  <c:v>Electricity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Network costs</c:v>
                </c:pt>
                <c:pt idx="1">
                  <c:v>Meter reading and related costs</c:v>
                </c:pt>
                <c:pt idx="2">
                  <c:v>Administrative costs</c:v>
                </c:pt>
                <c:pt idx="3">
                  <c:v>Supplier costs for government schemes</c:v>
                </c:pt>
                <c:pt idx="4">
                  <c:v>Energy consumed</c:v>
                </c:pt>
                <c:pt idx="5">
                  <c:v>Cost of energy during peak hours</c:v>
                </c:pt>
              </c:strCache>
            </c:strRef>
          </c:cat>
          <c:val>
            <c:numRef>
              <c:f>Sheet1!$B$2:$B$7</c:f>
              <c:numCache>
                <c:formatCode>0%</c:formatCode>
                <c:ptCount val="6"/>
                <c:pt idx="0">
                  <c:v>0.7</c:v>
                </c:pt>
                <c:pt idx="1">
                  <c:v>0.63</c:v>
                </c:pt>
                <c:pt idx="2">
                  <c:v>0.56999999999999995</c:v>
                </c:pt>
                <c:pt idx="3">
                  <c:v>0.51</c:v>
                </c:pt>
                <c:pt idx="4">
                  <c:v>0.27</c:v>
                </c:pt>
                <c:pt idx="5">
                  <c:v>0.27</c:v>
                </c:pt>
              </c:numCache>
            </c:numRef>
          </c:val>
          <c:extLst>
            <c:ext xmlns:c16="http://schemas.microsoft.com/office/drawing/2014/chart" uri="{C3380CC4-5D6E-409C-BE32-E72D297353CC}">
              <c16:uniqueId val="{00000000-DCCD-4A6E-A7EA-A9DBE9A03FB9}"/>
            </c:ext>
          </c:extLst>
        </c:ser>
        <c:dLbls>
          <c:dLblPos val="outEnd"/>
          <c:showLegendKey val="0"/>
          <c:showVal val="1"/>
          <c:showCatName val="0"/>
          <c:showSerName val="0"/>
          <c:showPercent val="0"/>
          <c:showBubbleSize val="0"/>
        </c:dLbls>
        <c:gapWidth val="150"/>
        <c:axId val="302787760"/>
        <c:axId val="1027777615"/>
      </c:barChart>
      <c:catAx>
        <c:axId val="30278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0557342221754"/>
          <c:y val="4.6886762594902064E-2"/>
          <c:w val="0.66782262993359076"/>
          <c:h val="0.94025395542464907"/>
        </c:manualLayout>
      </c:layout>
      <c:barChart>
        <c:barDir val="bar"/>
        <c:grouping val="clustered"/>
        <c:varyColors val="0"/>
        <c:ser>
          <c:idx val="0"/>
          <c:order val="0"/>
          <c:tx>
            <c:strRef>
              <c:f>Sheet1!$B$1</c:f>
              <c:strCache>
                <c:ptCount val="1"/>
                <c:pt idx="0">
                  <c:v>Electricity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accent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correct</c:v>
                </c:pt>
                <c:pt idx="1">
                  <c:v>1-2 correct</c:v>
                </c:pt>
                <c:pt idx="2">
                  <c:v>3-4 correct</c:v>
                </c:pt>
                <c:pt idx="3">
                  <c:v>5-6 correct</c:v>
                </c:pt>
              </c:strCache>
            </c:strRef>
          </c:cat>
          <c:val>
            <c:numRef>
              <c:f>Sheet1!$B$2:$B$5</c:f>
              <c:numCache>
                <c:formatCode>0%</c:formatCode>
                <c:ptCount val="4"/>
                <c:pt idx="0">
                  <c:v>0.1</c:v>
                </c:pt>
                <c:pt idx="1">
                  <c:v>0.28999999999999998</c:v>
                </c:pt>
                <c:pt idx="2">
                  <c:v>0.45</c:v>
                </c:pt>
                <c:pt idx="3">
                  <c:v>0.16</c:v>
                </c:pt>
              </c:numCache>
            </c:numRef>
          </c:val>
          <c:extLst>
            <c:ext xmlns:c16="http://schemas.microsoft.com/office/drawing/2014/chart" uri="{C3380CC4-5D6E-409C-BE32-E72D297353CC}">
              <c16:uniqueId val="{00000000-6624-4182-9702-B22BFDD5DDFE}"/>
            </c:ext>
          </c:extLst>
        </c:ser>
        <c:dLbls>
          <c:showLegendKey val="0"/>
          <c:showVal val="0"/>
          <c:showCatName val="0"/>
          <c:showSerName val="0"/>
          <c:showPercent val="0"/>
          <c:showBubbleSize val="0"/>
        </c:dLbls>
        <c:gapWidth val="219"/>
        <c:axId val="67172576"/>
        <c:axId val="67172096"/>
      </c:barChart>
      <c:catAx>
        <c:axId val="67172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7172096"/>
        <c:crosses val="autoZero"/>
        <c:auto val="1"/>
        <c:lblAlgn val="ctr"/>
        <c:lblOffset val="100"/>
        <c:noMultiLvlLbl val="0"/>
      </c:catAx>
      <c:valAx>
        <c:axId val="67172096"/>
        <c:scaling>
          <c:orientation val="minMax"/>
        </c:scaling>
        <c:delete val="1"/>
        <c:axPos val="b"/>
        <c:numFmt formatCode="0%" sourceLinked="1"/>
        <c:majorTickMark val="none"/>
        <c:minorTickMark val="none"/>
        <c:tickLblPos val="nextTo"/>
        <c:crossAx val="67172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solidFill>
            <a:schemeClr val="accent5"/>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0982456900498"/>
          <c:y val="4.9034267125489819E-2"/>
          <c:w val="0.47670305944456776"/>
          <c:h val="0.95096573287451014"/>
        </c:manualLayout>
      </c:layout>
      <c:barChart>
        <c:barDir val="bar"/>
        <c:grouping val="clustered"/>
        <c:varyColors val="0"/>
        <c:ser>
          <c:idx val="0"/>
          <c:order val="0"/>
          <c:tx>
            <c:strRef>
              <c:f>Sheet1!$B$1</c:f>
              <c:strCache>
                <c:ptCount val="1"/>
                <c:pt idx="0">
                  <c:v>Gas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accent6">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Meter reading and related costs</c:v>
                </c:pt>
                <c:pt idx="1">
                  <c:v>Administrative costs</c:v>
                </c:pt>
                <c:pt idx="2">
                  <c:v>Supplier costs for government schemes</c:v>
                </c:pt>
                <c:pt idx="3">
                  <c:v>Network costs</c:v>
                </c:pt>
                <c:pt idx="4">
                  <c:v>Energy consumed</c:v>
                </c:pt>
                <c:pt idx="5">
                  <c:v>Cost of energy during peak hours</c:v>
                </c:pt>
              </c:strCache>
            </c:strRef>
          </c:cat>
          <c:val>
            <c:numRef>
              <c:f>Sheet1!$B$2:$B$7</c:f>
              <c:numCache>
                <c:formatCode>0%</c:formatCode>
                <c:ptCount val="6"/>
                <c:pt idx="0">
                  <c:v>0.63</c:v>
                </c:pt>
                <c:pt idx="1">
                  <c:v>0.59</c:v>
                </c:pt>
                <c:pt idx="2">
                  <c:v>0.49</c:v>
                </c:pt>
                <c:pt idx="3">
                  <c:v>0.09</c:v>
                </c:pt>
                <c:pt idx="4">
                  <c:v>0.39</c:v>
                </c:pt>
                <c:pt idx="5">
                  <c:v>0.36</c:v>
                </c:pt>
              </c:numCache>
            </c:numRef>
          </c:val>
          <c:extLst>
            <c:ext xmlns:c16="http://schemas.microsoft.com/office/drawing/2014/chart" uri="{C3380CC4-5D6E-409C-BE32-E72D297353CC}">
              <c16:uniqueId val="{00000000-CF5E-416C-8390-A0A66882095D}"/>
            </c:ext>
          </c:extLst>
        </c:ser>
        <c:dLbls>
          <c:dLblPos val="outEnd"/>
          <c:showLegendKey val="0"/>
          <c:showVal val="1"/>
          <c:showCatName val="0"/>
          <c:showSerName val="0"/>
          <c:showPercent val="0"/>
          <c:showBubbleSize val="0"/>
        </c:dLbls>
        <c:gapWidth val="150"/>
        <c:axId val="302787760"/>
        <c:axId val="1027777615"/>
      </c:barChart>
      <c:catAx>
        <c:axId val="30278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27777615"/>
        <c:crosses val="autoZero"/>
        <c:auto val="1"/>
        <c:lblAlgn val="ctr"/>
        <c:lblOffset val="100"/>
        <c:noMultiLvlLbl val="0"/>
      </c:catAx>
      <c:valAx>
        <c:axId val="1027777615"/>
        <c:scaling>
          <c:orientation val="minMax"/>
        </c:scaling>
        <c:delete val="1"/>
        <c:axPos val="t"/>
        <c:numFmt formatCode="0%" sourceLinked="1"/>
        <c:majorTickMark val="none"/>
        <c:minorTickMark val="none"/>
        <c:tickLblPos val="nextTo"/>
        <c:crossAx val="302787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6122309505259"/>
          <c:y val="0.11329465649311141"/>
          <c:w val="0.76081714106071363"/>
          <c:h val="0.84064235476296212"/>
        </c:manualLayout>
      </c:layout>
      <c:barChart>
        <c:barDir val="bar"/>
        <c:grouping val="clustered"/>
        <c:varyColors val="0"/>
        <c:ser>
          <c:idx val="0"/>
          <c:order val="0"/>
          <c:tx>
            <c:strRef>
              <c:f>Sheet1!$B$1</c:f>
              <c:strCache>
                <c:ptCount val="1"/>
                <c:pt idx="0">
                  <c:v>Column3</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6">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0 correct</c:v>
                </c:pt>
                <c:pt idx="1">
                  <c:v>1-2 correct</c:v>
                </c:pt>
                <c:pt idx="2">
                  <c:v>3-4 correct</c:v>
                </c:pt>
                <c:pt idx="3">
                  <c:v>5-6 correct</c:v>
                </c:pt>
              </c:strCache>
            </c:strRef>
          </c:cat>
          <c:val>
            <c:numRef>
              <c:f>Sheet1!$B$2:$B$5</c:f>
              <c:numCache>
                <c:formatCode>0%</c:formatCode>
                <c:ptCount val="4"/>
                <c:pt idx="0">
                  <c:v>0.14000000000000001</c:v>
                </c:pt>
                <c:pt idx="1">
                  <c:v>0.3</c:v>
                </c:pt>
                <c:pt idx="2">
                  <c:v>0.44</c:v>
                </c:pt>
                <c:pt idx="3">
                  <c:v>0.13</c:v>
                </c:pt>
              </c:numCache>
            </c:numRef>
          </c:val>
          <c:extLst>
            <c:ext xmlns:c16="http://schemas.microsoft.com/office/drawing/2014/chart" uri="{C3380CC4-5D6E-409C-BE32-E72D297353CC}">
              <c16:uniqueId val="{00000000-82CB-4A82-8790-7542F8DB939D}"/>
            </c:ext>
          </c:extLst>
        </c:ser>
        <c:dLbls>
          <c:showLegendKey val="0"/>
          <c:showVal val="0"/>
          <c:showCatName val="0"/>
          <c:showSerName val="0"/>
          <c:showPercent val="0"/>
          <c:showBubbleSize val="0"/>
        </c:dLbls>
        <c:gapWidth val="219"/>
        <c:axId val="67172576"/>
        <c:axId val="67172096"/>
      </c:barChart>
      <c:catAx>
        <c:axId val="67172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172096"/>
        <c:crosses val="autoZero"/>
        <c:auto val="1"/>
        <c:lblAlgn val="ctr"/>
        <c:lblOffset val="100"/>
        <c:noMultiLvlLbl val="0"/>
      </c:catAx>
      <c:valAx>
        <c:axId val="67172096"/>
        <c:scaling>
          <c:orientation val="minMax"/>
        </c:scaling>
        <c:delete val="1"/>
        <c:axPos val="b"/>
        <c:numFmt formatCode="0%" sourceLinked="1"/>
        <c:majorTickMark val="none"/>
        <c:minorTickMark val="none"/>
        <c:tickLblPos val="nextTo"/>
        <c:crossAx val="67172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312724091262606E-2"/>
          <c:y val="9.3905666251556663E-2"/>
          <c:w val="0.8856369178677117"/>
          <c:h val="0.67887842465753423"/>
        </c:manualLayout>
      </c:layout>
      <c:barChart>
        <c:barDir val="bar"/>
        <c:grouping val="percentStacked"/>
        <c:varyColors val="0"/>
        <c:ser>
          <c:idx val="0"/>
          <c:order val="0"/>
          <c:tx>
            <c:strRef>
              <c:f>Sheet1!$B$1</c:f>
              <c:strCache>
                <c:ptCount val="1"/>
                <c:pt idx="0">
                  <c:v>Very confident</c:v>
                </c:pt>
              </c:strCache>
            </c:strRef>
          </c:tx>
          <c:spPr>
            <a:solidFill>
              <a:schemeClr val="accent2"/>
            </a:solidFill>
            <a:ln>
              <a:noFill/>
            </a:ln>
            <a:effectLst/>
          </c:spPr>
          <c:invertIfNegative val="0"/>
          <c:dPt>
            <c:idx val="1"/>
            <c:invertIfNegative val="0"/>
            <c:bubble3D val="0"/>
            <c:extLst>
              <c:ext xmlns:c16="http://schemas.microsoft.com/office/drawing/2014/chart" uri="{C3380CC4-5D6E-409C-BE32-E72D297353CC}">
                <c16:uniqueId val="{00000005-B466-495F-A352-B6EF70711CF8}"/>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True</c:v>
                </c:pt>
                <c:pt idx="1">
                  <c:v>False</c:v>
                </c:pt>
              </c:strCache>
            </c:strRef>
          </c:cat>
          <c:val>
            <c:numRef>
              <c:f>Sheet1!$B$2:$B$3</c:f>
              <c:numCache>
                <c:formatCode>0%</c:formatCode>
                <c:ptCount val="2"/>
                <c:pt idx="0">
                  <c:v>0.28000000000000003</c:v>
                </c:pt>
                <c:pt idx="1">
                  <c:v>0.12</c:v>
                </c:pt>
              </c:numCache>
            </c:numRef>
          </c:val>
          <c:extLst>
            <c:ext xmlns:c16="http://schemas.microsoft.com/office/drawing/2014/chart" uri="{C3380CC4-5D6E-409C-BE32-E72D297353CC}">
              <c16:uniqueId val="{00000000-B466-495F-A352-B6EF70711CF8}"/>
            </c:ext>
          </c:extLst>
        </c:ser>
        <c:ser>
          <c:idx val="1"/>
          <c:order val="1"/>
          <c:tx>
            <c:strRef>
              <c:f>Sheet1!$C$1</c:f>
              <c:strCache>
                <c:ptCount val="1"/>
                <c:pt idx="0">
                  <c:v>Fairly confident</c:v>
                </c:pt>
              </c:strCache>
            </c:strRef>
          </c:tx>
          <c:spPr>
            <a:solidFill>
              <a:schemeClr val="accent4"/>
            </a:solidFill>
            <a:ln>
              <a:noFill/>
            </a:ln>
            <a:effectLst/>
          </c:spPr>
          <c:invertIfNegative val="0"/>
          <c:dPt>
            <c:idx val="1"/>
            <c:invertIfNegative val="0"/>
            <c:bubble3D val="0"/>
            <c:extLst>
              <c:ext xmlns:c16="http://schemas.microsoft.com/office/drawing/2014/chart" uri="{C3380CC4-5D6E-409C-BE32-E72D297353CC}">
                <c16:uniqueId val="{00000006-B466-495F-A352-B6EF70711CF8}"/>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True</c:v>
                </c:pt>
                <c:pt idx="1">
                  <c:v>False</c:v>
                </c:pt>
              </c:strCache>
            </c:strRef>
          </c:cat>
          <c:val>
            <c:numRef>
              <c:f>Sheet1!$C$2:$C$3</c:f>
              <c:numCache>
                <c:formatCode>0%</c:formatCode>
                <c:ptCount val="2"/>
                <c:pt idx="0">
                  <c:v>0.48</c:v>
                </c:pt>
                <c:pt idx="1">
                  <c:v>0.5</c:v>
                </c:pt>
              </c:numCache>
            </c:numRef>
          </c:val>
          <c:extLst>
            <c:ext xmlns:c16="http://schemas.microsoft.com/office/drawing/2014/chart" uri="{C3380CC4-5D6E-409C-BE32-E72D297353CC}">
              <c16:uniqueId val="{00000001-B466-495F-A352-B6EF70711CF8}"/>
            </c:ext>
          </c:extLst>
        </c:ser>
        <c:ser>
          <c:idx val="2"/>
          <c:order val="2"/>
          <c:tx>
            <c:strRef>
              <c:f>Sheet1!$D$1</c:f>
              <c:strCache>
                <c:ptCount val="1"/>
                <c:pt idx="0">
                  <c:v>Not very confident</c:v>
                </c:pt>
              </c:strCache>
            </c:strRef>
          </c:tx>
          <c:spPr>
            <a:solidFill>
              <a:schemeClr val="accent6"/>
            </a:solidFill>
            <a:ln>
              <a:noFill/>
            </a:ln>
            <a:effectLst/>
          </c:spPr>
          <c:invertIfNegative val="0"/>
          <c:dPt>
            <c:idx val="1"/>
            <c:invertIfNegative val="0"/>
            <c:bubble3D val="0"/>
            <c:extLst>
              <c:ext xmlns:c16="http://schemas.microsoft.com/office/drawing/2014/chart" uri="{C3380CC4-5D6E-409C-BE32-E72D297353CC}">
                <c16:uniqueId val="{00000007-B466-495F-A352-B6EF70711CF8}"/>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True</c:v>
                </c:pt>
                <c:pt idx="1">
                  <c:v>False</c:v>
                </c:pt>
              </c:strCache>
            </c:strRef>
          </c:cat>
          <c:val>
            <c:numRef>
              <c:f>Sheet1!$D$2:$D$3</c:f>
              <c:numCache>
                <c:formatCode>0%</c:formatCode>
                <c:ptCount val="2"/>
                <c:pt idx="0">
                  <c:v>0.21</c:v>
                </c:pt>
                <c:pt idx="1">
                  <c:v>0.31</c:v>
                </c:pt>
              </c:numCache>
            </c:numRef>
          </c:val>
          <c:extLst>
            <c:ext xmlns:c16="http://schemas.microsoft.com/office/drawing/2014/chart" uri="{C3380CC4-5D6E-409C-BE32-E72D297353CC}">
              <c16:uniqueId val="{00000002-B466-495F-A352-B6EF70711CF8}"/>
            </c:ext>
          </c:extLst>
        </c:ser>
        <c:ser>
          <c:idx val="3"/>
          <c:order val="3"/>
          <c:tx>
            <c:strRef>
              <c:f>Sheet1!$E$1</c:f>
              <c:strCache>
                <c:ptCount val="1"/>
                <c:pt idx="0">
                  <c:v>Not at all confident</c:v>
                </c:pt>
              </c:strCache>
            </c:strRef>
          </c:tx>
          <c:spPr>
            <a:solidFill>
              <a:schemeClr val="accent2">
                <a:lumMod val="60000"/>
              </a:schemeClr>
            </a:solidFill>
            <a:ln>
              <a:noFill/>
            </a:ln>
            <a:effectLst/>
          </c:spPr>
          <c:invertIfNegative val="0"/>
          <c:dPt>
            <c:idx val="1"/>
            <c:invertIfNegative val="0"/>
            <c:bubble3D val="0"/>
            <c:extLst>
              <c:ext xmlns:c16="http://schemas.microsoft.com/office/drawing/2014/chart" uri="{C3380CC4-5D6E-409C-BE32-E72D297353CC}">
                <c16:uniqueId val="{00000008-B466-495F-A352-B6EF70711CF8}"/>
              </c:ext>
            </c:extLst>
          </c:dPt>
          <c:dLbls>
            <c:dLbl>
              <c:idx val="0"/>
              <c:delete val="1"/>
              <c:extLst>
                <c:ext xmlns:c15="http://schemas.microsoft.com/office/drawing/2012/chart" uri="{CE6537A1-D6FC-4f65-9D91-7224C49458BB}"/>
                <c:ext xmlns:c16="http://schemas.microsoft.com/office/drawing/2014/chart" uri="{C3380CC4-5D6E-409C-BE32-E72D297353CC}">
                  <c16:uniqueId val="{0000000A-B466-495F-A352-B6EF70711CF8}"/>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True</c:v>
                </c:pt>
                <c:pt idx="1">
                  <c:v>False</c:v>
                </c:pt>
              </c:strCache>
            </c:strRef>
          </c:cat>
          <c:val>
            <c:numRef>
              <c:f>Sheet1!$E$2:$E$3</c:f>
              <c:numCache>
                <c:formatCode>0%</c:formatCode>
                <c:ptCount val="2"/>
                <c:pt idx="0">
                  <c:v>0.03</c:v>
                </c:pt>
                <c:pt idx="1">
                  <c:v>0.05</c:v>
                </c:pt>
              </c:numCache>
            </c:numRef>
          </c:val>
          <c:extLst>
            <c:ext xmlns:c16="http://schemas.microsoft.com/office/drawing/2014/chart" uri="{C3380CC4-5D6E-409C-BE32-E72D297353CC}">
              <c16:uniqueId val="{00000003-B466-495F-A352-B6EF70711CF8}"/>
            </c:ext>
          </c:extLst>
        </c:ser>
        <c:ser>
          <c:idx val="4"/>
          <c:order val="4"/>
          <c:tx>
            <c:strRef>
              <c:f>Sheet1!$F$1</c:f>
              <c:strCache>
                <c:ptCount val="1"/>
                <c:pt idx="0">
                  <c:v>Don't know</c:v>
                </c:pt>
              </c:strCache>
            </c:strRef>
          </c:tx>
          <c:spPr>
            <a:solidFill>
              <a:schemeClr val="accent4">
                <a:lumMod val="60000"/>
              </a:schemeClr>
            </a:solidFill>
            <a:ln>
              <a:noFill/>
            </a:ln>
            <a:effectLst/>
          </c:spPr>
          <c:invertIfNegative val="0"/>
          <c:dLbls>
            <c:delete val="1"/>
          </c:dLbls>
          <c:cat>
            <c:strRef>
              <c:f>Sheet1!$A$2:$A$3</c:f>
              <c:strCache>
                <c:ptCount val="2"/>
                <c:pt idx="0">
                  <c:v>True</c:v>
                </c:pt>
                <c:pt idx="1">
                  <c:v>False</c:v>
                </c:pt>
              </c:strCache>
            </c:strRef>
          </c:cat>
          <c:val>
            <c:numRef>
              <c:f>Sheet1!$F$2:$F$3</c:f>
              <c:numCache>
                <c:formatCode>0%</c:formatCode>
                <c:ptCount val="2"/>
                <c:pt idx="0">
                  <c:v>0.01</c:v>
                </c:pt>
                <c:pt idx="1">
                  <c:v>0.02</c:v>
                </c:pt>
              </c:numCache>
            </c:numRef>
          </c:val>
          <c:extLst>
            <c:ext xmlns:c16="http://schemas.microsoft.com/office/drawing/2014/chart" uri="{C3380CC4-5D6E-409C-BE32-E72D297353CC}">
              <c16:uniqueId val="{00000004-B466-495F-A352-B6EF70711CF8}"/>
            </c:ext>
          </c:extLst>
        </c:ser>
        <c:dLbls>
          <c:dLblPos val="ctr"/>
          <c:showLegendKey val="0"/>
          <c:showVal val="1"/>
          <c:showCatName val="0"/>
          <c:showSerName val="0"/>
          <c:showPercent val="0"/>
          <c:showBubbleSize val="0"/>
        </c:dLbls>
        <c:gapWidth val="120"/>
        <c:overlap val="100"/>
        <c:axId val="1561536976"/>
        <c:axId val="1561546576"/>
      </c:barChart>
      <c:catAx>
        <c:axId val="1561536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61546576"/>
        <c:crosses val="autoZero"/>
        <c:auto val="1"/>
        <c:lblAlgn val="ctr"/>
        <c:lblOffset val="100"/>
        <c:noMultiLvlLbl val="0"/>
      </c:catAx>
      <c:valAx>
        <c:axId val="1561546576"/>
        <c:scaling>
          <c:orientation val="minMax"/>
        </c:scaling>
        <c:delete val="1"/>
        <c:axPos val="t"/>
        <c:numFmt formatCode="0%" sourceLinked="1"/>
        <c:majorTickMark val="none"/>
        <c:minorTickMark val="none"/>
        <c:tickLblPos val="nextTo"/>
        <c:crossAx val="1561536976"/>
        <c:crosses val="autoZero"/>
        <c:crossBetween val="between"/>
      </c:valAx>
      <c:spPr>
        <a:noFill/>
        <a:ln>
          <a:noFill/>
        </a:ln>
        <a:effectLst/>
      </c:spPr>
    </c:plotArea>
    <c:legend>
      <c:legendPos val="b"/>
      <c:layout>
        <c:manualLayout>
          <c:xMode val="edge"/>
          <c:yMode val="edge"/>
          <c:x val="9.2605379012788175E-2"/>
          <c:y val="0.80530056627420255"/>
          <c:w val="0.83196637609808555"/>
          <c:h val="0.167514847172321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95195271468577E-5"/>
          <c:y val="0"/>
          <c:w val="0.99934255717489229"/>
          <c:h val="0.83231759494190538"/>
        </c:manualLayout>
      </c:layout>
      <c:barChart>
        <c:barDir val="bar"/>
        <c:grouping val="percentStacked"/>
        <c:varyColors val="0"/>
        <c:ser>
          <c:idx val="0"/>
          <c:order val="0"/>
          <c:tx>
            <c:strRef>
              <c:f>Sheet1!$B$1</c:f>
              <c:strCache>
                <c:ptCount val="1"/>
                <c:pt idx="0">
                  <c:v>Very dissatified</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379-40FB-90A4-37889B4567E2}"/>
              </c:ext>
            </c:extLst>
          </c:dPt>
          <c:dLbls>
            <c:delete val="1"/>
          </c:dLbls>
          <c:cat>
            <c:numRef>
              <c:f>Sheet1!$A$2</c:f>
              <c:numCache>
                <c:formatCode>General</c:formatCode>
                <c:ptCount val="1"/>
              </c:numCache>
            </c:numRef>
          </c:cat>
          <c:val>
            <c:numRef>
              <c:f>Sheet1!$B$2</c:f>
              <c:numCache>
                <c:formatCode>0%</c:formatCode>
                <c:ptCount val="1"/>
                <c:pt idx="0">
                  <c:v>0.03</c:v>
                </c:pt>
              </c:numCache>
            </c:numRef>
          </c:val>
          <c:extLst>
            <c:ext xmlns:c16="http://schemas.microsoft.com/office/drawing/2014/chart" uri="{C3380CC4-5D6E-409C-BE32-E72D297353CC}">
              <c16:uniqueId val="{00000002-B379-40FB-90A4-37889B4567E2}"/>
            </c:ext>
          </c:extLst>
        </c:ser>
        <c:ser>
          <c:idx val="1"/>
          <c:order val="1"/>
          <c:tx>
            <c:strRef>
              <c:f>Sheet1!$C$1</c:f>
              <c:strCache>
                <c:ptCount val="1"/>
                <c:pt idx="0">
                  <c:v>Fairly dissatisfied</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4-B379-40FB-90A4-37889B4567E2}"/>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0.05</c:v>
                </c:pt>
              </c:numCache>
            </c:numRef>
          </c:val>
          <c:extLst>
            <c:ext xmlns:c16="http://schemas.microsoft.com/office/drawing/2014/chart" uri="{C3380CC4-5D6E-409C-BE32-E72D297353CC}">
              <c16:uniqueId val="{00000005-B379-40FB-90A4-37889B4567E2}"/>
            </c:ext>
          </c:extLst>
        </c:ser>
        <c:ser>
          <c:idx val="2"/>
          <c:order val="2"/>
          <c:tx>
            <c:strRef>
              <c:f>Sheet1!$D$1</c:f>
              <c:strCache>
                <c:ptCount val="1"/>
                <c:pt idx="0">
                  <c:v>Neither satisfied nor dissatisfied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0.16</c:v>
                </c:pt>
              </c:numCache>
            </c:numRef>
          </c:val>
          <c:extLst>
            <c:ext xmlns:c16="http://schemas.microsoft.com/office/drawing/2014/chart" uri="{C3380CC4-5D6E-409C-BE32-E72D297353CC}">
              <c16:uniqueId val="{00000006-B379-40FB-90A4-37889B4567E2}"/>
            </c:ext>
          </c:extLst>
        </c:ser>
        <c:ser>
          <c:idx val="3"/>
          <c:order val="3"/>
          <c:tx>
            <c:strRef>
              <c:f>Sheet1!$E$1</c:f>
              <c:strCache>
                <c:ptCount val="1"/>
                <c:pt idx="0">
                  <c:v>Fairly satisfied</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8-B379-40FB-90A4-37889B4567E2}"/>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0.45</c:v>
                </c:pt>
              </c:numCache>
            </c:numRef>
          </c:val>
          <c:extLst>
            <c:ext xmlns:c16="http://schemas.microsoft.com/office/drawing/2014/chart" uri="{C3380CC4-5D6E-409C-BE32-E72D297353CC}">
              <c16:uniqueId val="{00000009-B379-40FB-90A4-37889B4567E2}"/>
            </c:ext>
          </c:extLst>
        </c:ser>
        <c:ser>
          <c:idx val="4"/>
          <c:order val="4"/>
          <c:tx>
            <c:strRef>
              <c:f>Sheet1!$F$1</c:f>
              <c:strCache>
                <c:ptCount val="1"/>
                <c:pt idx="0">
                  <c:v>Very satisfied</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B379-40FB-90A4-37889B4567E2}"/>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0.31</c:v>
                </c:pt>
              </c:numCache>
            </c:numRef>
          </c:val>
          <c:extLst>
            <c:ext xmlns:c16="http://schemas.microsoft.com/office/drawing/2014/chart" uri="{C3380CC4-5D6E-409C-BE32-E72D297353CC}">
              <c16:uniqueId val="{0000000C-B379-40FB-90A4-37889B4567E2}"/>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numRef>
              <c:f>Sheet1!$A$2</c:f>
              <c:numCache>
                <c:formatCode>General</c:formatCode>
                <c:ptCount val="1"/>
              </c:numCache>
            </c:numRef>
          </c:cat>
          <c:val>
            <c:numRef>
              <c:f>Sheet1!$G$2</c:f>
              <c:numCache>
                <c:formatCode>0%</c:formatCode>
                <c:ptCount val="1"/>
                <c:pt idx="0">
                  <c:v>0.01</c:v>
                </c:pt>
              </c:numCache>
            </c:numRef>
          </c:val>
          <c:extLst>
            <c:ext xmlns:c16="http://schemas.microsoft.com/office/drawing/2014/chart" uri="{C3380CC4-5D6E-409C-BE32-E72D297353CC}">
              <c16:uniqueId val="{0000000D-B379-40FB-90A4-37889B4567E2}"/>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1"/>
        <c:axPos val="l"/>
        <c:numFmt formatCode="General" sourceLinked="1"/>
        <c:majorTickMark val="none"/>
        <c:minorTickMark val="none"/>
        <c:tickLblPos val="nextTo"/>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66370464614943414"/>
          <c:w val="0.99974309915393988"/>
          <c:h val="0.336295353850565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solidFill>
            <a:schemeClr val="tx1"/>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GB"/>
              <a:t>Net:</a:t>
            </a:r>
            <a:r>
              <a:rPr lang="en-GB" baseline="0"/>
              <a:t> Yes %</a:t>
            </a:r>
            <a:endParaRPr lang="en-GB"/>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GB"/>
        </a:p>
      </c:txPr>
    </c:title>
    <c:autoTitleDeleted val="0"/>
    <c:plotArea>
      <c:layout>
        <c:manualLayout>
          <c:layoutTarget val="inner"/>
          <c:xMode val="edge"/>
          <c:yMode val="edge"/>
          <c:x val="0.40218499993055362"/>
          <c:y val="0.11531838342748242"/>
          <c:w val="0.54544809404427896"/>
          <c:h val="0.88468161657251743"/>
        </c:manualLayout>
      </c:layout>
      <c:barChart>
        <c:barDir val="bar"/>
        <c:grouping val="clustered"/>
        <c:varyColors val="0"/>
        <c:ser>
          <c:idx val="0"/>
          <c:order val="0"/>
          <c:tx>
            <c:strRef>
              <c:f>Sheet1!$A$2</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Insulation</c:v>
                </c:pt>
                <c:pt idx="1">
                  <c:v>Solar panels</c:v>
                </c:pt>
                <c:pt idx="2">
                  <c:v>Heat pumps</c:v>
                </c:pt>
                <c:pt idx="3">
                  <c:v>Home batteries</c:v>
                </c:pt>
                <c:pt idx="4">
                  <c:v>Other low carbon heating</c:v>
                </c:pt>
                <c:pt idx="5">
                  <c:v>Other energy efficiency technologies</c:v>
                </c:pt>
              </c:strCache>
            </c:strRef>
          </c:cat>
          <c:val>
            <c:numRef>
              <c:f>Sheet1!$B$2:$G$2</c:f>
              <c:numCache>
                <c:formatCode>0%</c:formatCode>
                <c:ptCount val="6"/>
                <c:pt idx="0">
                  <c:v>0.27</c:v>
                </c:pt>
                <c:pt idx="1">
                  <c:v>0.24</c:v>
                </c:pt>
                <c:pt idx="2">
                  <c:v>0.22</c:v>
                </c:pt>
                <c:pt idx="3">
                  <c:v>0.18</c:v>
                </c:pt>
                <c:pt idx="4">
                  <c:v>0.14000000000000001</c:v>
                </c:pt>
                <c:pt idx="5">
                  <c:v>0.15</c:v>
                </c:pt>
              </c:numCache>
            </c:numRef>
          </c:val>
          <c:extLst>
            <c:ext xmlns:c16="http://schemas.microsoft.com/office/drawing/2014/chart" uri="{C3380CC4-5D6E-409C-BE32-E72D297353CC}">
              <c16:uniqueId val="{00000000-C47E-4E8F-8BCD-5CD1E744F27B}"/>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894278481466781"/>
          <c:h val="1"/>
        </c:manualLayout>
      </c:layout>
      <c:lineChart>
        <c:grouping val="standard"/>
        <c:varyColors val="0"/>
        <c:ser>
          <c:idx val="0"/>
          <c:order val="0"/>
          <c:tx>
            <c:strRef>
              <c:f>Sheet1!$A$2</c:f>
              <c:strCache>
                <c:ptCount val="1"/>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Jan/Feb 2026</c:v>
                </c:pt>
                <c:pt idx="1">
                  <c:v>Jan/Feb 2025</c:v>
                </c:pt>
                <c:pt idx="2">
                  <c:v>Jan/Feb 20242</c:v>
                </c:pt>
              </c:strCache>
            </c:strRef>
          </c:cat>
          <c:val>
            <c:numRef>
              <c:f>Sheet1!$B$2:$D$2</c:f>
              <c:numCache>
                <c:formatCode>0%</c:formatCode>
                <c:ptCount val="3"/>
                <c:pt idx="0">
                  <c:v>0.39</c:v>
                </c:pt>
                <c:pt idx="1">
                  <c:v>0.41</c:v>
                </c:pt>
                <c:pt idx="2">
                  <c:v>0.31</c:v>
                </c:pt>
              </c:numCache>
            </c:numRef>
          </c:val>
          <c:smooth val="0"/>
          <c:extLst>
            <c:ext xmlns:c16="http://schemas.microsoft.com/office/drawing/2014/chart" uri="{C3380CC4-5D6E-409C-BE32-E72D297353CC}">
              <c16:uniqueId val="{00000000-8946-40EF-8779-598C548A246C}"/>
            </c:ext>
          </c:extLst>
        </c:ser>
        <c:dLbls>
          <c:dLblPos val="t"/>
          <c:showLegendKey val="0"/>
          <c:showVal val="1"/>
          <c:showCatName val="0"/>
          <c:showSerName val="0"/>
          <c:showPercent val="0"/>
          <c:showBubbleSize val="0"/>
        </c:dLbls>
        <c:smooth val="0"/>
        <c:axId val="1884359663"/>
        <c:axId val="1884362543"/>
      </c:lineChart>
      <c:catAx>
        <c:axId val="1884359663"/>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r"/>
        <c:numFmt formatCode="0%" sourceLinked="1"/>
        <c:majorTickMark val="none"/>
        <c:minorTickMark val="none"/>
        <c:tickLblPos val="nextTo"/>
        <c:crossAx val="1884359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28747658339699"/>
          <c:y val="0.15137241849799843"/>
          <c:w val="0.65526877095782432"/>
          <c:h val="0.72413464172953967"/>
        </c:manualLayout>
      </c:layout>
      <c:barChart>
        <c:barDir val="bar"/>
        <c:grouping val="percentStacked"/>
        <c:varyColors val="0"/>
        <c:ser>
          <c:idx val="0"/>
          <c:order val="0"/>
          <c:tx>
            <c:strRef>
              <c:f>Sheet1!$B$1</c:f>
              <c:strCache>
                <c:ptCount val="1"/>
                <c:pt idx="0">
                  <c:v>Strongly disagree</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5D1-4AAB-9996-038C1BE08C1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Sheet1!$B$2:$B$4</c:f>
              <c:numCache>
                <c:formatCode>0%</c:formatCode>
                <c:ptCount val="3"/>
                <c:pt idx="0">
                  <c:v>7.0000000000000007E-2</c:v>
                </c:pt>
                <c:pt idx="1">
                  <c:v>0.04</c:v>
                </c:pt>
                <c:pt idx="2">
                  <c:v>0.04</c:v>
                </c:pt>
              </c:numCache>
            </c:numRef>
          </c:val>
          <c:extLst>
            <c:ext xmlns:c16="http://schemas.microsoft.com/office/drawing/2014/chart" uri="{C3380CC4-5D6E-409C-BE32-E72D297353CC}">
              <c16:uniqueId val="{00000002-F5D1-4AAB-9996-038C1BE08C15}"/>
            </c:ext>
          </c:extLst>
        </c:ser>
        <c:ser>
          <c:idx val="1"/>
          <c:order val="1"/>
          <c:tx>
            <c:strRef>
              <c:f>Sheet1!$C$1</c:f>
              <c:strCache>
                <c:ptCount val="1"/>
                <c:pt idx="0">
                  <c:v>Tend to disagree</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4-F5D1-4AAB-9996-038C1BE08C15}"/>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Sheet1!$C$2:$C$4</c:f>
              <c:numCache>
                <c:formatCode>0%</c:formatCode>
                <c:ptCount val="3"/>
                <c:pt idx="0">
                  <c:v>0.12</c:v>
                </c:pt>
                <c:pt idx="1">
                  <c:v>0.09</c:v>
                </c:pt>
                <c:pt idx="2">
                  <c:v>0.09</c:v>
                </c:pt>
              </c:numCache>
            </c:numRef>
          </c:val>
          <c:extLst>
            <c:ext xmlns:c16="http://schemas.microsoft.com/office/drawing/2014/chart" uri="{C3380CC4-5D6E-409C-BE32-E72D297353CC}">
              <c16:uniqueId val="{00000005-F5D1-4AAB-9996-038C1BE08C15}"/>
            </c:ext>
          </c:extLst>
        </c:ser>
        <c:ser>
          <c:idx val="2"/>
          <c:order val="2"/>
          <c:tx>
            <c:strRef>
              <c:f>Sheet1!$D$1</c:f>
              <c:strCache>
                <c:ptCount val="1"/>
                <c:pt idx="0">
                  <c:v>Neither agree nor disagree</c:v>
                </c:pt>
              </c:strCache>
            </c:strRef>
          </c:tx>
          <c:spPr>
            <a:solidFill>
              <a:schemeClr val="accent4"/>
            </a:solidFill>
            <a:ln>
              <a:noFill/>
            </a:ln>
            <a:effectLst/>
          </c:spPr>
          <c:invertIfNegative val="0"/>
          <c:dLbls>
            <c:dLbl>
              <c:idx val="2"/>
              <c:tx>
                <c:rich>
                  <a:bodyPr/>
                  <a:lstStyle/>
                  <a:p>
                    <a:fld id="{C163F21E-8073-4CE4-932B-2884A3606F56}" type="VALUE">
                      <a:rPr lang="en-US"/>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D4B-4245-9A41-BDB889DD0A0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Sheet1!$D$2:$D$4</c:f>
              <c:numCache>
                <c:formatCode>0%</c:formatCode>
                <c:ptCount val="3"/>
                <c:pt idx="0">
                  <c:v>0.24</c:v>
                </c:pt>
                <c:pt idx="1">
                  <c:v>0.14000000000000001</c:v>
                </c:pt>
                <c:pt idx="2">
                  <c:v>0.16</c:v>
                </c:pt>
              </c:numCache>
            </c:numRef>
          </c:val>
          <c:extLst>
            <c:ext xmlns:c16="http://schemas.microsoft.com/office/drawing/2014/chart" uri="{C3380CC4-5D6E-409C-BE32-E72D297353CC}">
              <c16:uniqueId val="{00000006-F5D1-4AAB-9996-038C1BE08C15}"/>
            </c:ext>
          </c:extLst>
        </c:ser>
        <c:ser>
          <c:idx val="3"/>
          <c:order val="3"/>
          <c:tx>
            <c:strRef>
              <c:f>Sheet1!$E$1</c:f>
              <c:strCache>
                <c:ptCount val="1"/>
                <c:pt idx="0">
                  <c:v>Tend to agree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8-F5D1-4AAB-9996-038C1BE08C15}"/>
              </c:ext>
            </c:extLst>
          </c:dPt>
          <c:dLbls>
            <c:dLbl>
              <c:idx val="2"/>
              <c:tx>
                <c:rich>
                  <a:bodyPr/>
                  <a:lstStyle/>
                  <a:p>
                    <a:fld id="{AF07C31B-130A-42B4-BE75-82BA3938FF0B}" type="VALUE">
                      <a:rPr lang="en-US"/>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D4B-4245-9A41-BDB889DD0A0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Sheet1!$E$2:$E$4</c:f>
              <c:numCache>
                <c:formatCode>0%</c:formatCode>
                <c:ptCount val="3"/>
                <c:pt idx="0">
                  <c:v>0.34</c:v>
                </c:pt>
                <c:pt idx="1">
                  <c:v>0.39</c:v>
                </c:pt>
                <c:pt idx="2">
                  <c:v>0.39</c:v>
                </c:pt>
              </c:numCache>
            </c:numRef>
          </c:val>
          <c:extLst>
            <c:ext xmlns:c16="http://schemas.microsoft.com/office/drawing/2014/chart" uri="{C3380CC4-5D6E-409C-BE32-E72D297353CC}">
              <c16:uniqueId val="{00000009-F5D1-4AAB-9996-038C1BE08C15}"/>
            </c:ext>
          </c:extLst>
        </c:ser>
        <c:ser>
          <c:idx val="4"/>
          <c:order val="4"/>
          <c:tx>
            <c:strRef>
              <c:f>Sheet1!$F$1</c:f>
              <c:strCache>
                <c:ptCount val="1"/>
                <c:pt idx="0">
                  <c:v>Strongly agree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F5D1-4AAB-9996-038C1BE08C1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Sheet1!$F$2:$F$4</c:f>
              <c:numCache>
                <c:formatCode>0%</c:formatCode>
                <c:ptCount val="3"/>
                <c:pt idx="0">
                  <c:v>0.2</c:v>
                </c:pt>
                <c:pt idx="1">
                  <c:v>0.31</c:v>
                </c:pt>
                <c:pt idx="2">
                  <c:v>0.28999999999999998</c:v>
                </c:pt>
              </c:numCache>
            </c:numRef>
          </c:val>
          <c:extLst>
            <c:ext xmlns:c16="http://schemas.microsoft.com/office/drawing/2014/chart" uri="{C3380CC4-5D6E-409C-BE32-E72D297353CC}">
              <c16:uniqueId val="{0000000C-F5D1-4AAB-9996-038C1BE08C15}"/>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strRef>
              <c:f>Sheet1!$A$2:$A$4</c:f>
              <c:strCache>
                <c:ptCount val="3"/>
                <c:pt idx="0">
                  <c:v>My supplier offers a good price for energy </c:v>
                </c:pt>
                <c:pt idx="1">
                  <c:v>The supplier makes it easy for me to contact them if I need to </c:v>
                </c:pt>
                <c:pt idx="2">
                  <c:v>The language used in the energy bill I receive is easy to understand </c:v>
                </c:pt>
              </c:strCache>
            </c:strRef>
          </c:cat>
          <c:val>
            <c:numRef>
              <c:f>Sheet1!$G$2:$G$4</c:f>
              <c:numCache>
                <c:formatCode>0%</c:formatCode>
                <c:ptCount val="3"/>
                <c:pt idx="0">
                  <c:v>0.03</c:v>
                </c:pt>
                <c:pt idx="1">
                  <c:v>0.03</c:v>
                </c:pt>
                <c:pt idx="2">
                  <c:v>0.02</c:v>
                </c:pt>
              </c:numCache>
            </c:numRef>
          </c:val>
          <c:extLst>
            <c:ext xmlns:c16="http://schemas.microsoft.com/office/drawing/2014/chart" uri="{C3380CC4-5D6E-409C-BE32-E72D297353CC}">
              <c16:uniqueId val="{0000000D-F5D1-4AAB-9996-038C1BE08C15}"/>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90291420693253432"/>
          <c:w val="0.99974309915393988"/>
          <c:h val="9.70857930674655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28747658339699"/>
          <c:y val="0.13169129873531102"/>
          <c:w val="0.65526877095782432"/>
          <c:h val="0.6552517677906452"/>
        </c:manualLayout>
      </c:layout>
      <c:barChart>
        <c:barDir val="bar"/>
        <c:grouping val="percentStacked"/>
        <c:varyColors val="0"/>
        <c:ser>
          <c:idx val="0"/>
          <c:order val="0"/>
          <c:tx>
            <c:strRef>
              <c:f>Sheet1!$B$1</c:f>
              <c:strCache>
                <c:ptCount val="1"/>
                <c:pt idx="0">
                  <c:v>Strongly disagree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39A-4D76-AAFB-6B42AFB835A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Sheet1!$B$2</c:f>
              <c:numCache>
                <c:formatCode>0%</c:formatCode>
                <c:ptCount val="1"/>
                <c:pt idx="0">
                  <c:v>0.37</c:v>
                </c:pt>
              </c:numCache>
            </c:numRef>
          </c:val>
          <c:extLst>
            <c:ext xmlns:c16="http://schemas.microsoft.com/office/drawing/2014/chart" uri="{C3380CC4-5D6E-409C-BE32-E72D297353CC}">
              <c16:uniqueId val="{00000002-439A-4D76-AAFB-6B42AFB835A5}"/>
            </c:ext>
          </c:extLst>
        </c:ser>
        <c:ser>
          <c:idx val="1"/>
          <c:order val="1"/>
          <c:tx>
            <c:strRef>
              <c:f>Sheet1!$C$1</c:f>
              <c:strCache>
                <c:ptCount val="1"/>
                <c:pt idx="0">
                  <c:v>Tend to disagree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439A-4D76-AAFB-6B42AFB835A5}"/>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Sheet1!$C$2</c:f>
              <c:numCache>
                <c:formatCode>0%</c:formatCode>
                <c:ptCount val="1"/>
                <c:pt idx="0">
                  <c:v>0.26</c:v>
                </c:pt>
              </c:numCache>
            </c:numRef>
          </c:val>
          <c:extLst>
            <c:ext xmlns:c16="http://schemas.microsoft.com/office/drawing/2014/chart" uri="{C3380CC4-5D6E-409C-BE32-E72D297353CC}">
              <c16:uniqueId val="{00000005-439A-4D76-AAFB-6B42AFB835A5}"/>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Sheet1!$D$2</c:f>
              <c:numCache>
                <c:formatCode>0%</c:formatCode>
                <c:ptCount val="1"/>
                <c:pt idx="0">
                  <c:v>0.12</c:v>
                </c:pt>
              </c:numCache>
            </c:numRef>
          </c:val>
          <c:extLst>
            <c:ext xmlns:c16="http://schemas.microsoft.com/office/drawing/2014/chart" uri="{C3380CC4-5D6E-409C-BE32-E72D297353CC}">
              <c16:uniqueId val="{00000006-439A-4D76-AAFB-6B42AFB835A5}"/>
            </c:ext>
          </c:extLst>
        </c:ser>
        <c:ser>
          <c:idx val="3"/>
          <c:order val="3"/>
          <c:tx>
            <c:strRef>
              <c:f>Sheet1!$E$1</c:f>
              <c:strCache>
                <c:ptCount val="1"/>
                <c:pt idx="0">
                  <c:v>Tend to agree</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8-439A-4D76-AAFB-6B42AFB835A5}"/>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Sheet1!$E$2</c:f>
              <c:numCache>
                <c:formatCode>0%</c:formatCode>
                <c:ptCount val="1"/>
                <c:pt idx="0">
                  <c:v>0.11</c:v>
                </c:pt>
              </c:numCache>
            </c:numRef>
          </c:val>
          <c:extLst>
            <c:ext xmlns:c16="http://schemas.microsoft.com/office/drawing/2014/chart" uri="{C3380CC4-5D6E-409C-BE32-E72D297353CC}">
              <c16:uniqueId val="{00000009-439A-4D76-AAFB-6B42AFB835A5}"/>
            </c:ext>
          </c:extLst>
        </c:ser>
        <c:ser>
          <c:idx val="4"/>
          <c:order val="4"/>
          <c:tx>
            <c:strRef>
              <c:f>Sheet1!$F$1</c:f>
              <c:strCache>
                <c:ptCount val="1"/>
                <c:pt idx="0">
                  <c:v>Strongly agree</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B-439A-4D76-AAFB-6B42AFB835A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The supplier I use is the only one available to me</c:v>
                </c:pt>
              </c:strCache>
            </c:strRef>
          </c:cat>
          <c:val>
            <c:numRef>
              <c:f>Sheet1!$F$2</c:f>
              <c:numCache>
                <c:formatCode>0%</c:formatCode>
                <c:ptCount val="1"/>
                <c:pt idx="0">
                  <c:v>0.11</c:v>
                </c:pt>
              </c:numCache>
            </c:numRef>
          </c:val>
          <c:extLst>
            <c:ext xmlns:c16="http://schemas.microsoft.com/office/drawing/2014/chart" uri="{C3380CC4-5D6E-409C-BE32-E72D297353CC}">
              <c16:uniqueId val="{0000000C-439A-4D76-AAFB-6B42AFB835A5}"/>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strRef>
              <c:f>Sheet1!$A$2</c:f>
              <c:strCache>
                <c:ptCount val="1"/>
                <c:pt idx="0">
                  <c:v>The supplier I use is the only one available to me</c:v>
                </c:pt>
              </c:strCache>
            </c:strRef>
          </c:cat>
          <c:val>
            <c:numRef>
              <c:f>Sheet1!$G$2</c:f>
              <c:numCache>
                <c:formatCode>0%</c:formatCode>
                <c:ptCount val="1"/>
                <c:pt idx="0">
                  <c:v>0.04</c:v>
                </c:pt>
              </c:numCache>
            </c:numRef>
          </c:val>
          <c:extLst>
            <c:ext xmlns:c16="http://schemas.microsoft.com/office/drawing/2014/chart" uri="{C3380CC4-5D6E-409C-BE32-E72D297353CC}">
              <c16:uniqueId val="{0000000D-439A-4D76-AAFB-6B42AFB835A5}"/>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82419103141654149"/>
          <c:w val="0.99974309915393988"/>
          <c:h val="0.175808968583458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solidFill>
                  <a:schemeClr val="tx1"/>
                </a:solidFill>
              </a:rPr>
              <a:t>Energy payment methods</a:t>
            </a:r>
          </a:p>
        </c:rich>
      </c:tx>
      <c:layout>
        <c:manualLayout>
          <c:xMode val="edge"/>
          <c:yMode val="edge"/>
          <c:x val="0.32388906527033906"/>
          <c:y val="2.16668605879123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178093680532924E-2"/>
          <c:y val="0.1490792607881346"/>
          <c:w val="0.99322935557973646"/>
          <c:h val="0.48342246317742632"/>
        </c:manualLayout>
      </c:layout>
      <c:barChart>
        <c:barDir val="col"/>
        <c:grouping val="clustered"/>
        <c:varyColors val="1"/>
        <c:ser>
          <c:idx val="0"/>
          <c:order val="0"/>
          <c:tx>
            <c:strRef>
              <c:f>Sheet1!$B$1</c:f>
              <c:strCache>
                <c:ptCount val="1"/>
                <c:pt idx="0">
                  <c:v>Net: Agree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A8C-42CE-9B7D-E571307808B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A8C-42CE-9B7D-E571307808B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A8C-42CE-9B7D-E571307808B5}"/>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DA8C-42CE-9B7D-E571307808B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A8C-42CE-9B7D-E571307808B5}"/>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A8C-42CE-9B7D-E571307808B5}"/>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A8C-42CE-9B7D-E571307808B5}"/>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B2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DA8C-42CE-9B7D-E571307808B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Regular direct debit or standing order that pays a regular fixed amount</c:v>
                </c:pt>
                <c:pt idx="1">
                  <c:v>Regular direct debit or standing order that pays the exact amount of bill</c:v>
                </c:pt>
                <c:pt idx="2">
                  <c:v>A pre-payment meter</c:v>
                </c:pt>
                <c:pt idx="3">
                  <c:v>Pay the bill when it arrives</c:v>
                </c:pt>
              </c:strCache>
            </c:strRef>
          </c:cat>
          <c:val>
            <c:numRef>
              <c:f>Sheet1!$B$2:$B$5</c:f>
              <c:numCache>
                <c:formatCode>0%</c:formatCode>
                <c:ptCount val="4"/>
                <c:pt idx="0">
                  <c:v>0.38</c:v>
                </c:pt>
                <c:pt idx="1">
                  <c:v>0.34</c:v>
                </c:pt>
                <c:pt idx="2">
                  <c:v>0.15</c:v>
                </c:pt>
                <c:pt idx="3">
                  <c:v>0.13</c:v>
                </c:pt>
              </c:numCache>
            </c:numRef>
          </c:val>
          <c:extLst>
            <c:ext xmlns:c16="http://schemas.microsoft.com/office/drawing/2014/chart" uri="{C3380CC4-5D6E-409C-BE32-E72D297353CC}">
              <c16:uniqueId val="{00000008-DA8C-42CE-9B7D-E571307808B5}"/>
            </c:ext>
          </c:extLst>
        </c:ser>
        <c:dLbls>
          <c:dLblPos val="outEnd"/>
          <c:showLegendKey val="0"/>
          <c:showVal val="1"/>
          <c:showCatName val="0"/>
          <c:showSerName val="0"/>
          <c:showPercent val="0"/>
          <c:showBubbleSize val="0"/>
        </c:dLbls>
        <c:gapWidth val="219"/>
        <c:overlap val="-27"/>
        <c:axId val="1459054351"/>
        <c:axId val="1459052431"/>
      </c:barChart>
      <c:catAx>
        <c:axId val="145905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59052431"/>
        <c:crosses val="autoZero"/>
        <c:auto val="1"/>
        <c:lblAlgn val="ctr"/>
        <c:lblOffset val="100"/>
        <c:noMultiLvlLbl val="0"/>
      </c:catAx>
      <c:valAx>
        <c:axId val="1459052431"/>
        <c:scaling>
          <c:orientation val="minMax"/>
        </c:scaling>
        <c:delete val="1"/>
        <c:axPos val="l"/>
        <c:numFmt formatCode="0%" sourceLinked="1"/>
        <c:majorTickMark val="none"/>
        <c:minorTickMark val="none"/>
        <c:tickLblPos val="nextTo"/>
        <c:crossAx val="145905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28747658339699"/>
          <c:y val="0.15137241849799843"/>
          <c:w val="0.65526877095782432"/>
          <c:h val="0.72413464172953967"/>
        </c:manualLayout>
      </c:layout>
      <c:barChart>
        <c:barDir val="bar"/>
        <c:grouping val="percentStacked"/>
        <c:varyColors val="0"/>
        <c:ser>
          <c:idx val="0"/>
          <c:order val="0"/>
          <c:tx>
            <c:strRef>
              <c:f>Sheet1!$B$1</c:f>
              <c:strCache>
                <c:ptCount val="1"/>
                <c:pt idx="0">
                  <c:v>Strongly disagree</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5CF6-4E9F-B1D4-07D57EBC39A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Sheet1!$B$2:$B$5</c:f>
              <c:numCache>
                <c:formatCode>0%</c:formatCode>
                <c:ptCount val="4"/>
                <c:pt idx="0">
                  <c:v>0.05</c:v>
                </c:pt>
                <c:pt idx="1">
                  <c:v>0.03</c:v>
                </c:pt>
                <c:pt idx="2">
                  <c:v>0.06</c:v>
                </c:pt>
                <c:pt idx="3">
                  <c:v>0.04</c:v>
                </c:pt>
              </c:numCache>
            </c:numRef>
          </c:val>
          <c:extLst>
            <c:ext xmlns:c16="http://schemas.microsoft.com/office/drawing/2014/chart" uri="{C3380CC4-5D6E-409C-BE32-E72D297353CC}">
              <c16:uniqueId val="{00000002-5CF6-4E9F-B1D4-07D57EBC39AF}"/>
            </c:ext>
          </c:extLst>
        </c:ser>
        <c:ser>
          <c:idx val="1"/>
          <c:order val="1"/>
          <c:tx>
            <c:strRef>
              <c:f>Sheet1!$C$1</c:f>
              <c:strCache>
                <c:ptCount val="1"/>
                <c:pt idx="0">
                  <c:v>Tend to disagree</c:v>
                </c:pt>
              </c:strCache>
            </c:strRef>
          </c:tx>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4-5CF6-4E9F-B1D4-07D57EBC39AF}"/>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Sheet1!$C$2:$C$5</c:f>
              <c:numCache>
                <c:formatCode>0%</c:formatCode>
                <c:ptCount val="4"/>
                <c:pt idx="0">
                  <c:v>0.08</c:v>
                </c:pt>
                <c:pt idx="1">
                  <c:v>0.06</c:v>
                </c:pt>
                <c:pt idx="2">
                  <c:v>0.08</c:v>
                </c:pt>
                <c:pt idx="3">
                  <c:v>7.0000000000000007E-2</c:v>
                </c:pt>
              </c:numCache>
            </c:numRef>
          </c:val>
          <c:extLst>
            <c:ext xmlns:c16="http://schemas.microsoft.com/office/drawing/2014/chart" uri="{C3380CC4-5D6E-409C-BE32-E72D297353CC}">
              <c16:uniqueId val="{00000005-5CF6-4E9F-B1D4-07D57EBC39AF}"/>
            </c:ext>
          </c:extLst>
        </c:ser>
        <c:ser>
          <c:idx val="2"/>
          <c:order val="2"/>
          <c:tx>
            <c:strRef>
              <c:f>Sheet1!$D$1</c:f>
              <c:strCache>
                <c:ptCount val="1"/>
                <c:pt idx="0">
                  <c:v>Neither agree nor disagree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Sheet1!$D$2:$D$5</c:f>
              <c:numCache>
                <c:formatCode>0%</c:formatCode>
                <c:ptCount val="4"/>
                <c:pt idx="0">
                  <c:v>0.16</c:v>
                </c:pt>
                <c:pt idx="1">
                  <c:v>0.22</c:v>
                </c:pt>
                <c:pt idx="2">
                  <c:v>0.11</c:v>
                </c:pt>
                <c:pt idx="3">
                  <c:v>0.22</c:v>
                </c:pt>
              </c:numCache>
            </c:numRef>
          </c:val>
          <c:extLst>
            <c:ext xmlns:c16="http://schemas.microsoft.com/office/drawing/2014/chart" uri="{C3380CC4-5D6E-409C-BE32-E72D297353CC}">
              <c16:uniqueId val="{00000006-5CF6-4E9F-B1D4-07D57EBC39AF}"/>
            </c:ext>
          </c:extLst>
        </c:ser>
        <c:ser>
          <c:idx val="3"/>
          <c:order val="3"/>
          <c:tx>
            <c:strRef>
              <c:f>Sheet1!$E$1</c:f>
              <c:strCache>
                <c:ptCount val="1"/>
                <c:pt idx="0">
                  <c:v>Tend to agree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8-5CF6-4E9F-B1D4-07D57EBC39AF}"/>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Sheet1!$E$2:$E$5</c:f>
              <c:numCache>
                <c:formatCode>0%</c:formatCode>
                <c:ptCount val="4"/>
                <c:pt idx="0">
                  <c:v>0.36</c:v>
                </c:pt>
                <c:pt idx="1">
                  <c:v>0.39</c:v>
                </c:pt>
                <c:pt idx="2">
                  <c:v>0.32</c:v>
                </c:pt>
                <c:pt idx="3">
                  <c:v>0.39</c:v>
                </c:pt>
              </c:numCache>
            </c:numRef>
          </c:val>
          <c:extLst>
            <c:ext xmlns:c16="http://schemas.microsoft.com/office/drawing/2014/chart" uri="{C3380CC4-5D6E-409C-BE32-E72D297353CC}">
              <c16:uniqueId val="{00000009-5CF6-4E9F-B1D4-07D57EBC39AF}"/>
            </c:ext>
          </c:extLst>
        </c:ser>
        <c:ser>
          <c:idx val="4"/>
          <c:order val="4"/>
          <c:tx>
            <c:strRef>
              <c:f>Sheet1!$F$1</c:f>
              <c:strCache>
                <c:ptCount val="1"/>
                <c:pt idx="0">
                  <c:v>Strongly agree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5CF6-4E9F-B1D4-07D57EBC39A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Sheet1!$F$2:$F$5</c:f>
              <c:numCache>
                <c:formatCode>0%</c:formatCode>
                <c:ptCount val="4"/>
                <c:pt idx="0">
                  <c:v>0.28999999999999998</c:v>
                </c:pt>
                <c:pt idx="1">
                  <c:v>0.27</c:v>
                </c:pt>
                <c:pt idx="2">
                  <c:v>0.41</c:v>
                </c:pt>
                <c:pt idx="3">
                  <c:v>0.23</c:v>
                </c:pt>
              </c:numCache>
            </c:numRef>
          </c:val>
          <c:extLst>
            <c:ext xmlns:c16="http://schemas.microsoft.com/office/drawing/2014/chart" uri="{C3380CC4-5D6E-409C-BE32-E72D297353CC}">
              <c16:uniqueId val="{0000000C-5CF6-4E9F-B1D4-07D57EBC39AF}"/>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elete val="1"/>
          </c:dLbls>
          <c:cat>
            <c:strRef>
              <c:f>Sheet1!$A$2:$A$5</c:f>
              <c:strCache>
                <c:ptCount val="4"/>
                <c:pt idx="0">
                  <c:v>The energy bills I receive provide guidance on what I should do if I am worried about paying my bill </c:v>
                </c:pt>
                <c:pt idx="1">
                  <c:v>My supplier treats me fairly in their dealings with me</c:v>
                </c:pt>
                <c:pt idx="2">
                  <c:v>My supplier dealt with my issue/query well when I contacted them recently</c:v>
                </c:pt>
                <c:pt idx="3">
                  <c:v>I'm able to access a tariff that meets my needs</c:v>
                </c:pt>
              </c:strCache>
            </c:strRef>
          </c:cat>
          <c:val>
            <c:numRef>
              <c:f>Sheet1!$G$2:$G$5</c:f>
              <c:numCache>
                <c:formatCode>0%</c:formatCode>
                <c:ptCount val="4"/>
                <c:pt idx="0">
                  <c:v>0.06</c:v>
                </c:pt>
                <c:pt idx="1">
                  <c:v>0.04</c:v>
                </c:pt>
                <c:pt idx="2">
                  <c:v>0.02</c:v>
                </c:pt>
                <c:pt idx="3">
                  <c:v>0.06</c:v>
                </c:pt>
              </c:numCache>
            </c:numRef>
          </c:val>
          <c:extLst>
            <c:ext xmlns:c16="http://schemas.microsoft.com/office/drawing/2014/chart" uri="{C3380CC4-5D6E-409C-BE32-E72D297353CC}">
              <c16:uniqueId val="{0000000D-5CF6-4E9F-B1D4-07D57EBC39AF}"/>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90291420693253432"/>
          <c:w val="0.99974309915393988"/>
          <c:h val="9.70857930674655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Net: In debt (%)</a:t>
            </a:r>
          </a:p>
        </c:rich>
      </c:tx>
      <c:layout>
        <c:manualLayout>
          <c:xMode val="edge"/>
          <c:yMode val="edge"/>
          <c:x val="0.39224676094190591"/>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GB"/>
        </a:p>
      </c:txPr>
    </c:title>
    <c:autoTitleDeleted val="0"/>
    <c:plotArea>
      <c:layout>
        <c:manualLayout>
          <c:layoutTarget val="inner"/>
          <c:xMode val="edge"/>
          <c:yMode val="edge"/>
          <c:x val="0.10116054982988378"/>
          <c:y val="0.23306618194686185"/>
          <c:w val="0.79806481826327769"/>
          <c:h val="0.53077281536619392"/>
        </c:manualLayout>
      </c:layout>
      <c:lineChart>
        <c:grouping val="standard"/>
        <c:varyColors val="0"/>
        <c:ser>
          <c:idx val="1"/>
          <c:order val="0"/>
          <c:tx>
            <c:strRef>
              <c:f>Sheet1!$B$1</c:f>
              <c:strCache>
                <c:ptCount val="1"/>
                <c:pt idx="0">
                  <c:v>Yes</c:v>
                </c:pt>
              </c:strCache>
            </c:strRef>
          </c:tx>
          <c:spPr>
            <a:ln w="28575" cap="rnd">
              <a:solidFill>
                <a:srgbClr val="B70050"/>
              </a:solidFill>
              <a:round/>
            </a:ln>
            <a:effectLst/>
          </c:spPr>
          <c:marker>
            <c:symbol val="diamond"/>
            <c:size val="5"/>
            <c:spPr>
              <a:solidFill>
                <a:schemeClr val="tx2"/>
              </a:solidFill>
              <a:ln w="9525">
                <a:no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Sheet1!$A$6:$A$9</c:f>
              <c:strCache>
                <c:ptCount val="4"/>
                <c:pt idx="0">
                  <c:v>Oct 2023</c:v>
                </c:pt>
                <c:pt idx="1">
                  <c:v>Jan/Feb 2024</c:v>
                </c:pt>
                <c:pt idx="2">
                  <c:v>Jan/Feb 2025</c:v>
                </c:pt>
                <c:pt idx="3">
                  <c:v>Jan/Feb 2026</c:v>
                </c:pt>
              </c:strCache>
            </c:strRef>
          </c:cat>
          <c:val>
            <c:numRef>
              <c:f>Sheet1!$B$6:$B$9</c:f>
              <c:numCache>
                <c:formatCode>0%</c:formatCode>
                <c:ptCount val="4"/>
                <c:pt idx="0">
                  <c:v>0.08</c:v>
                </c:pt>
                <c:pt idx="1">
                  <c:v>0.09</c:v>
                </c:pt>
                <c:pt idx="2">
                  <c:v>0.15</c:v>
                </c:pt>
                <c:pt idx="3">
                  <c:v>0.19</c:v>
                </c:pt>
              </c:numCache>
            </c:numRef>
          </c:val>
          <c:smooth val="0"/>
          <c:extLst>
            <c:ext xmlns:c16="http://schemas.microsoft.com/office/drawing/2014/chart" uri="{C3380CC4-5D6E-409C-BE32-E72D297353CC}">
              <c16:uniqueId val="{00000000-FDCA-43BA-9B9C-4EBE890AF51D}"/>
            </c:ext>
          </c:extLst>
        </c:ser>
        <c:dLbls>
          <c:dLblPos val="t"/>
          <c:showLegendKey val="0"/>
          <c:showVal val="1"/>
          <c:showCatName val="0"/>
          <c:showSerName val="0"/>
          <c:showPercent val="0"/>
          <c:showBubbleSize val="0"/>
        </c:dLbls>
        <c:marker val="1"/>
        <c:smooth val="0"/>
        <c:axId val="1884691343"/>
        <c:axId val="1884690863"/>
      </c:lineChart>
      <c:catAx>
        <c:axId val="18846913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4690863"/>
        <c:crosses val="autoZero"/>
        <c:auto val="1"/>
        <c:lblAlgn val="ctr"/>
        <c:lblOffset val="100"/>
        <c:noMultiLvlLbl val="0"/>
      </c:catAx>
      <c:valAx>
        <c:axId val="1884690863"/>
        <c:scaling>
          <c:orientation val="minMax"/>
        </c:scaling>
        <c:delete val="1"/>
        <c:axPos val="l"/>
        <c:numFmt formatCode="0%" sourceLinked="1"/>
        <c:majorTickMark val="out"/>
        <c:minorTickMark val="none"/>
        <c:tickLblPos val="nextTo"/>
        <c:crossAx val="188469134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3559279693101"/>
          <c:y val="0"/>
          <c:w val="0.5776440720306899"/>
          <c:h val="0.92531500084279139"/>
        </c:manualLayout>
      </c:layout>
      <c:barChart>
        <c:barDir val="bar"/>
        <c:grouping val="clustered"/>
        <c:varyColors val="0"/>
        <c:ser>
          <c:idx val="0"/>
          <c:order val="0"/>
          <c:tx>
            <c:strRef>
              <c:f>Sheet1!$B$1</c:f>
              <c:strCache>
                <c:ptCount val="1"/>
                <c:pt idx="0">
                  <c:v>Jan/Feb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Prefer not to say </c:v>
                </c:pt>
                <c:pt idx="1">
                  <c:v>Don't know </c:v>
                </c:pt>
                <c:pt idx="2">
                  <c:v>3 months or less </c:v>
                </c:pt>
                <c:pt idx="3">
                  <c:v>4 to 12 months </c:v>
                </c:pt>
                <c:pt idx="4">
                  <c:v>Longer than 12 months </c:v>
                </c:pt>
              </c:strCache>
            </c:strRef>
          </c:cat>
          <c:val>
            <c:numRef>
              <c:f>Sheet1!$B$2:$B$6</c:f>
              <c:numCache>
                <c:formatCode>0%</c:formatCode>
                <c:ptCount val="5"/>
                <c:pt idx="0">
                  <c:v>7.0000000000000007E-2</c:v>
                </c:pt>
                <c:pt idx="1">
                  <c:v>0.41</c:v>
                </c:pt>
                <c:pt idx="2">
                  <c:v>0.18</c:v>
                </c:pt>
                <c:pt idx="3">
                  <c:v>0.16</c:v>
                </c:pt>
                <c:pt idx="4">
                  <c:v>0.18</c:v>
                </c:pt>
              </c:numCache>
            </c:numRef>
          </c:val>
          <c:extLst>
            <c:ext xmlns:c16="http://schemas.microsoft.com/office/drawing/2014/chart" uri="{C3380CC4-5D6E-409C-BE32-E72D297353CC}">
              <c16:uniqueId val="{00000000-CDD3-4EAA-92F4-8D786A9BAB89}"/>
            </c:ext>
          </c:extLst>
        </c:ser>
        <c:ser>
          <c:idx val="1"/>
          <c:order val="1"/>
          <c:tx>
            <c:strRef>
              <c:f>Sheet1!$C$1</c:f>
              <c:strCache>
                <c:ptCount val="1"/>
                <c:pt idx="0">
                  <c:v>Jan/Feb 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Prefer not to say </c:v>
                </c:pt>
                <c:pt idx="1">
                  <c:v>Don't know </c:v>
                </c:pt>
                <c:pt idx="2">
                  <c:v>3 months or less </c:v>
                </c:pt>
                <c:pt idx="3">
                  <c:v>4 to 12 months </c:v>
                </c:pt>
                <c:pt idx="4">
                  <c:v>Longer than 12 months </c:v>
                </c:pt>
              </c:strCache>
            </c:strRef>
          </c:cat>
          <c:val>
            <c:numRef>
              <c:f>Sheet1!$C$2:$C$6</c:f>
              <c:numCache>
                <c:formatCode>0%</c:formatCode>
                <c:ptCount val="5"/>
                <c:pt idx="0">
                  <c:v>0.1</c:v>
                </c:pt>
                <c:pt idx="1">
                  <c:v>0.03</c:v>
                </c:pt>
                <c:pt idx="2">
                  <c:v>0.35</c:v>
                </c:pt>
                <c:pt idx="3">
                  <c:v>0.36</c:v>
                </c:pt>
                <c:pt idx="4">
                  <c:v>0.16</c:v>
                </c:pt>
              </c:numCache>
            </c:numRef>
          </c:val>
          <c:extLst>
            <c:ext xmlns:c16="http://schemas.microsoft.com/office/drawing/2014/chart" uri="{C3380CC4-5D6E-409C-BE32-E72D297353CC}">
              <c16:uniqueId val="{00000001-CDD3-4EAA-92F4-8D786A9BAB89}"/>
            </c:ext>
          </c:extLst>
        </c:ser>
        <c:ser>
          <c:idx val="2"/>
          <c:order val="2"/>
          <c:tx>
            <c:strRef>
              <c:f>Sheet1!$D$1</c:f>
              <c:strCache>
                <c:ptCount val="1"/>
                <c:pt idx="0">
                  <c:v>Jan/Feb 2026</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Prefer not to say </c:v>
                </c:pt>
                <c:pt idx="1">
                  <c:v>Don't know </c:v>
                </c:pt>
                <c:pt idx="2">
                  <c:v>3 months or less </c:v>
                </c:pt>
                <c:pt idx="3">
                  <c:v>4 to 12 months </c:v>
                </c:pt>
                <c:pt idx="4">
                  <c:v>Longer than 12 months </c:v>
                </c:pt>
              </c:strCache>
            </c:strRef>
          </c:cat>
          <c:val>
            <c:numRef>
              <c:f>Sheet1!$D$2:$D$6</c:f>
              <c:numCache>
                <c:formatCode>0%</c:formatCode>
                <c:ptCount val="5"/>
                <c:pt idx="0">
                  <c:v>0.12</c:v>
                </c:pt>
                <c:pt idx="1">
                  <c:v>0.03</c:v>
                </c:pt>
                <c:pt idx="2">
                  <c:v>0.32</c:v>
                </c:pt>
                <c:pt idx="3">
                  <c:v>0.38</c:v>
                </c:pt>
                <c:pt idx="4">
                  <c:v>0.14000000000000001</c:v>
                </c:pt>
              </c:numCache>
            </c:numRef>
          </c:val>
          <c:extLst>
            <c:ext xmlns:c16="http://schemas.microsoft.com/office/drawing/2014/chart" uri="{C3380CC4-5D6E-409C-BE32-E72D297353CC}">
              <c16:uniqueId val="{00000002-CDD3-4EAA-92F4-8D786A9BAB89}"/>
            </c:ext>
          </c:extLst>
        </c:ser>
        <c:dLbls>
          <c:dLblPos val="outEnd"/>
          <c:showLegendKey val="0"/>
          <c:showVal val="1"/>
          <c:showCatName val="0"/>
          <c:showSerName val="0"/>
          <c:showPercent val="0"/>
          <c:showBubbleSize val="0"/>
        </c:dLbls>
        <c:gapWidth val="114"/>
        <c:overlap val="-2"/>
        <c:axId val="93491583"/>
        <c:axId val="93483423"/>
      </c:barChart>
      <c:catAx>
        <c:axId val="934915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3483423"/>
        <c:crosses val="autoZero"/>
        <c:auto val="1"/>
        <c:lblAlgn val="ctr"/>
        <c:lblOffset val="100"/>
        <c:noMultiLvlLbl val="0"/>
      </c:catAx>
      <c:valAx>
        <c:axId val="93483423"/>
        <c:scaling>
          <c:orientation val="minMax"/>
        </c:scaling>
        <c:delete val="1"/>
        <c:axPos val="b"/>
        <c:numFmt formatCode="0%" sourceLinked="1"/>
        <c:majorTickMark val="out"/>
        <c:minorTickMark val="none"/>
        <c:tickLblPos val="nextTo"/>
        <c:crossAx val="9349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66346008174692"/>
          <c:y val="9.8199002294793017E-2"/>
          <c:w val="0.65033656663364936"/>
          <c:h val="0.90180099770520694"/>
        </c:manualLayout>
      </c:layout>
      <c:barChart>
        <c:barDir val="bar"/>
        <c:grouping val="clustered"/>
        <c:varyColors val="0"/>
        <c:ser>
          <c:idx val="0"/>
          <c:order val="0"/>
          <c:tx>
            <c:strRef>
              <c:f>Sheet1!$B$1</c:f>
              <c:strCache>
                <c:ptCount val="1"/>
                <c:pt idx="0">
                  <c:v>Jan/Feb 2026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Behind on bills but no formal debt repayment plan or debt recovery action</c:v>
                </c:pt>
                <c:pt idx="1">
                  <c:v>Energy debt repayment plan with energy company (including through a prepayment meter)</c:v>
                </c:pt>
                <c:pt idx="2">
                  <c:v>I owe money to someone else as a result of borrowing to pay energy costs</c:v>
                </c:pt>
                <c:pt idx="3">
                  <c:v>Credit card or overdraft used to pay for energy costs</c:v>
                </c:pt>
                <c:pt idx="4">
                  <c:v>Debt recovery action for my energy arrears</c:v>
                </c:pt>
                <c:pt idx="5">
                  <c:v>I owe money to an unlicensed lender (i.e. loan shark)</c:v>
                </c:pt>
              </c:strCache>
            </c:strRef>
          </c:cat>
          <c:val>
            <c:numRef>
              <c:f>Sheet1!$B$2:$B$7</c:f>
              <c:numCache>
                <c:formatCode>0%</c:formatCode>
                <c:ptCount val="6"/>
                <c:pt idx="0">
                  <c:v>0.45</c:v>
                </c:pt>
                <c:pt idx="1">
                  <c:v>0.37</c:v>
                </c:pt>
                <c:pt idx="2">
                  <c:v>0.15</c:v>
                </c:pt>
                <c:pt idx="3">
                  <c:v>0.15</c:v>
                </c:pt>
                <c:pt idx="4">
                  <c:v>0.14000000000000001</c:v>
                </c:pt>
                <c:pt idx="5">
                  <c:v>0.03</c:v>
                </c:pt>
              </c:numCache>
            </c:numRef>
          </c:val>
          <c:extLst>
            <c:ext xmlns:c16="http://schemas.microsoft.com/office/drawing/2014/chart" uri="{C3380CC4-5D6E-409C-BE32-E72D297353CC}">
              <c16:uniqueId val="{00000000-70A1-4243-B34A-7048B2E516C7}"/>
            </c:ext>
          </c:extLst>
        </c:ser>
        <c:ser>
          <c:idx val="1"/>
          <c:order val="1"/>
          <c:tx>
            <c:strRef>
              <c:f>Sheet1!$C$1</c:f>
              <c:strCache>
                <c:ptCount val="1"/>
                <c:pt idx="0">
                  <c:v>Jan/Feb 2025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Behind on bills but no formal debt repayment plan or debt recovery action</c:v>
                </c:pt>
                <c:pt idx="1">
                  <c:v>Energy debt repayment plan with energy company (including through a prepayment meter)</c:v>
                </c:pt>
                <c:pt idx="2">
                  <c:v>I owe money to someone else as a result of borrowing to pay energy costs</c:v>
                </c:pt>
                <c:pt idx="3">
                  <c:v>Credit card or overdraft used to pay for energy costs</c:v>
                </c:pt>
                <c:pt idx="4">
                  <c:v>Debt recovery action for my energy arrears</c:v>
                </c:pt>
                <c:pt idx="5">
                  <c:v>I owe money to an unlicensed lender (i.e. loan shark)</c:v>
                </c:pt>
              </c:strCache>
            </c:strRef>
          </c:cat>
          <c:val>
            <c:numRef>
              <c:f>Sheet1!$C$2:$C$7</c:f>
              <c:numCache>
                <c:formatCode>0%</c:formatCode>
                <c:ptCount val="6"/>
                <c:pt idx="0">
                  <c:v>0.49</c:v>
                </c:pt>
                <c:pt idx="1">
                  <c:v>0.36</c:v>
                </c:pt>
                <c:pt idx="2">
                  <c:v>0.18</c:v>
                </c:pt>
                <c:pt idx="3">
                  <c:v>0.2</c:v>
                </c:pt>
                <c:pt idx="4">
                  <c:v>0.17</c:v>
                </c:pt>
                <c:pt idx="5">
                  <c:v>0.1</c:v>
                </c:pt>
              </c:numCache>
            </c:numRef>
          </c:val>
          <c:extLst>
            <c:ext xmlns:c16="http://schemas.microsoft.com/office/drawing/2014/chart" uri="{C3380CC4-5D6E-409C-BE32-E72D297353CC}">
              <c16:uniqueId val="{00000000-E4FC-4FEF-A1F6-C70423427DBC}"/>
            </c:ext>
          </c:extLst>
        </c:ser>
        <c:dLbls>
          <c:dLblPos val="outEnd"/>
          <c:showLegendKey val="0"/>
          <c:showVal val="1"/>
          <c:showCatName val="0"/>
          <c:showSerName val="0"/>
          <c:showPercent val="0"/>
          <c:showBubbleSize val="0"/>
        </c:dLbls>
        <c:gapWidth val="182"/>
        <c:axId val="1884359663"/>
        <c:axId val="1884362543"/>
      </c:barChart>
      <c:catAx>
        <c:axId val="1884359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4362543"/>
        <c:crosses val="autoZero"/>
        <c:auto val="1"/>
        <c:lblAlgn val="ctr"/>
        <c:lblOffset val="100"/>
        <c:noMultiLvlLbl val="0"/>
      </c:catAx>
      <c:valAx>
        <c:axId val="1884362543"/>
        <c:scaling>
          <c:orientation val="minMax"/>
        </c:scaling>
        <c:delete val="1"/>
        <c:axPos val="t"/>
        <c:numFmt formatCode="0%" sourceLinked="1"/>
        <c:majorTickMark val="none"/>
        <c:minorTickMark val="none"/>
        <c:tickLblPos val="nextTo"/>
        <c:crossAx val="1884359663"/>
        <c:crosses val="autoZero"/>
        <c:crossBetween val="between"/>
      </c:valAx>
      <c:spPr>
        <a:noFill/>
        <a:ln>
          <a:noFill/>
        </a:ln>
        <a:effectLst/>
      </c:spPr>
    </c:plotArea>
    <c:legend>
      <c:legendPos val="r"/>
      <c:layout>
        <c:manualLayout>
          <c:xMode val="edge"/>
          <c:yMode val="edge"/>
          <c:x val="0.8298575158315743"/>
          <c:y val="0.86046123153161047"/>
          <c:w val="0.16132401955338296"/>
          <c:h val="0.129000232913281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Very easy </c:v>
                </c:pt>
              </c:strCache>
            </c:strRef>
          </c:tx>
          <c:spPr>
            <a:solidFill>
              <a:schemeClr val="accent1"/>
            </a:solidFill>
            <a:ln>
              <a:noFill/>
            </a:ln>
            <a:effectLst/>
          </c:spPr>
          <c:invertIfNegative val="0"/>
          <c:dLbls>
            <c:dLbl>
              <c:idx val="0"/>
              <c:tx>
                <c:rich>
                  <a:bodyPr/>
                  <a:lstStyle/>
                  <a:p>
                    <a:fld id="{9C03B6C7-DE06-4830-97C6-685A1F1232F9}" type="VALUE">
                      <a:rPr lang="en-US">
                        <a:solidFill>
                          <a:schemeClr val="bg1"/>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DBB-43F6-B6A8-EEEFDBF6C53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Sheet1!$B$2</c:f>
              <c:numCache>
                <c:formatCode>0%</c:formatCode>
                <c:ptCount val="1"/>
                <c:pt idx="0">
                  <c:v>0.21</c:v>
                </c:pt>
              </c:numCache>
            </c:numRef>
          </c:val>
          <c:extLst>
            <c:ext xmlns:c16="http://schemas.microsoft.com/office/drawing/2014/chart" uri="{C3380CC4-5D6E-409C-BE32-E72D297353CC}">
              <c16:uniqueId val="{00000000-0DBB-43F6-B6A8-EEEFDBF6C535}"/>
            </c:ext>
          </c:extLst>
        </c:ser>
        <c:ser>
          <c:idx val="1"/>
          <c:order val="1"/>
          <c:tx>
            <c:strRef>
              <c:f>Sheet1!$C$1</c:f>
              <c:strCache>
                <c:ptCount val="1"/>
                <c:pt idx="0">
                  <c:v>Fairly easy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Sheet1!$C$2</c:f>
              <c:numCache>
                <c:formatCode>0%</c:formatCode>
                <c:ptCount val="1"/>
                <c:pt idx="0">
                  <c:v>0.28999999999999998</c:v>
                </c:pt>
              </c:numCache>
            </c:numRef>
          </c:val>
          <c:extLst>
            <c:ext xmlns:c16="http://schemas.microsoft.com/office/drawing/2014/chart" uri="{C3380CC4-5D6E-409C-BE32-E72D297353CC}">
              <c16:uniqueId val="{00000001-0DBB-43F6-B6A8-EEEFDBF6C535}"/>
            </c:ext>
          </c:extLst>
        </c:ser>
        <c:ser>
          <c:idx val="2"/>
          <c:order val="2"/>
          <c:tx>
            <c:strRef>
              <c:f>Sheet1!$D$1</c:f>
              <c:strCache>
                <c:ptCount val="1"/>
                <c:pt idx="0">
                  <c:v>Neither easy nor difficult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Sheet1!$D$2</c:f>
              <c:numCache>
                <c:formatCode>0%</c:formatCode>
                <c:ptCount val="1"/>
                <c:pt idx="0">
                  <c:v>0.23</c:v>
                </c:pt>
              </c:numCache>
            </c:numRef>
          </c:val>
          <c:extLst>
            <c:ext xmlns:c16="http://schemas.microsoft.com/office/drawing/2014/chart" uri="{C3380CC4-5D6E-409C-BE32-E72D297353CC}">
              <c16:uniqueId val="{00000002-0DBB-43F6-B6A8-EEEFDBF6C535}"/>
            </c:ext>
          </c:extLst>
        </c:ser>
        <c:ser>
          <c:idx val="3"/>
          <c:order val="3"/>
          <c:tx>
            <c:strRef>
              <c:f>Sheet1!$E$1</c:f>
              <c:strCache>
                <c:ptCount val="1"/>
                <c:pt idx="0">
                  <c:v>Fairly difficult </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Sheet1!$E$2</c:f>
              <c:numCache>
                <c:formatCode>0%</c:formatCode>
                <c:ptCount val="1"/>
                <c:pt idx="0">
                  <c:v>0.17</c:v>
                </c:pt>
              </c:numCache>
            </c:numRef>
          </c:val>
          <c:extLst>
            <c:ext xmlns:c16="http://schemas.microsoft.com/office/drawing/2014/chart" uri="{C3380CC4-5D6E-409C-BE32-E72D297353CC}">
              <c16:uniqueId val="{00000003-0DBB-43F6-B6A8-EEEFDBF6C535}"/>
            </c:ext>
          </c:extLst>
        </c:ser>
        <c:ser>
          <c:idx val="4"/>
          <c:order val="4"/>
          <c:tx>
            <c:strRef>
              <c:f>Sheet1!$F$1</c:f>
              <c:strCache>
                <c:ptCount val="1"/>
                <c:pt idx="0">
                  <c:v>Very difficult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Sheet1!$F$2</c:f>
              <c:numCache>
                <c:formatCode>0%</c:formatCode>
                <c:ptCount val="1"/>
                <c:pt idx="0">
                  <c:v>0.08</c:v>
                </c:pt>
              </c:numCache>
            </c:numRef>
          </c:val>
          <c:extLst>
            <c:ext xmlns:c16="http://schemas.microsoft.com/office/drawing/2014/chart" uri="{C3380CC4-5D6E-409C-BE32-E72D297353CC}">
              <c16:uniqueId val="{00000004-0DBB-43F6-B6A8-EEEFDBF6C535}"/>
            </c:ext>
          </c:extLst>
        </c:ser>
        <c:ser>
          <c:idx val="5"/>
          <c:order val="5"/>
          <c:tx>
            <c:strRef>
              <c:f>Sheet1!$G$1</c:f>
              <c:strCache>
                <c:ptCount val="1"/>
                <c:pt idx="0">
                  <c:v>Don't know </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Ease of keeping up with debt repayment plan </c:v>
                </c:pt>
              </c:strCache>
            </c:strRef>
          </c:cat>
          <c:val>
            <c:numRef>
              <c:f>Sheet1!$G$2</c:f>
              <c:numCache>
                <c:formatCode>0%</c:formatCode>
                <c:ptCount val="1"/>
                <c:pt idx="0">
                  <c:v>0.03</c:v>
                </c:pt>
              </c:numCache>
            </c:numRef>
          </c:val>
          <c:extLst>
            <c:ext xmlns:c16="http://schemas.microsoft.com/office/drawing/2014/chart" uri="{C3380CC4-5D6E-409C-BE32-E72D297353CC}">
              <c16:uniqueId val="{00000005-0DBB-43F6-B6A8-EEEFDBF6C535}"/>
            </c:ext>
          </c:extLst>
        </c:ser>
        <c:dLbls>
          <c:dLblPos val="ctr"/>
          <c:showLegendKey val="0"/>
          <c:showVal val="1"/>
          <c:showCatName val="0"/>
          <c:showSerName val="0"/>
          <c:showPercent val="0"/>
          <c:showBubbleSize val="0"/>
        </c:dLbls>
        <c:gapWidth val="150"/>
        <c:overlap val="100"/>
        <c:axId val="1455555215"/>
        <c:axId val="1455552815"/>
      </c:barChart>
      <c:catAx>
        <c:axId val="1455555215"/>
        <c:scaling>
          <c:orientation val="minMax"/>
        </c:scaling>
        <c:delete val="1"/>
        <c:axPos val="l"/>
        <c:numFmt formatCode="General" sourceLinked="1"/>
        <c:majorTickMark val="none"/>
        <c:minorTickMark val="none"/>
        <c:tickLblPos val="nextTo"/>
        <c:crossAx val="1455552815"/>
        <c:crosses val="autoZero"/>
        <c:auto val="1"/>
        <c:lblAlgn val="ctr"/>
        <c:lblOffset val="100"/>
        <c:noMultiLvlLbl val="0"/>
      </c:catAx>
      <c:valAx>
        <c:axId val="1455552815"/>
        <c:scaling>
          <c:orientation val="minMax"/>
        </c:scaling>
        <c:delete val="1"/>
        <c:axPos val="b"/>
        <c:numFmt formatCode="0%" sourceLinked="1"/>
        <c:majorTickMark val="none"/>
        <c:minorTickMark val="none"/>
        <c:tickLblPos val="nextTo"/>
        <c:crossAx val="1455555215"/>
        <c:crosses val="autoZero"/>
        <c:crossBetween val="between"/>
      </c:valAx>
      <c:spPr>
        <a:noFill/>
        <a:ln>
          <a:noFill/>
        </a:ln>
        <a:effectLst/>
      </c:spPr>
    </c:plotArea>
    <c:legend>
      <c:legendPos val="b"/>
      <c:layout>
        <c:manualLayout>
          <c:xMode val="edge"/>
          <c:yMode val="edge"/>
          <c:x val="5.1429911604522753E-2"/>
          <c:y val="0.66800521754025843"/>
          <c:w val="0.89999992118504368"/>
          <c:h val="0.171509085063035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47640424635074"/>
          <c:y val="8.7749882629528625E-2"/>
          <c:w val="0.70114528706154411"/>
          <c:h val="0.8282036762940318"/>
        </c:manualLayout>
      </c:layout>
      <c:barChart>
        <c:barDir val="bar"/>
        <c:grouping val="percentStacked"/>
        <c:varyColors val="0"/>
        <c:ser>
          <c:idx val="0"/>
          <c:order val="0"/>
          <c:tx>
            <c:strRef>
              <c:f>Sheet1!$B$1</c:f>
              <c:strCache>
                <c:ptCount val="1"/>
                <c:pt idx="0">
                  <c:v>Yes, this applies to my household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have contacted my energy supplier about my energy debt </c:v>
                </c:pt>
                <c:pt idx="1">
                  <c:v>My energy supplier has contacted me about my energy debt </c:v>
                </c:pt>
                <c:pt idx="2">
                  <c:v>I have experienced legal action or debt recovery action</c:v>
                </c:pt>
                <c:pt idx="3">
                  <c:v>I have been put on a prepayment meter</c:v>
                </c:pt>
                <c:pt idx="4">
                  <c:v>I have sought debt advice due to energy debt</c:v>
                </c:pt>
                <c:pt idx="5">
                  <c:v>I am confident I will be able to clear my energy debt</c:v>
                </c:pt>
              </c:strCache>
            </c:strRef>
          </c:cat>
          <c:val>
            <c:numRef>
              <c:f>Sheet1!$B$2:$B$7</c:f>
              <c:numCache>
                <c:formatCode>0%</c:formatCode>
                <c:ptCount val="6"/>
                <c:pt idx="0">
                  <c:v>0.61</c:v>
                </c:pt>
                <c:pt idx="1">
                  <c:v>0.61</c:v>
                </c:pt>
                <c:pt idx="2">
                  <c:v>0.35</c:v>
                </c:pt>
                <c:pt idx="3">
                  <c:v>0.36</c:v>
                </c:pt>
                <c:pt idx="4">
                  <c:v>0.47</c:v>
                </c:pt>
                <c:pt idx="5">
                  <c:v>0.66</c:v>
                </c:pt>
              </c:numCache>
            </c:numRef>
          </c:val>
          <c:extLst>
            <c:ext xmlns:c16="http://schemas.microsoft.com/office/drawing/2014/chart" uri="{C3380CC4-5D6E-409C-BE32-E72D297353CC}">
              <c16:uniqueId val="{00000000-379E-4685-BCE7-CFC2795480C8}"/>
            </c:ext>
          </c:extLst>
        </c:ser>
        <c:ser>
          <c:idx val="1"/>
          <c:order val="1"/>
          <c:tx>
            <c:strRef>
              <c:f>Sheet1!$C$1</c:f>
              <c:strCache>
                <c:ptCount val="1"/>
                <c:pt idx="0">
                  <c:v>No, this does not apply to my household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have contacted my energy supplier about my energy debt </c:v>
                </c:pt>
                <c:pt idx="1">
                  <c:v>My energy supplier has contacted me about my energy debt </c:v>
                </c:pt>
                <c:pt idx="2">
                  <c:v>I have experienced legal action or debt recovery action</c:v>
                </c:pt>
                <c:pt idx="3">
                  <c:v>I have been put on a prepayment meter</c:v>
                </c:pt>
                <c:pt idx="4">
                  <c:v>I have sought debt advice due to energy debt</c:v>
                </c:pt>
                <c:pt idx="5">
                  <c:v>I am confident I will be able to clear my energy debt</c:v>
                </c:pt>
              </c:strCache>
            </c:strRef>
          </c:cat>
          <c:val>
            <c:numRef>
              <c:f>Sheet1!$C$2:$C$7</c:f>
              <c:numCache>
                <c:formatCode>0%</c:formatCode>
                <c:ptCount val="6"/>
                <c:pt idx="0">
                  <c:v>0.36</c:v>
                </c:pt>
                <c:pt idx="1">
                  <c:v>0.36</c:v>
                </c:pt>
                <c:pt idx="2">
                  <c:v>0.62</c:v>
                </c:pt>
                <c:pt idx="3">
                  <c:v>0.6</c:v>
                </c:pt>
                <c:pt idx="4">
                  <c:v>0.49</c:v>
                </c:pt>
                <c:pt idx="5">
                  <c:v>0.28999999999999998</c:v>
                </c:pt>
              </c:numCache>
            </c:numRef>
          </c:val>
          <c:extLst>
            <c:ext xmlns:c16="http://schemas.microsoft.com/office/drawing/2014/chart" uri="{C3380CC4-5D6E-409C-BE32-E72D297353CC}">
              <c16:uniqueId val="{00000001-379E-4685-BCE7-CFC2795480C8}"/>
            </c:ext>
          </c:extLst>
        </c:ser>
        <c:ser>
          <c:idx val="2"/>
          <c:order val="2"/>
          <c:tx>
            <c:strRef>
              <c:f>Sheet1!$D$1</c:f>
              <c:strCache>
                <c:ptCount val="1"/>
                <c:pt idx="0">
                  <c:v>Prefer not to say</c:v>
                </c:pt>
              </c:strCache>
            </c:strRef>
          </c:tx>
          <c:spPr>
            <a:solidFill>
              <a:schemeClr val="bg1">
                <a:lumMod val="65000"/>
              </a:schemeClr>
            </a:solidFill>
            <a:ln>
              <a:noFill/>
            </a:ln>
            <a:effectLst/>
          </c:spPr>
          <c:invertIfNegative val="0"/>
          <c:dLbls>
            <c:dLbl>
              <c:idx val="3"/>
              <c:layout>
                <c:manualLayout>
                  <c:x val="0"/>
                  <c:y val="6.624263970669925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9E-4685-BCE7-CFC2795480C8}"/>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 have contacted my energy supplier about my energy debt </c:v>
                </c:pt>
                <c:pt idx="1">
                  <c:v>My energy supplier has contacted me about my energy debt </c:v>
                </c:pt>
                <c:pt idx="2">
                  <c:v>I have experienced legal action or debt recovery action</c:v>
                </c:pt>
                <c:pt idx="3">
                  <c:v>I have been put on a prepayment meter</c:v>
                </c:pt>
                <c:pt idx="4">
                  <c:v>I have sought debt advice due to energy debt</c:v>
                </c:pt>
                <c:pt idx="5">
                  <c:v>I am confident I will be able to clear my energy debt</c:v>
                </c:pt>
              </c:strCache>
            </c:strRef>
          </c:cat>
          <c:val>
            <c:numRef>
              <c:f>Sheet1!$D$2:$D$7</c:f>
              <c:numCache>
                <c:formatCode>0%</c:formatCode>
                <c:ptCount val="6"/>
                <c:pt idx="0">
                  <c:v>0.03</c:v>
                </c:pt>
                <c:pt idx="1">
                  <c:v>0.03</c:v>
                </c:pt>
                <c:pt idx="2">
                  <c:v>0.03</c:v>
                </c:pt>
                <c:pt idx="3">
                  <c:v>0.04</c:v>
                </c:pt>
                <c:pt idx="4">
                  <c:v>0.04</c:v>
                </c:pt>
                <c:pt idx="5">
                  <c:v>0.04</c:v>
                </c:pt>
              </c:numCache>
            </c:numRef>
          </c:val>
          <c:extLst>
            <c:ext xmlns:c16="http://schemas.microsoft.com/office/drawing/2014/chart" uri="{C3380CC4-5D6E-409C-BE32-E72D297353CC}">
              <c16:uniqueId val="{00000003-379E-4685-BCE7-CFC2795480C8}"/>
            </c:ext>
          </c:extLst>
        </c:ser>
        <c:dLbls>
          <c:dLblPos val="ctr"/>
          <c:showLegendKey val="0"/>
          <c:showVal val="1"/>
          <c:showCatName val="0"/>
          <c:showSerName val="0"/>
          <c:showPercent val="0"/>
          <c:showBubbleSize val="0"/>
        </c:dLbls>
        <c:gapWidth val="150"/>
        <c:overlap val="100"/>
        <c:axId val="1438052736"/>
        <c:axId val="1438052256"/>
      </c:barChart>
      <c:catAx>
        <c:axId val="143805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38052256"/>
        <c:crosses val="autoZero"/>
        <c:auto val="1"/>
        <c:lblAlgn val="ctr"/>
        <c:lblOffset val="100"/>
        <c:noMultiLvlLbl val="0"/>
      </c:catAx>
      <c:valAx>
        <c:axId val="1438052256"/>
        <c:scaling>
          <c:orientation val="minMax"/>
        </c:scaling>
        <c:delete val="1"/>
        <c:axPos val="b"/>
        <c:numFmt formatCode="0%" sourceLinked="1"/>
        <c:majorTickMark val="none"/>
        <c:minorTickMark val="none"/>
        <c:tickLblPos val="nextTo"/>
        <c:crossAx val="1438052736"/>
        <c:crosses val="autoZero"/>
        <c:crossBetween val="between"/>
      </c:valAx>
      <c:spPr>
        <a:noFill/>
        <a:ln>
          <a:noFill/>
        </a:ln>
        <a:effectLst/>
      </c:spPr>
    </c:plotArea>
    <c:legend>
      <c:legendPos val="b"/>
      <c:layout>
        <c:manualLayout>
          <c:xMode val="edge"/>
          <c:yMode val="edge"/>
          <c:x val="0"/>
          <c:y val="0.93136089717629955"/>
          <c:w val="0.99974309915393988"/>
          <c:h val="6.863910282370058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275DE-0ABF-41DB-B2C3-88B5C80414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03B0E5A-AC88-40FC-A906-18E0D3B45F81}">
      <dgm:prSet phldrT="[Text]" custT="1"/>
      <dgm:spPr/>
      <dgm:t>
        <a:bodyPr/>
        <a:lstStyle/>
        <a:p>
          <a:r>
            <a:rPr lang="en-US" sz="1200" b="1" dirty="0">
              <a:solidFill>
                <a:schemeClr val="bg1"/>
              </a:solidFill>
            </a:rPr>
            <a:t>Energy Debt</a:t>
          </a:r>
          <a:endParaRPr lang="en-GB" sz="1200" dirty="0">
            <a:solidFill>
              <a:schemeClr val="bg1"/>
            </a:solidFill>
          </a:endParaRPr>
        </a:p>
      </dgm:t>
    </dgm:pt>
    <dgm:pt modelId="{953D5B9A-AAEC-49CB-A518-46441030354C}" type="parTrans" cxnId="{69BD915A-4FA8-48DF-8AFE-0097A39BDB4D}">
      <dgm:prSet/>
      <dgm:spPr/>
      <dgm:t>
        <a:bodyPr/>
        <a:lstStyle/>
        <a:p>
          <a:endParaRPr lang="en-GB" sz="1200">
            <a:solidFill>
              <a:schemeClr val="accent1"/>
            </a:solidFill>
          </a:endParaRPr>
        </a:p>
      </dgm:t>
    </dgm:pt>
    <dgm:pt modelId="{1C7C7993-CA42-40BE-A2DC-AAD26C4766E7}" type="sibTrans" cxnId="{69BD915A-4FA8-48DF-8AFE-0097A39BDB4D}">
      <dgm:prSet/>
      <dgm:spPr/>
      <dgm:t>
        <a:bodyPr/>
        <a:lstStyle/>
        <a:p>
          <a:endParaRPr lang="en-GB" sz="1200">
            <a:solidFill>
              <a:schemeClr val="accent1"/>
            </a:solidFill>
          </a:endParaRPr>
        </a:p>
      </dgm:t>
    </dgm:pt>
    <dgm:pt modelId="{53A4C92E-8021-4E76-B9CD-5B73AD9825CE}">
      <dgm:prSet phldrT="[Text]" custT="1"/>
      <dgm:spPr/>
      <dgm:t>
        <a:bodyPr/>
        <a:lstStyle/>
        <a:p>
          <a:pPr>
            <a:buFont typeface="Arial" panose="020B0604020202020204" pitchFamily="34" charset="0"/>
            <a:buChar char="•"/>
          </a:pPr>
          <a:r>
            <a:rPr lang="en-US" sz="1200" b="1" dirty="0">
              <a:solidFill>
                <a:schemeClr val="accent1"/>
              </a:solidFill>
            </a:rPr>
            <a:t>The majority of households are not in energy debt</a:t>
          </a:r>
          <a:r>
            <a:rPr lang="en-US" sz="1200" dirty="0">
              <a:solidFill>
                <a:schemeClr val="accent1"/>
              </a:solidFill>
            </a:rPr>
            <a:t>; however, the proportion who are has </a:t>
          </a:r>
          <a:r>
            <a:rPr lang="en-US" sz="1200" b="1" dirty="0">
              <a:solidFill>
                <a:schemeClr val="accent1"/>
              </a:solidFill>
            </a:rPr>
            <a:t>increased</a:t>
          </a:r>
          <a:r>
            <a:rPr lang="en-US" sz="1200" dirty="0">
              <a:solidFill>
                <a:schemeClr val="accent1"/>
              </a:solidFill>
            </a:rPr>
            <a:t> from 15% in Jan/Feb 2025 to </a:t>
          </a:r>
          <a:r>
            <a:rPr lang="en-US" sz="1200" b="1" dirty="0">
              <a:solidFill>
                <a:schemeClr val="accent1"/>
              </a:solidFill>
            </a:rPr>
            <a:t>19% in Jan/Feb 2026. </a:t>
          </a:r>
          <a:endParaRPr lang="en-GB" sz="1200" b="1" dirty="0">
            <a:solidFill>
              <a:schemeClr val="accent1"/>
            </a:solidFill>
          </a:endParaRPr>
        </a:p>
      </dgm:t>
    </dgm:pt>
    <dgm:pt modelId="{B7445E41-1FDD-4653-9745-0BFF3D46A080}" type="parTrans" cxnId="{6B34ABB9-A6EE-4FEF-B82E-C459E0C3695C}">
      <dgm:prSet/>
      <dgm:spPr/>
      <dgm:t>
        <a:bodyPr/>
        <a:lstStyle/>
        <a:p>
          <a:endParaRPr lang="en-GB" sz="1200">
            <a:solidFill>
              <a:schemeClr val="accent1"/>
            </a:solidFill>
          </a:endParaRPr>
        </a:p>
      </dgm:t>
    </dgm:pt>
    <dgm:pt modelId="{DD9FE034-4A1A-4787-A2FF-0CA4E2106E0D}" type="sibTrans" cxnId="{6B34ABB9-A6EE-4FEF-B82E-C459E0C3695C}">
      <dgm:prSet/>
      <dgm:spPr/>
      <dgm:t>
        <a:bodyPr/>
        <a:lstStyle/>
        <a:p>
          <a:endParaRPr lang="en-GB" sz="1200">
            <a:solidFill>
              <a:schemeClr val="accent1"/>
            </a:solidFill>
          </a:endParaRPr>
        </a:p>
      </dgm:t>
    </dgm:pt>
    <dgm:pt modelId="{5D8B1A80-90DE-4FCB-AAC4-A3953A5ABFB7}">
      <dgm:prSet phldrT="[Text]" custT="1"/>
      <dgm:spPr/>
      <dgm:t>
        <a:bodyPr/>
        <a:lstStyle/>
        <a:p>
          <a:r>
            <a:rPr lang="en-US" sz="1200" b="1">
              <a:solidFill>
                <a:schemeClr val="bg1"/>
              </a:solidFill>
            </a:rPr>
            <a:t>Affordability</a:t>
          </a:r>
          <a:endParaRPr lang="en-GB" sz="1200">
            <a:solidFill>
              <a:schemeClr val="bg1"/>
            </a:solidFill>
          </a:endParaRPr>
        </a:p>
      </dgm:t>
    </dgm:pt>
    <dgm:pt modelId="{93407818-A08B-45BD-82F6-39B5DAC994F0}" type="parTrans" cxnId="{CBE39371-DE0C-4BA4-8D78-446F5ACDE5A9}">
      <dgm:prSet/>
      <dgm:spPr/>
      <dgm:t>
        <a:bodyPr/>
        <a:lstStyle/>
        <a:p>
          <a:endParaRPr lang="en-GB" sz="1200">
            <a:solidFill>
              <a:schemeClr val="accent1"/>
            </a:solidFill>
          </a:endParaRPr>
        </a:p>
      </dgm:t>
    </dgm:pt>
    <dgm:pt modelId="{2B0A1249-500B-4A68-B3B6-89DA77509A8F}" type="sibTrans" cxnId="{CBE39371-DE0C-4BA4-8D78-446F5ACDE5A9}">
      <dgm:prSet/>
      <dgm:spPr/>
      <dgm:t>
        <a:bodyPr/>
        <a:lstStyle/>
        <a:p>
          <a:endParaRPr lang="en-GB" sz="1200">
            <a:solidFill>
              <a:schemeClr val="accent1"/>
            </a:solidFill>
          </a:endParaRPr>
        </a:p>
      </dgm:t>
    </dgm:pt>
    <dgm:pt modelId="{6083AEE2-54AE-4C90-A10E-1F68C76F6CCF}">
      <dgm:prSet phldrT="[Text]" custT="1"/>
      <dgm:spPr/>
      <dgm:t>
        <a:bodyPr/>
        <a:lstStyle/>
        <a:p>
          <a:pPr>
            <a:buFont typeface="Arial" panose="020B0604020202020204" pitchFamily="34" charset="0"/>
            <a:buChar char="•"/>
          </a:pPr>
          <a:r>
            <a:rPr lang="en-US" sz="1200" b="1">
              <a:solidFill>
                <a:schemeClr val="accent1"/>
              </a:solidFill>
            </a:rPr>
            <a:t>Perceived</a:t>
          </a:r>
          <a:r>
            <a:rPr lang="en-US" sz="1200">
              <a:solidFill>
                <a:schemeClr val="accent1"/>
              </a:solidFill>
            </a:rPr>
            <a:t> </a:t>
          </a:r>
          <a:r>
            <a:rPr lang="en-US" sz="1200" b="1">
              <a:solidFill>
                <a:schemeClr val="accent1"/>
              </a:solidFill>
            </a:rPr>
            <a:t>ability to manage household finances has declined slightly</a:t>
          </a:r>
          <a:r>
            <a:rPr lang="en-US" sz="1200">
              <a:solidFill>
                <a:schemeClr val="accent1"/>
              </a:solidFill>
            </a:rPr>
            <a:t>, from 76% in Jan/Feb 2025 to </a:t>
          </a:r>
          <a:r>
            <a:rPr lang="en-US" sz="1200" b="1">
              <a:solidFill>
                <a:schemeClr val="accent1"/>
              </a:solidFill>
            </a:rPr>
            <a:t>73%</a:t>
          </a:r>
          <a:r>
            <a:rPr lang="en-US" sz="1200">
              <a:solidFill>
                <a:schemeClr val="accent1"/>
              </a:solidFill>
            </a:rPr>
            <a:t> in Jan/Feb 2026.</a:t>
          </a:r>
          <a:endParaRPr lang="en-GB" sz="1200">
            <a:solidFill>
              <a:schemeClr val="accent1"/>
            </a:solidFill>
          </a:endParaRPr>
        </a:p>
      </dgm:t>
    </dgm:pt>
    <dgm:pt modelId="{FC7296C5-0E33-4419-A3B0-C8D423751747}" type="parTrans" cxnId="{9A33348F-2A66-49D8-B0EC-5AFF83450253}">
      <dgm:prSet/>
      <dgm:spPr/>
      <dgm:t>
        <a:bodyPr/>
        <a:lstStyle/>
        <a:p>
          <a:endParaRPr lang="en-GB" sz="1200">
            <a:solidFill>
              <a:schemeClr val="accent1"/>
            </a:solidFill>
          </a:endParaRPr>
        </a:p>
      </dgm:t>
    </dgm:pt>
    <dgm:pt modelId="{24CE711E-5418-4AE7-9973-13B56BC1898F}" type="sibTrans" cxnId="{9A33348F-2A66-49D8-B0EC-5AFF83450253}">
      <dgm:prSet/>
      <dgm:spPr/>
      <dgm:t>
        <a:bodyPr/>
        <a:lstStyle/>
        <a:p>
          <a:endParaRPr lang="en-GB" sz="1200">
            <a:solidFill>
              <a:schemeClr val="accent1"/>
            </a:solidFill>
          </a:endParaRPr>
        </a:p>
      </dgm:t>
    </dgm:pt>
    <dgm:pt modelId="{679EAEC6-9834-49DF-90D1-ED8668F2C2B5}">
      <dgm:prSet custT="1"/>
      <dgm:spPr/>
      <dgm:t>
        <a:bodyPr/>
        <a:lstStyle/>
        <a:p>
          <a:r>
            <a:rPr lang="en-US" sz="1200" b="1" dirty="0">
              <a:solidFill>
                <a:schemeClr val="accent1"/>
              </a:solidFill>
            </a:rPr>
            <a:t>Engagement with financial support </a:t>
          </a:r>
          <a:r>
            <a:rPr lang="en-US" sz="1200" dirty="0">
              <a:solidFill>
                <a:schemeClr val="accent1"/>
              </a:solidFill>
            </a:rPr>
            <a:t>for energy bills has increased significantly, rising from 24% in Jan/Feb 2025 to </a:t>
          </a:r>
          <a:r>
            <a:rPr lang="en-US" sz="1200" b="1" dirty="0">
              <a:solidFill>
                <a:schemeClr val="accent1"/>
              </a:solidFill>
            </a:rPr>
            <a:t>41% in Jan/Feb 2026</a:t>
          </a:r>
          <a:r>
            <a:rPr lang="en-US" sz="1200" dirty="0">
              <a:solidFill>
                <a:schemeClr val="accent1"/>
              </a:solidFill>
            </a:rPr>
            <a:t>.</a:t>
          </a:r>
        </a:p>
      </dgm:t>
    </dgm:pt>
    <dgm:pt modelId="{BDCE910D-794B-4465-9CAC-CAFCD45EA5E4}" type="parTrans" cxnId="{15A5C076-FA07-4447-9735-AB7398B16B52}">
      <dgm:prSet/>
      <dgm:spPr/>
      <dgm:t>
        <a:bodyPr/>
        <a:lstStyle/>
        <a:p>
          <a:endParaRPr lang="en-GB" sz="1200">
            <a:solidFill>
              <a:schemeClr val="accent1"/>
            </a:solidFill>
          </a:endParaRPr>
        </a:p>
      </dgm:t>
    </dgm:pt>
    <dgm:pt modelId="{0A3F546F-D66E-4475-9BD6-A12ABA944D9E}" type="sibTrans" cxnId="{15A5C076-FA07-4447-9735-AB7398B16B52}">
      <dgm:prSet/>
      <dgm:spPr/>
      <dgm:t>
        <a:bodyPr/>
        <a:lstStyle/>
        <a:p>
          <a:endParaRPr lang="en-GB" sz="1200">
            <a:solidFill>
              <a:schemeClr val="accent1"/>
            </a:solidFill>
          </a:endParaRPr>
        </a:p>
      </dgm:t>
    </dgm:pt>
    <dgm:pt modelId="{088014C7-9C09-42F8-B529-B706A92873DC}">
      <dgm:prSet custT="1"/>
      <dgm:spPr/>
      <dgm:t>
        <a:bodyPr/>
        <a:lstStyle/>
        <a:p>
          <a:r>
            <a:rPr lang="en-US" sz="1200" dirty="0">
              <a:solidFill>
                <a:schemeClr val="accent1"/>
              </a:solidFill>
            </a:rPr>
            <a:t>More households report being </a:t>
          </a:r>
          <a:r>
            <a:rPr lang="en-US" sz="1200" b="1" dirty="0">
              <a:solidFill>
                <a:schemeClr val="accent1"/>
              </a:solidFill>
            </a:rPr>
            <a:t>unable to heat their home to a comfortable level </a:t>
          </a:r>
          <a:r>
            <a:rPr lang="en-US" sz="1200" dirty="0">
              <a:solidFill>
                <a:schemeClr val="accent1"/>
              </a:solidFill>
            </a:rPr>
            <a:t>for financial reasons (38% in Jan/Feb 2026 vs. 33% in Jan/Feb 2025).</a:t>
          </a:r>
        </a:p>
      </dgm:t>
    </dgm:pt>
    <dgm:pt modelId="{F0470FE3-693C-4B3D-ACFA-91B42B6CD6B6}" type="parTrans" cxnId="{07E64B06-44E2-462A-A304-128A0D1048CD}">
      <dgm:prSet/>
      <dgm:spPr/>
      <dgm:t>
        <a:bodyPr/>
        <a:lstStyle/>
        <a:p>
          <a:endParaRPr lang="en-GB" sz="1200">
            <a:solidFill>
              <a:schemeClr val="accent1"/>
            </a:solidFill>
          </a:endParaRPr>
        </a:p>
      </dgm:t>
    </dgm:pt>
    <dgm:pt modelId="{58B05DBF-951F-40B9-AE24-352050CE09C5}" type="sibTrans" cxnId="{07E64B06-44E2-462A-A304-128A0D1048CD}">
      <dgm:prSet/>
      <dgm:spPr/>
      <dgm:t>
        <a:bodyPr/>
        <a:lstStyle/>
        <a:p>
          <a:endParaRPr lang="en-GB" sz="1200">
            <a:solidFill>
              <a:schemeClr val="accent1"/>
            </a:solidFill>
          </a:endParaRPr>
        </a:p>
      </dgm:t>
    </dgm:pt>
    <dgm:pt modelId="{9234DAB4-C5E2-4A3A-B532-3B7E3F9CDA44}">
      <dgm:prSet custT="1"/>
      <dgm:spPr/>
      <dgm:t>
        <a:bodyPr/>
        <a:lstStyle/>
        <a:p>
          <a:r>
            <a:rPr lang="en-US" sz="1200">
              <a:solidFill>
                <a:schemeClr val="accent1"/>
              </a:solidFill>
            </a:rPr>
            <a:t>Reports of </a:t>
          </a:r>
          <a:r>
            <a:rPr lang="en-US" sz="1200" b="1">
              <a:solidFill>
                <a:schemeClr val="accent1"/>
              </a:solidFill>
            </a:rPr>
            <a:t>negative mental health impacts </a:t>
          </a:r>
          <a:r>
            <a:rPr lang="en-US" sz="1200">
              <a:solidFill>
                <a:schemeClr val="accent1"/>
              </a:solidFill>
            </a:rPr>
            <a:t>from keeping up with energy bills have increased, rising from 29% in Jan/Feb 2025 to 33% in Jan/Feb2026.</a:t>
          </a:r>
        </a:p>
      </dgm:t>
    </dgm:pt>
    <dgm:pt modelId="{7D6FF199-C990-40F4-8E49-B34CCA656214}" type="parTrans" cxnId="{90488DDC-6709-48BB-A5AC-AEADFBFED2A6}">
      <dgm:prSet/>
      <dgm:spPr/>
      <dgm:t>
        <a:bodyPr/>
        <a:lstStyle/>
        <a:p>
          <a:endParaRPr lang="en-GB" sz="1200">
            <a:solidFill>
              <a:schemeClr val="accent1"/>
            </a:solidFill>
          </a:endParaRPr>
        </a:p>
      </dgm:t>
    </dgm:pt>
    <dgm:pt modelId="{4D57C443-6564-4D09-BF29-142319D0C48E}" type="sibTrans" cxnId="{90488DDC-6709-48BB-A5AC-AEADFBFED2A6}">
      <dgm:prSet/>
      <dgm:spPr/>
      <dgm:t>
        <a:bodyPr/>
        <a:lstStyle/>
        <a:p>
          <a:endParaRPr lang="en-GB" sz="1200">
            <a:solidFill>
              <a:schemeClr val="accent1"/>
            </a:solidFill>
          </a:endParaRPr>
        </a:p>
      </dgm:t>
    </dgm:pt>
    <dgm:pt modelId="{05217150-C223-43D1-B764-4A97AD82A056}">
      <dgm:prSet custT="1"/>
      <dgm:spPr/>
      <dgm:t>
        <a:bodyPr/>
        <a:lstStyle/>
        <a:p>
          <a:r>
            <a:rPr lang="en-US" sz="1200">
              <a:solidFill>
                <a:schemeClr val="accent1"/>
              </a:solidFill>
            </a:rPr>
            <a:t>Those that </a:t>
          </a:r>
          <a:r>
            <a:rPr lang="en-US" sz="1200" b="1">
              <a:solidFill>
                <a:schemeClr val="accent1"/>
              </a:solidFill>
            </a:rPr>
            <a:t>live alone </a:t>
          </a:r>
          <a:r>
            <a:rPr lang="en-US" sz="1200">
              <a:solidFill>
                <a:schemeClr val="accent1"/>
              </a:solidFill>
            </a:rPr>
            <a:t>are </a:t>
          </a:r>
          <a:r>
            <a:rPr lang="en-US" sz="1200" b="1">
              <a:solidFill>
                <a:schemeClr val="accent1"/>
              </a:solidFill>
            </a:rPr>
            <a:t>most likely to struggle with affordability</a:t>
          </a:r>
          <a:r>
            <a:rPr lang="en-US" sz="1200">
              <a:solidFill>
                <a:schemeClr val="accent1"/>
              </a:solidFill>
            </a:rPr>
            <a:t>.</a:t>
          </a:r>
        </a:p>
      </dgm:t>
    </dgm:pt>
    <dgm:pt modelId="{C652D905-CFD8-4340-9319-0FE58D251D99}" type="parTrans" cxnId="{7B714B24-11F7-462D-B9CE-B85E8BEE8407}">
      <dgm:prSet/>
      <dgm:spPr/>
      <dgm:t>
        <a:bodyPr/>
        <a:lstStyle/>
        <a:p>
          <a:endParaRPr lang="en-GB" sz="1200">
            <a:solidFill>
              <a:schemeClr val="accent1"/>
            </a:solidFill>
          </a:endParaRPr>
        </a:p>
      </dgm:t>
    </dgm:pt>
    <dgm:pt modelId="{F9999B08-E762-4510-A930-E96E86F2E8E1}" type="sibTrans" cxnId="{7B714B24-11F7-462D-B9CE-B85E8BEE8407}">
      <dgm:prSet/>
      <dgm:spPr/>
      <dgm:t>
        <a:bodyPr/>
        <a:lstStyle/>
        <a:p>
          <a:endParaRPr lang="en-GB" sz="1200">
            <a:solidFill>
              <a:schemeClr val="accent1"/>
            </a:solidFill>
          </a:endParaRPr>
        </a:p>
      </dgm:t>
    </dgm:pt>
    <dgm:pt modelId="{BBEB45A7-2044-48E9-B97F-7FC8565FB315}">
      <dgm:prSet custT="1"/>
      <dgm:spPr/>
      <dgm:t>
        <a:bodyPr/>
        <a:lstStyle/>
        <a:p>
          <a:r>
            <a:rPr lang="en-US" sz="1200" b="1">
              <a:solidFill>
                <a:schemeClr val="bg1"/>
              </a:solidFill>
            </a:rPr>
            <a:t>Energy Efficiency</a:t>
          </a:r>
          <a:endParaRPr lang="en-US" sz="1200">
            <a:solidFill>
              <a:schemeClr val="bg1"/>
            </a:solidFill>
          </a:endParaRPr>
        </a:p>
      </dgm:t>
    </dgm:pt>
    <dgm:pt modelId="{1D004B81-4E2A-4E55-AC04-75F05BB4F12E}" type="parTrans" cxnId="{47D12A41-B78C-445C-86B7-3B7671ABC859}">
      <dgm:prSet/>
      <dgm:spPr/>
      <dgm:t>
        <a:bodyPr/>
        <a:lstStyle/>
        <a:p>
          <a:endParaRPr lang="en-GB" sz="1200">
            <a:solidFill>
              <a:schemeClr val="accent1"/>
            </a:solidFill>
          </a:endParaRPr>
        </a:p>
      </dgm:t>
    </dgm:pt>
    <dgm:pt modelId="{967498B0-A7E1-440A-BFEF-1CC327F41A34}" type="sibTrans" cxnId="{47D12A41-B78C-445C-86B7-3B7671ABC859}">
      <dgm:prSet/>
      <dgm:spPr/>
      <dgm:t>
        <a:bodyPr/>
        <a:lstStyle/>
        <a:p>
          <a:endParaRPr lang="en-GB" sz="1200">
            <a:solidFill>
              <a:schemeClr val="accent1"/>
            </a:solidFill>
          </a:endParaRPr>
        </a:p>
      </dgm:t>
    </dgm:pt>
    <dgm:pt modelId="{80379821-F469-4BEF-A0B6-AAD022F2D9C9}">
      <dgm:prSet custT="1"/>
      <dgm:spPr/>
      <dgm:t>
        <a:bodyPr/>
        <a:lstStyle/>
        <a:p>
          <a:pPr>
            <a:buFont typeface="Arial" panose="020B0604020202020204" pitchFamily="34" charset="0"/>
            <a:buChar char="•"/>
          </a:pPr>
          <a:r>
            <a:rPr lang="en-US" sz="1200">
              <a:solidFill>
                <a:schemeClr val="accent1"/>
              </a:solidFill>
            </a:rPr>
            <a:t>Over half of households (</a:t>
          </a:r>
          <a:r>
            <a:rPr lang="en-US" sz="1200" b="1">
              <a:solidFill>
                <a:schemeClr val="accent1"/>
              </a:solidFill>
            </a:rPr>
            <a:t>56%</a:t>
          </a:r>
          <a:r>
            <a:rPr lang="en-US" sz="1200" b="0">
              <a:solidFill>
                <a:schemeClr val="accent1"/>
              </a:solidFill>
            </a:rPr>
            <a:t>) </a:t>
          </a:r>
          <a:r>
            <a:rPr lang="en-US" sz="1200">
              <a:solidFill>
                <a:schemeClr val="accent1"/>
              </a:solidFill>
            </a:rPr>
            <a:t>do not know their home’s EPC rating. Among those who do, 82% say the rating helps them understand what improvements could enhance their home’s energy performance.</a:t>
          </a:r>
        </a:p>
      </dgm:t>
    </dgm:pt>
    <dgm:pt modelId="{46128A0C-8E08-4771-91BB-2DDDA095A18F}" type="parTrans" cxnId="{6A345906-0202-484E-84FB-3AF0BC14677A}">
      <dgm:prSet/>
      <dgm:spPr/>
      <dgm:t>
        <a:bodyPr/>
        <a:lstStyle/>
        <a:p>
          <a:endParaRPr lang="en-GB" sz="1200">
            <a:solidFill>
              <a:schemeClr val="accent1"/>
            </a:solidFill>
          </a:endParaRPr>
        </a:p>
      </dgm:t>
    </dgm:pt>
    <dgm:pt modelId="{DF57EBD9-5220-49DA-B0D5-2773094744A0}" type="sibTrans" cxnId="{6A345906-0202-484E-84FB-3AF0BC14677A}">
      <dgm:prSet/>
      <dgm:spPr/>
      <dgm:t>
        <a:bodyPr/>
        <a:lstStyle/>
        <a:p>
          <a:endParaRPr lang="en-GB" sz="1200">
            <a:solidFill>
              <a:schemeClr val="accent1"/>
            </a:solidFill>
          </a:endParaRPr>
        </a:p>
      </dgm:t>
    </dgm:pt>
    <dgm:pt modelId="{55744628-F80B-430B-BA28-3E48C4B859FD}">
      <dgm:prSet custT="1"/>
      <dgm:spPr/>
      <dgm:t>
        <a:bodyPr/>
        <a:lstStyle/>
        <a:p>
          <a:r>
            <a:rPr lang="en-US" sz="1200">
              <a:solidFill>
                <a:schemeClr val="accent1"/>
              </a:solidFill>
            </a:rPr>
            <a:t>Most households (</a:t>
          </a:r>
          <a:r>
            <a:rPr lang="en-US" sz="1200" b="1">
              <a:solidFill>
                <a:schemeClr val="accent1"/>
              </a:solidFill>
            </a:rPr>
            <a:t>62%</a:t>
          </a:r>
          <a:r>
            <a:rPr lang="en-US" sz="1200" b="0">
              <a:solidFill>
                <a:schemeClr val="accent1"/>
              </a:solidFill>
            </a:rPr>
            <a:t>)</a:t>
          </a:r>
          <a:r>
            <a:rPr lang="en-US" sz="1200" b="1">
              <a:solidFill>
                <a:schemeClr val="accent1"/>
              </a:solidFill>
            </a:rPr>
            <a:t> </a:t>
          </a:r>
          <a:r>
            <a:rPr lang="en-US" sz="1200">
              <a:solidFill>
                <a:schemeClr val="accent1"/>
              </a:solidFill>
            </a:rPr>
            <a:t>do not have any energy efficiency technologies installed. However, awareness of where to find information on improving home energy efficiency has increased from 61% in 2025 to 66% in 2026.</a:t>
          </a:r>
        </a:p>
      </dgm:t>
    </dgm:pt>
    <dgm:pt modelId="{C8CC59C1-91D4-4356-BC19-ABE95226D441}" type="parTrans" cxnId="{DCE30C95-8910-4BCE-B7BA-CCD4EA68114E}">
      <dgm:prSet/>
      <dgm:spPr/>
      <dgm:t>
        <a:bodyPr/>
        <a:lstStyle/>
        <a:p>
          <a:endParaRPr lang="en-GB" sz="1200">
            <a:solidFill>
              <a:schemeClr val="accent1"/>
            </a:solidFill>
          </a:endParaRPr>
        </a:p>
      </dgm:t>
    </dgm:pt>
    <dgm:pt modelId="{A3BB32E4-B672-44CA-A234-823E775F2426}" type="sibTrans" cxnId="{DCE30C95-8910-4BCE-B7BA-CCD4EA68114E}">
      <dgm:prSet/>
      <dgm:spPr/>
      <dgm:t>
        <a:bodyPr/>
        <a:lstStyle/>
        <a:p>
          <a:endParaRPr lang="en-GB" sz="1200">
            <a:solidFill>
              <a:schemeClr val="accent1"/>
            </a:solidFill>
          </a:endParaRPr>
        </a:p>
      </dgm:t>
    </dgm:pt>
    <dgm:pt modelId="{4DF7E7BC-89C7-4E6A-A0B8-24D52142A84D}">
      <dgm:prSet custT="1"/>
      <dgm:spPr/>
      <dgm:t>
        <a:bodyPr/>
        <a:lstStyle/>
        <a:p>
          <a:r>
            <a:rPr lang="en-US" sz="1200" b="1">
              <a:solidFill>
                <a:schemeClr val="bg1"/>
              </a:solidFill>
            </a:rPr>
            <a:t>Understanding Energy Usage and Bills</a:t>
          </a:r>
          <a:endParaRPr lang="en-US" sz="1200">
            <a:solidFill>
              <a:schemeClr val="bg1"/>
            </a:solidFill>
          </a:endParaRPr>
        </a:p>
      </dgm:t>
    </dgm:pt>
    <dgm:pt modelId="{57A9E6F8-BE95-4FCC-9220-C81389C96B2C}" type="parTrans" cxnId="{DE81BAE1-E9D3-4109-843D-88CCACE49B1B}">
      <dgm:prSet/>
      <dgm:spPr/>
      <dgm:t>
        <a:bodyPr/>
        <a:lstStyle/>
        <a:p>
          <a:endParaRPr lang="en-GB" sz="1200">
            <a:solidFill>
              <a:schemeClr val="accent1"/>
            </a:solidFill>
          </a:endParaRPr>
        </a:p>
      </dgm:t>
    </dgm:pt>
    <dgm:pt modelId="{341A37A6-FBF6-4AAD-BD31-73A143E08694}" type="sibTrans" cxnId="{DE81BAE1-E9D3-4109-843D-88CCACE49B1B}">
      <dgm:prSet/>
      <dgm:spPr/>
      <dgm:t>
        <a:bodyPr/>
        <a:lstStyle/>
        <a:p>
          <a:endParaRPr lang="en-GB" sz="1200">
            <a:solidFill>
              <a:schemeClr val="accent1"/>
            </a:solidFill>
          </a:endParaRPr>
        </a:p>
      </dgm:t>
    </dgm:pt>
    <dgm:pt modelId="{A7A8430B-8F2D-4478-BF9F-0A49AC9531B4}">
      <dgm:prSet custT="1"/>
      <dgm:spPr/>
      <dgm:t>
        <a:bodyPr/>
        <a:lstStyle/>
        <a:p>
          <a:pPr>
            <a:buFont typeface="Arial" panose="020B0604020202020204" pitchFamily="34" charset="0"/>
            <a:buChar char="•"/>
          </a:pPr>
          <a:r>
            <a:rPr lang="en-GB" sz="1200" dirty="0">
              <a:solidFill>
                <a:schemeClr val="accent1"/>
              </a:solidFill>
            </a:rPr>
            <a:t>Understanding of what standing charges cover on electricity and gas bills is mixed. </a:t>
          </a:r>
          <a:endParaRPr lang="en-US" sz="1200" dirty="0">
            <a:solidFill>
              <a:schemeClr val="accent1"/>
            </a:solidFill>
          </a:endParaRPr>
        </a:p>
      </dgm:t>
    </dgm:pt>
    <dgm:pt modelId="{E02DA303-3CAC-4A17-9B77-EE4F46652C25}" type="parTrans" cxnId="{E9BA1029-F8B7-4226-8E66-3D7417AD5AD2}">
      <dgm:prSet/>
      <dgm:spPr/>
      <dgm:t>
        <a:bodyPr/>
        <a:lstStyle/>
        <a:p>
          <a:endParaRPr lang="en-GB" sz="1200">
            <a:solidFill>
              <a:schemeClr val="accent1"/>
            </a:solidFill>
          </a:endParaRPr>
        </a:p>
      </dgm:t>
    </dgm:pt>
    <dgm:pt modelId="{7308F792-2325-4442-A472-6570A364AE83}" type="sibTrans" cxnId="{E9BA1029-F8B7-4226-8E66-3D7417AD5AD2}">
      <dgm:prSet/>
      <dgm:spPr/>
      <dgm:t>
        <a:bodyPr/>
        <a:lstStyle/>
        <a:p>
          <a:endParaRPr lang="en-GB" sz="1200">
            <a:solidFill>
              <a:schemeClr val="accent1"/>
            </a:solidFill>
          </a:endParaRPr>
        </a:p>
      </dgm:t>
    </dgm:pt>
    <dgm:pt modelId="{66B6DB2F-26AC-4533-BBA3-849CE4633B22}">
      <dgm:prSet custT="1"/>
      <dgm:spPr/>
      <dgm:t>
        <a:bodyPr/>
        <a:lstStyle/>
        <a:p>
          <a:r>
            <a:rPr lang="en-US" sz="1200" b="1">
              <a:solidFill>
                <a:schemeClr val="bg1"/>
              </a:solidFill>
            </a:rPr>
            <a:t>Experience of Energy Supplier</a:t>
          </a:r>
          <a:endParaRPr lang="en-US" sz="1200">
            <a:solidFill>
              <a:schemeClr val="bg1"/>
            </a:solidFill>
          </a:endParaRPr>
        </a:p>
      </dgm:t>
    </dgm:pt>
    <dgm:pt modelId="{91581D83-8E65-4D0E-9001-5A86DA51BD94}" type="parTrans" cxnId="{BA33DCE2-4CCA-4E17-B899-D2BDCAF8283C}">
      <dgm:prSet/>
      <dgm:spPr/>
      <dgm:t>
        <a:bodyPr/>
        <a:lstStyle/>
        <a:p>
          <a:endParaRPr lang="en-GB" sz="1200">
            <a:solidFill>
              <a:schemeClr val="accent1"/>
            </a:solidFill>
          </a:endParaRPr>
        </a:p>
      </dgm:t>
    </dgm:pt>
    <dgm:pt modelId="{3B850F75-C2A3-4D6D-910F-F303D9A3B2B7}" type="sibTrans" cxnId="{BA33DCE2-4CCA-4E17-B899-D2BDCAF8283C}">
      <dgm:prSet/>
      <dgm:spPr/>
      <dgm:t>
        <a:bodyPr/>
        <a:lstStyle/>
        <a:p>
          <a:endParaRPr lang="en-GB" sz="1200">
            <a:solidFill>
              <a:schemeClr val="accent1"/>
            </a:solidFill>
          </a:endParaRPr>
        </a:p>
      </dgm:t>
    </dgm:pt>
    <dgm:pt modelId="{EC19A435-3114-409D-B261-E8194F92C1BC}">
      <dgm:prSet custT="1"/>
      <dgm:spPr/>
      <dgm:t>
        <a:bodyPr/>
        <a:lstStyle/>
        <a:p>
          <a:pPr>
            <a:buFont typeface="Arial" panose="020B0604020202020204" pitchFamily="34" charset="0"/>
            <a:buChar char="•"/>
          </a:pPr>
          <a:r>
            <a:rPr lang="en-US" sz="1200">
              <a:solidFill>
                <a:schemeClr val="accent1"/>
              </a:solidFill>
            </a:rPr>
            <a:t>The majority of households (</a:t>
          </a:r>
          <a:r>
            <a:rPr lang="en-US" sz="1200" b="1">
              <a:solidFill>
                <a:schemeClr val="accent1"/>
              </a:solidFill>
            </a:rPr>
            <a:t>76%</a:t>
          </a:r>
          <a:r>
            <a:rPr lang="en-US" sz="1200" b="0">
              <a:solidFill>
                <a:schemeClr val="accent1"/>
              </a:solidFill>
            </a:rPr>
            <a:t>)</a:t>
          </a:r>
          <a:r>
            <a:rPr lang="en-US" sz="1200" b="1">
              <a:solidFill>
                <a:schemeClr val="accent1"/>
              </a:solidFill>
            </a:rPr>
            <a:t> </a:t>
          </a:r>
          <a:r>
            <a:rPr lang="en-US" sz="1200">
              <a:solidFill>
                <a:schemeClr val="accent1"/>
              </a:solidFill>
            </a:rPr>
            <a:t>report being satisfied with their energy supplier, with levels of engagement remaining consistent with previous survey waves.</a:t>
          </a:r>
        </a:p>
      </dgm:t>
    </dgm:pt>
    <dgm:pt modelId="{884709AF-8042-456B-A28F-8BDACD2D9EE4}" type="parTrans" cxnId="{7ABD7EA2-6C8F-4F40-A652-3E339F2FB007}">
      <dgm:prSet/>
      <dgm:spPr/>
      <dgm:t>
        <a:bodyPr/>
        <a:lstStyle/>
        <a:p>
          <a:endParaRPr lang="en-GB" sz="1200">
            <a:solidFill>
              <a:schemeClr val="accent1"/>
            </a:solidFill>
          </a:endParaRPr>
        </a:p>
      </dgm:t>
    </dgm:pt>
    <dgm:pt modelId="{9B70F7B5-3F51-4182-871E-855D3E682BB7}" type="sibTrans" cxnId="{7ABD7EA2-6C8F-4F40-A652-3E339F2FB007}">
      <dgm:prSet/>
      <dgm:spPr/>
      <dgm:t>
        <a:bodyPr/>
        <a:lstStyle/>
        <a:p>
          <a:endParaRPr lang="en-GB" sz="1200">
            <a:solidFill>
              <a:schemeClr val="accent1"/>
            </a:solidFill>
          </a:endParaRPr>
        </a:p>
      </dgm:t>
    </dgm:pt>
    <dgm:pt modelId="{05F6EED8-947B-4E26-9C99-EA42337C1ECB}">
      <dgm:prSet phldrT="[Text]" custT="1"/>
      <dgm:spPr/>
      <dgm:t>
        <a:bodyPr/>
        <a:lstStyle/>
        <a:p>
          <a:pPr>
            <a:buFont typeface="Arial" panose="020B0604020202020204" pitchFamily="34" charset="0"/>
            <a:buChar char="•"/>
          </a:pPr>
          <a:r>
            <a:rPr lang="en-US" sz="1200">
              <a:solidFill>
                <a:schemeClr val="accent1"/>
              </a:solidFill>
            </a:rPr>
            <a:t>Among those in debt, </a:t>
          </a:r>
          <a:r>
            <a:rPr lang="en-US" sz="1200" b="1">
              <a:solidFill>
                <a:schemeClr val="accent1"/>
              </a:solidFill>
            </a:rPr>
            <a:t>37% have a repayment plan </a:t>
          </a:r>
          <a:r>
            <a:rPr lang="en-US" sz="1200">
              <a:solidFill>
                <a:schemeClr val="accent1"/>
              </a:solidFill>
            </a:rPr>
            <a:t>which is in line with Jan/Feb 2025, and around half (49%) say they </a:t>
          </a:r>
          <a:r>
            <a:rPr lang="en-US" sz="1200" b="1">
              <a:solidFill>
                <a:schemeClr val="accent1"/>
              </a:solidFill>
            </a:rPr>
            <a:t>find it easy to keep up with.</a:t>
          </a:r>
          <a:endParaRPr lang="en-GB" sz="1200" b="0">
            <a:solidFill>
              <a:schemeClr val="accent1"/>
            </a:solidFill>
          </a:endParaRPr>
        </a:p>
      </dgm:t>
    </dgm:pt>
    <dgm:pt modelId="{A630F74B-B302-417B-BCEE-B396AA9DBCC1}" type="parTrans" cxnId="{CF519FEC-FE30-4FA0-B626-95375462C20E}">
      <dgm:prSet/>
      <dgm:spPr/>
      <dgm:t>
        <a:bodyPr/>
        <a:lstStyle/>
        <a:p>
          <a:endParaRPr lang="en-GB">
            <a:solidFill>
              <a:schemeClr val="accent1"/>
            </a:solidFill>
          </a:endParaRPr>
        </a:p>
      </dgm:t>
    </dgm:pt>
    <dgm:pt modelId="{3E19D442-F087-4FA4-946E-5F14479C95AF}" type="sibTrans" cxnId="{CF519FEC-FE30-4FA0-B626-95375462C20E}">
      <dgm:prSet/>
      <dgm:spPr/>
      <dgm:t>
        <a:bodyPr/>
        <a:lstStyle/>
        <a:p>
          <a:endParaRPr lang="en-GB">
            <a:solidFill>
              <a:schemeClr val="accent1"/>
            </a:solidFill>
          </a:endParaRPr>
        </a:p>
      </dgm:t>
    </dgm:pt>
    <dgm:pt modelId="{52A49E2C-FBAB-4ABB-B0C5-F9BACCCCBB96}">
      <dgm:prSet phldrT="[Text]" custT="1"/>
      <dgm:spPr/>
      <dgm:t>
        <a:bodyPr/>
        <a:lstStyle/>
        <a:p>
          <a:pPr>
            <a:buFont typeface="Arial" panose="020B0604020202020204" pitchFamily="34" charset="0"/>
            <a:buChar char="•"/>
          </a:pPr>
          <a:r>
            <a:rPr lang="en-US" sz="1200">
              <a:solidFill>
                <a:schemeClr val="accent1"/>
              </a:solidFill>
            </a:rPr>
            <a:t>The proportion of households experiencing </a:t>
          </a:r>
          <a:r>
            <a:rPr lang="en-US" sz="1200" b="1">
              <a:solidFill>
                <a:schemeClr val="accent1"/>
              </a:solidFill>
            </a:rPr>
            <a:t>legal or debt recovery action </a:t>
          </a:r>
          <a:r>
            <a:rPr lang="en-US" sz="1200">
              <a:solidFill>
                <a:schemeClr val="accent1"/>
              </a:solidFill>
            </a:rPr>
            <a:t>has risen from 30% in Jan/Feb 2025 to </a:t>
          </a:r>
          <a:r>
            <a:rPr lang="en-US" sz="1200" b="1">
              <a:solidFill>
                <a:schemeClr val="accent1"/>
              </a:solidFill>
            </a:rPr>
            <a:t>35% in Jan/Feb 2026</a:t>
          </a:r>
          <a:r>
            <a:rPr lang="en-US" sz="1200">
              <a:solidFill>
                <a:schemeClr val="accent1"/>
              </a:solidFill>
            </a:rPr>
            <a:t>.</a:t>
          </a:r>
          <a:endParaRPr lang="en-GB" sz="1200" b="0">
            <a:solidFill>
              <a:schemeClr val="accent1"/>
            </a:solidFill>
          </a:endParaRPr>
        </a:p>
      </dgm:t>
    </dgm:pt>
    <dgm:pt modelId="{26FAF086-B403-447C-A8E3-6E6700EBC458}" type="parTrans" cxnId="{2857B310-8CF7-409F-8538-BA35B213AEA2}">
      <dgm:prSet/>
      <dgm:spPr/>
      <dgm:t>
        <a:bodyPr/>
        <a:lstStyle/>
        <a:p>
          <a:endParaRPr lang="en-GB">
            <a:solidFill>
              <a:schemeClr val="accent1"/>
            </a:solidFill>
          </a:endParaRPr>
        </a:p>
      </dgm:t>
    </dgm:pt>
    <dgm:pt modelId="{E0A2EB9B-745A-47AD-9267-C86BFCF5753F}" type="sibTrans" cxnId="{2857B310-8CF7-409F-8538-BA35B213AEA2}">
      <dgm:prSet/>
      <dgm:spPr/>
      <dgm:t>
        <a:bodyPr/>
        <a:lstStyle/>
        <a:p>
          <a:endParaRPr lang="en-GB">
            <a:solidFill>
              <a:schemeClr val="accent1"/>
            </a:solidFill>
          </a:endParaRPr>
        </a:p>
      </dgm:t>
    </dgm:pt>
    <dgm:pt modelId="{8D3D464D-0FB4-4212-9B95-F996615592A2}">
      <dgm:prSet custT="1"/>
      <dgm:spPr/>
      <dgm:t>
        <a:bodyPr/>
        <a:lstStyle/>
        <a:p>
          <a:r>
            <a:rPr lang="en-US" sz="1200" dirty="0">
              <a:solidFill>
                <a:schemeClr val="accent1"/>
              </a:solidFill>
            </a:rPr>
            <a:t>Over half of households (58%) correctly identify that </a:t>
          </a:r>
          <a:r>
            <a:rPr lang="en-US" sz="1200" b="1" dirty="0">
              <a:solidFill>
                <a:schemeClr val="accent1"/>
              </a:solidFill>
            </a:rPr>
            <a:t>standing charges vary by region</a:t>
          </a:r>
          <a:r>
            <a:rPr lang="en-US" sz="1200" dirty="0">
              <a:solidFill>
                <a:schemeClr val="accent1"/>
              </a:solidFill>
            </a:rPr>
            <a:t>.</a:t>
          </a:r>
        </a:p>
      </dgm:t>
    </dgm:pt>
    <dgm:pt modelId="{D2F0C438-05F5-4B25-B745-F2E56A26EC32}" type="parTrans" cxnId="{28111D44-5CD5-4D11-8602-D1FD7D9BB74C}">
      <dgm:prSet/>
      <dgm:spPr/>
      <dgm:t>
        <a:bodyPr/>
        <a:lstStyle/>
        <a:p>
          <a:endParaRPr lang="en-GB"/>
        </a:p>
      </dgm:t>
    </dgm:pt>
    <dgm:pt modelId="{6B35EB02-6BB3-43A6-B4C5-E01F648C33E6}" type="sibTrans" cxnId="{28111D44-5CD5-4D11-8602-D1FD7D9BB74C}">
      <dgm:prSet/>
      <dgm:spPr/>
      <dgm:t>
        <a:bodyPr/>
        <a:lstStyle/>
        <a:p>
          <a:endParaRPr lang="en-GB"/>
        </a:p>
      </dgm:t>
    </dgm:pt>
    <dgm:pt modelId="{980E2088-754A-459D-9C15-AA79D85261B4}" type="pres">
      <dgm:prSet presAssocID="{F51275DE-0ABF-41DB-B2C3-88B5C80414CF}" presName="linear" presStyleCnt="0">
        <dgm:presLayoutVars>
          <dgm:animLvl val="lvl"/>
          <dgm:resizeHandles val="exact"/>
        </dgm:presLayoutVars>
      </dgm:prSet>
      <dgm:spPr/>
    </dgm:pt>
    <dgm:pt modelId="{3C2CAA1A-6808-471D-A9E2-81BB515171A5}" type="pres">
      <dgm:prSet presAssocID="{A03B0E5A-AC88-40FC-A906-18E0D3B45F81}" presName="parentText" presStyleLbl="node1" presStyleIdx="0" presStyleCnt="5" custScaleY="56090">
        <dgm:presLayoutVars>
          <dgm:chMax val="0"/>
          <dgm:bulletEnabled val="1"/>
        </dgm:presLayoutVars>
      </dgm:prSet>
      <dgm:spPr/>
    </dgm:pt>
    <dgm:pt modelId="{2C2AEF42-B50C-4820-AB7A-F6A10421C7BD}" type="pres">
      <dgm:prSet presAssocID="{A03B0E5A-AC88-40FC-A906-18E0D3B45F81}" presName="childText" presStyleLbl="revTx" presStyleIdx="0" presStyleCnt="5">
        <dgm:presLayoutVars>
          <dgm:bulletEnabled val="1"/>
        </dgm:presLayoutVars>
      </dgm:prSet>
      <dgm:spPr/>
    </dgm:pt>
    <dgm:pt modelId="{ADEF4339-5105-4311-A65D-7D0E93F8C94A}" type="pres">
      <dgm:prSet presAssocID="{5D8B1A80-90DE-4FCB-AAC4-A3953A5ABFB7}" presName="parentText" presStyleLbl="node1" presStyleIdx="1" presStyleCnt="5" custScaleY="51775">
        <dgm:presLayoutVars>
          <dgm:chMax val="0"/>
          <dgm:bulletEnabled val="1"/>
        </dgm:presLayoutVars>
      </dgm:prSet>
      <dgm:spPr/>
    </dgm:pt>
    <dgm:pt modelId="{9D30265C-2010-44CC-886A-4E81C3E1D0DE}" type="pres">
      <dgm:prSet presAssocID="{5D8B1A80-90DE-4FCB-AAC4-A3953A5ABFB7}" presName="childText" presStyleLbl="revTx" presStyleIdx="1" presStyleCnt="5">
        <dgm:presLayoutVars>
          <dgm:bulletEnabled val="1"/>
        </dgm:presLayoutVars>
      </dgm:prSet>
      <dgm:spPr/>
    </dgm:pt>
    <dgm:pt modelId="{0DA2D6C7-1347-42EE-9418-ECDC003A48A6}" type="pres">
      <dgm:prSet presAssocID="{BBEB45A7-2044-48E9-B97F-7FC8565FB315}" presName="parentText" presStyleLbl="node1" presStyleIdx="2" presStyleCnt="5" custScaleY="48077">
        <dgm:presLayoutVars>
          <dgm:chMax val="0"/>
          <dgm:bulletEnabled val="1"/>
        </dgm:presLayoutVars>
      </dgm:prSet>
      <dgm:spPr/>
    </dgm:pt>
    <dgm:pt modelId="{8DC5753C-770C-473D-8B35-E9771C68AAC8}" type="pres">
      <dgm:prSet presAssocID="{BBEB45A7-2044-48E9-B97F-7FC8565FB315}" presName="childText" presStyleLbl="revTx" presStyleIdx="2" presStyleCnt="5" custLinFactNeighborX="6830">
        <dgm:presLayoutVars>
          <dgm:bulletEnabled val="1"/>
        </dgm:presLayoutVars>
      </dgm:prSet>
      <dgm:spPr/>
    </dgm:pt>
    <dgm:pt modelId="{D062D9BA-757E-42EB-B1E0-13642852BE22}" type="pres">
      <dgm:prSet presAssocID="{4DF7E7BC-89C7-4E6A-A0B8-24D52142A84D}" presName="parentText" presStyleLbl="node1" presStyleIdx="3" presStyleCnt="5" custScaleY="43424">
        <dgm:presLayoutVars>
          <dgm:chMax val="0"/>
          <dgm:bulletEnabled val="1"/>
        </dgm:presLayoutVars>
      </dgm:prSet>
      <dgm:spPr/>
    </dgm:pt>
    <dgm:pt modelId="{03E9FE0C-485C-4D49-93AB-45AA3A1F7FD4}" type="pres">
      <dgm:prSet presAssocID="{4DF7E7BC-89C7-4E6A-A0B8-24D52142A84D}" presName="childText" presStyleLbl="revTx" presStyleIdx="3" presStyleCnt="5">
        <dgm:presLayoutVars>
          <dgm:bulletEnabled val="1"/>
        </dgm:presLayoutVars>
      </dgm:prSet>
      <dgm:spPr/>
    </dgm:pt>
    <dgm:pt modelId="{AB47EDF3-31C9-4B25-9131-81429BCBB0D0}" type="pres">
      <dgm:prSet presAssocID="{66B6DB2F-26AC-4533-BBA3-849CE4633B22}" presName="parentText" presStyleLbl="node1" presStyleIdx="4" presStyleCnt="5" custScaleY="39593">
        <dgm:presLayoutVars>
          <dgm:chMax val="0"/>
          <dgm:bulletEnabled val="1"/>
        </dgm:presLayoutVars>
      </dgm:prSet>
      <dgm:spPr/>
    </dgm:pt>
    <dgm:pt modelId="{E8DAF506-CACC-42BC-9978-9585C55B3A36}" type="pres">
      <dgm:prSet presAssocID="{66B6DB2F-26AC-4533-BBA3-849CE4633B22}" presName="childText" presStyleLbl="revTx" presStyleIdx="4" presStyleCnt="5">
        <dgm:presLayoutVars>
          <dgm:bulletEnabled val="1"/>
        </dgm:presLayoutVars>
      </dgm:prSet>
      <dgm:spPr/>
    </dgm:pt>
  </dgm:ptLst>
  <dgm:cxnLst>
    <dgm:cxn modelId="{07E64B06-44E2-462A-A304-128A0D1048CD}" srcId="{5D8B1A80-90DE-4FCB-AAC4-A3953A5ABFB7}" destId="{088014C7-9C09-42F8-B529-B706A92873DC}" srcOrd="1" destOrd="0" parTransId="{F0470FE3-693C-4B3D-ACFA-91B42B6CD6B6}" sibTransId="{58B05DBF-951F-40B9-AE24-352050CE09C5}"/>
    <dgm:cxn modelId="{6A345906-0202-484E-84FB-3AF0BC14677A}" srcId="{BBEB45A7-2044-48E9-B97F-7FC8565FB315}" destId="{80379821-F469-4BEF-A0B6-AAD022F2D9C9}" srcOrd="0" destOrd="0" parTransId="{46128A0C-8E08-4771-91BB-2DDDA095A18F}" sibTransId="{DF57EBD9-5220-49DA-B0D5-2773094744A0}"/>
    <dgm:cxn modelId="{4E513A0B-1984-4B6E-913F-68E162B2D9C0}" type="presOf" srcId="{55744628-F80B-430B-BA28-3E48C4B859FD}" destId="{8DC5753C-770C-473D-8B35-E9771C68AAC8}" srcOrd="0" destOrd="1" presId="urn:microsoft.com/office/officeart/2005/8/layout/vList2"/>
    <dgm:cxn modelId="{2857B310-8CF7-409F-8538-BA35B213AEA2}" srcId="{A03B0E5A-AC88-40FC-A906-18E0D3B45F81}" destId="{52A49E2C-FBAB-4ABB-B0C5-F9BACCCCBB96}" srcOrd="2" destOrd="0" parTransId="{26FAF086-B403-447C-A8E3-6E6700EBC458}" sibTransId="{E0A2EB9B-745A-47AD-9267-C86BFCF5753F}"/>
    <dgm:cxn modelId="{2C568814-5DBA-4BD7-8521-0C78C81E5C69}" type="presOf" srcId="{BBEB45A7-2044-48E9-B97F-7FC8565FB315}" destId="{0DA2D6C7-1347-42EE-9418-ECDC003A48A6}" srcOrd="0" destOrd="0" presId="urn:microsoft.com/office/officeart/2005/8/layout/vList2"/>
    <dgm:cxn modelId="{559E9922-D82F-43D6-8457-7926E2320D78}" type="presOf" srcId="{6083AEE2-54AE-4C90-A10E-1F68C76F6CCF}" destId="{9D30265C-2010-44CC-886A-4E81C3E1D0DE}" srcOrd="0" destOrd="0" presId="urn:microsoft.com/office/officeart/2005/8/layout/vList2"/>
    <dgm:cxn modelId="{51463B23-2F0C-4BA2-8CEA-0918CFC8C11F}" type="presOf" srcId="{679EAEC6-9834-49DF-90D1-ED8668F2C2B5}" destId="{2C2AEF42-B50C-4820-AB7A-F6A10421C7BD}" srcOrd="0" destOrd="3" presId="urn:microsoft.com/office/officeart/2005/8/layout/vList2"/>
    <dgm:cxn modelId="{7B714B24-11F7-462D-B9CE-B85E8BEE8407}" srcId="{5D8B1A80-90DE-4FCB-AAC4-A3953A5ABFB7}" destId="{05217150-C223-43D1-B764-4A97AD82A056}" srcOrd="3" destOrd="0" parTransId="{C652D905-CFD8-4340-9319-0FE58D251D99}" sibTransId="{F9999B08-E762-4510-A930-E96E86F2E8E1}"/>
    <dgm:cxn modelId="{E9BA1029-F8B7-4226-8E66-3D7417AD5AD2}" srcId="{4DF7E7BC-89C7-4E6A-A0B8-24D52142A84D}" destId="{A7A8430B-8F2D-4478-BF9F-0A49AC9531B4}" srcOrd="0" destOrd="0" parTransId="{E02DA303-3CAC-4A17-9B77-EE4F46652C25}" sibTransId="{7308F792-2325-4442-A472-6570A364AE83}"/>
    <dgm:cxn modelId="{47D12A41-B78C-445C-86B7-3B7671ABC859}" srcId="{F51275DE-0ABF-41DB-B2C3-88B5C80414CF}" destId="{BBEB45A7-2044-48E9-B97F-7FC8565FB315}" srcOrd="2" destOrd="0" parTransId="{1D004B81-4E2A-4E55-AC04-75F05BB4F12E}" sibTransId="{967498B0-A7E1-440A-BFEF-1CC327F41A34}"/>
    <dgm:cxn modelId="{28111D44-5CD5-4D11-8602-D1FD7D9BB74C}" srcId="{4DF7E7BC-89C7-4E6A-A0B8-24D52142A84D}" destId="{8D3D464D-0FB4-4212-9B95-F996615592A2}" srcOrd="1" destOrd="0" parTransId="{D2F0C438-05F5-4B25-B745-F2E56A26EC32}" sibTransId="{6B35EB02-6BB3-43A6-B4C5-E01F648C33E6}"/>
    <dgm:cxn modelId="{85531E6A-52F9-440D-8E28-D5DE95774D9B}" type="presOf" srcId="{52A49E2C-FBAB-4ABB-B0C5-F9BACCCCBB96}" destId="{2C2AEF42-B50C-4820-AB7A-F6A10421C7BD}" srcOrd="0" destOrd="2" presId="urn:microsoft.com/office/officeart/2005/8/layout/vList2"/>
    <dgm:cxn modelId="{CBE39371-DE0C-4BA4-8D78-446F5ACDE5A9}" srcId="{F51275DE-0ABF-41DB-B2C3-88B5C80414CF}" destId="{5D8B1A80-90DE-4FCB-AAC4-A3953A5ABFB7}" srcOrd="1" destOrd="0" parTransId="{93407818-A08B-45BD-82F6-39B5DAC994F0}" sibTransId="{2B0A1249-500B-4A68-B3B6-89DA77509A8F}"/>
    <dgm:cxn modelId="{750BA051-FF05-4C68-94BA-FC85B0AE378A}" type="presOf" srcId="{A03B0E5A-AC88-40FC-A906-18E0D3B45F81}" destId="{3C2CAA1A-6808-471D-A9E2-81BB515171A5}" srcOrd="0" destOrd="0" presId="urn:microsoft.com/office/officeart/2005/8/layout/vList2"/>
    <dgm:cxn modelId="{15A5C076-FA07-4447-9735-AB7398B16B52}" srcId="{A03B0E5A-AC88-40FC-A906-18E0D3B45F81}" destId="{679EAEC6-9834-49DF-90D1-ED8668F2C2B5}" srcOrd="3" destOrd="0" parTransId="{BDCE910D-794B-4465-9CAC-CAFCD45EA5E4}" sibTransId="{0A3F546F-D66E-4475-9BD6-A12ABA944D9E}"/>
    <dgm:cxn modelId="{69BD915A-4FA8-48DF-8AFE-0097A39BDB4D}" srcId="{F51275DE-0ABF-41DB-B2C3-88B5C80414CF}" destId="{A03B0E5A-AC88-40FC-A906-18E0D3B45F81}" srcOrd="0" destOrd="0" parTransId="{953D5B9A-AAEC-49CB-A518-46441030354C}" sibTransId="{1C7C7993-CA42-40BE-A2DC-AAD26C4766E7}"/>
    <dgm:cxn modelId="{B6097B7D-C2A8-4309-98EC-79855D5CF0DF}" type="presOf" srcId="{05F6EED8-947B-4E26-9C99-EA42337C1ECB}" destId="{2C2AEF42-B50C-4820-AB7A-F6A10421C7BD}" srcOrd="0" destOrd="1" presId="urn:microsoft.com/office/officeart/2005/8/layout/vList2"/>
    <dgm:cxn modelId="{A7BFAC81-5201-4FE1-82BF-996981283225}" type="presOf" srcId="{8D3D464D-0FB4-4212-9B95-F996615592A2}" destId="{03E9FE0C-485C-4D49-93AB-45AA3A1F7FD4}" srcOrd="0" destOrd="1" presId="urn:microsoft.com/office/officeart/2005/8/layout/vList2"/>
    <dgm:cxn modelId="{DDFE3B86-A545-40CC-B681-FB10851F674E}" type="presOf" srcId="{EC19A435-3114-409D-B261-E8194F92C1BC}" destId="{E8DAF506-CACC-42BC-9978-9585C55B3A36}" srcOrd="0" destOrd="0" presId="urn:microsoft.com/office/officeart/2005/8/layout/vList2"/>
    <dgm:cxn modelId="{C42C0989-3C0F-4B22-966B-AF763D8802F5}" type="presOf" srcId="{4DF7E7BC-89C7-4E6A-A0B8-24D52142A84D}" destId="{D062D9BA-757E-42EB-B1E0-13642852BE22}" srcOrd="0" destOrd="0" presId="urn:microsoft.com/office/officeart/2005/8/layout/vList2"/>
    <dgm:cxn modelId="{9A33348F-2A66-49D8-B0EC-5AFF83450253}" srcId="{5D8B1A80-90DE-4FCB-AAC4-A3953A5ABFB7}" destId="{6083AEE2-54AE-4C90-A10E-1F68C76F6CCF}" srcOrd="0" destOrd="0" parTransId="{FC7296C5-0E33-4419-A3B0-C8D423751747}" sibTransId="{24CE711E-5418-4AE7-9973-13B56BC1898F}"/>
    <dgm:cxn modelId="{07264A91-2EE1-4D70-8056-C8EC25D9B3AA}" type="presOf" srcId="{66B6DB2F-26AC-4533-BBA3-849CE4633B22}" destId="{AB47EDF3-31C9-4B25-9131-81429BCBB0D0}" srcOrd="0" destOrd="0" presId="urn:microsoft.com/office/officeart/2005/8/layout/vList2"/>
    <dgm:cxn modelId="{DCE30C95-8910-4BCE-B7BA-CCD4EA68114E}" srcId="{BBEB45A7-2044-48E9-B97F-7FC8565FB315}" destId="{55744628-F80B-430B-BA28-3E48C4B859FD}" srcOrd="1" destOrd="0" parTransId="{C8CC59C1-91D4-4356-BC19-ABE95226D441}" sibTransId="{A3BB32E4-B672-44CA-A234-823E775F2426}"/>
    <dgm:cxn modelId="{74180096-B4B7-4DEC-871E-D5EB8CEA8999}" type="presOf" srcId="{088014C7-9C09-42F8-B529-B706A92873DC}" destId="{9D30265C-2010-44CC-886A-4E81C3E1D0DE}" srcOrd="0" destOrd="1" presId="urn:microsoft.com/office/officeart/2005/8/layout/vList2"/>
    <dgm:cxn modelId="{4ED4599F-DD76-4423-8F47-ABDF3CDBEDBD}" type="presOf" srcId="{05217150-C223-43D1-B764-4A97AD82A056}" destId="{9D30265C-2010-44CC-886A-4E81C3E1D0DE}" srcOrd="0" destOrd="3" presId="urn:microsoft.com/office/officeart/2005/8/layout/vList2"/>
    <dgm:cxn modelId="{CA0F05A1-1817-48F2-A3A8-F10B38139622}" type="presOf" srcId="{80379821-F469-4BEF-A0B6-AAD022F2D9C9}" destId="{8DC5753C-770C-473D-8B35-E9771C68AAC8}" srcOrd="0" destOrd="0" presId="urn:microsoft.com/office/officeart/2005/8/layout/vList2"/>
    <dgm:cxn modelId="{7ABD7EA2-6C8F-4F40-A652-3E339F2FB007}" srcId="{66B6DB2F-26AC-4533-BBA3-849CE4633B22}" destId="{EC19A435-3114-409D-B261-E8194F92C1BC}" srcOrd="0" destOrd="0" parTransId="{884709AF-8042-456B-A28F-8BDACD2D9EE4}" sibTransId="{9B70F7B5-3F51-4182-871E-855D3E682BB7}"/>
    <dgm:cxn modelId="{6B34ABB9-A6EE-4FEF-B82E-C459E0C3695C}" srcId="{A03B0E5A-AC88-40FC-A906-18E0D3B45F81}" destId="{53A4C92E-8021-4E76-B9CD-5B73AD9825CE}" srcOrd="0" destOrd="0" parTransId="{B7445E41-1FDD-4653-9745-0BFF3D46A080}" sibTransId="{DD9FE034-4A1A-4787-A2FF-0CA4E2106E0D}"/>
    <dgm:cxn modelId="{24CD33BB-49F3-4F5D-86B9-ADDFF3E207C8}" type="presOf" srcId="{F51275DE-0ABF-41DB-B2C3-88B5C80414CF}" destId="{980E2088-754A-459D-9C15-AA79D85261B4}" srcOrd="0" destOrd="0" presId="urn:microsoft.com/office/officeart/2005/8/layout/vList2"/>
    <dgm:cxn modelId="{D0BCB6C1-6C24-4A4D-B740-83BE14F42065}" type="presOf" srcId="{9234DAB4-C5E2-4A3A-B532-3B7E3F9CDA44}" destId="{9D30265C-2010-44CC-886A-4E81C3E1D0DE}" srcOrd="0" destOrd="2" presId="urn:microsoft.com/office/officeart/2005/8/layout/vList2"/>
    <dgm:cxn modelId="{E832FDCE-BA4B-4C40-B9B4-81953A4C2EB7}" type="presOf" srcId="{5D8B1A80-90DE-4FCB-AAC4-A3953A5ABFB7}" destId="{ADEF4339-5105-4311-A65D-7D0E93F8C94A}" srcOrd="0" destOrd="0" presId="urn:microsoft.com/office/officeart/2005/8/layout/vList2"/>
    <dgm:cxn modelId="{9A01ACD3-FA33-46F5-9D4C-2D3AB7431C17}" type="presOf" srcId="{A7A8430B-8F2D-4478-BF9F-0A49AC9531B4}" destId="{03E9FE0C-485C-4D49-93AB-45AA3A1F7FD4}" srcOrd="0" destOrd="0" presId="urn:microsoft.com/office/officeart/2005/8/layout/vList2"/>
    <dgm:cxn modelId="{90488DDC-6709-48BB-A5AC-AEADFBFED2A6}" srcId="{5D8B1A80-90DE-4FCB-AAC4-A3953A5ABFB7}" destId="{9234DAB4-C5E2-4A3A-B532-3B7E3F9CDA44}" srcOrd="2" destOrd="0" parTransId="{7D6FF199-C990-40F4-8E49-B34CCA656214}" sibTransId="{4D57C443-6564-4D09-BF29-142319D0C48E}"/>
    <dgm:cxn modelId="{DE81BAE1-E9D3-4109-843D-88CCACE49B1B}" srcId="{F51275DE-0ABF-41DB-B2C3-88B5C80414CF}" destId="{4DF7E7BC-89C7-4E6A-A0B8-24D52142A84D}" srcOrd="3" destOrd="0" parTransId="{57A9E6F8-BE95-4FCC-9220-C81389C96B2C}" sibTransId="{341A37A6-FBF6-4AAD-BD31-73A143E08694}"/>
    <dgm:cxn modelId="{BA33DCE2-4CCA-4E17-B899-D2BDCAF8283C}" srcId="{F51275DE-0ABF-41DB-B2C3-88B5C80414CF}" destId="{66B6DB2F-26AC-4533-BBA3-849CE4633B22}" srcOrd="4" destOrd="0" parTransId="{91581D83-8E65-4D0E-9001-5A86DA51BD94}" sibTransId="{3B850F75-C2A3-4D6D-910F-F303D9A3B2B7}"/>
    <dgm:cxn modelId="{CF519FEC-FE30-4FA0-B626-95375462C20E}" srcId="{A03B0E5A-AC88-40FC-A906-18E0D3B45F81}" destId="{05F6EED8-947B-4E26-9C99-EA42337C1ECB}" srcOrd="1" destOrd="0" parTransId="{A630F74B-B302-417B-BCEE-B396AA9DBCC1}" sibTransId="{3E19D442-F087-4FA4-946E-5F14479C95AF}"/>
    <dgm:cxn modelId="{BADB19F2-D147-4865-8CF9-1C6D09A564F7}" type="presOf" srcId="{53A4C92E-8021-4E76-B9CD-5B73AD9825CE}" destId="{2C2AEF42-B50C-4820-AB7A-F6A10421C7BD}" srcOrd="0" destOrd="0" presId="urn:microsoft.com/office/officeart/2005/8/layout/vList2"/>
    <dgm:cxn modelId="{637C1E3D-E729-4190-9D0C-AD291790D4F0}" type="presParOf" srcId="{980E2088-754A-459D-9C15-AA79D85261B4}" destId="{3C2CAA1A-6808-471D-A9E2-81BB515171A5}" srcOrd="0" destOrd="0" presId="urn:microsoft.com/office/officeart/2005/8/layout/vList2"/>
    <dgm:cxn modelId="{A50057EF-80D6-42F8-BCD3-81DD6AC77D39}" type="presParOf" srcId="{980E2088-754A-459D-9C15-AA79D85261B4}" destId="{2C2AEF42-B50C-4820-AB7A-F6A10421C7BD}" srcOrd="1" destOrd="0" presId="urn:microsoft.com/office/officeart/2005/8/layout/vList2"/>
    <dgm:cxn modelId="{02EAB17D-ED64-46D4-9E06-CC4C3919AB7D}" type="presParOf" srcId="{980E2088-754A-459D-9C15-AA79D85261B4}" destId="{ADEF4339-5105-4311-A65D-7D0E93F8C94A}" srcOrd="2" destOrd="0" presId="urn:microsoft.com/office/officeart/2005/8/layout/vList2"/>
    <dgm:cxn modelId="{FBFD259C-2978-400B-AD5A-9B68BFFEB248}" type="presParOf" srcId="{980E2088-754A-459D-9C15-AA79D85261B4}" destId="{9D30265C-2010-44CC-886A-4E81C3E1D0DE}" srcOrd="3" destOrd="0" presId="urn:microsoft.com/office/officeart/2005/8/layout/vList2"/>
    <dgm:cxn modelId="{500CD8B3-8B70-4601-A770-E9C87CD837CC}" type="presParOf" srcId="{980E2088-754A-459D-9C15-AA79D85261B4}" destId="{0DA2D6C7-1347-42EE-9418-ECDC003A48A6}" srcOrd="4" destOrd="0" presId="urn:microsoft.com/office/officeart/2005/8/layout/vList2"/>
    <dgm:cxn modelId="{2E9F3672-3EF1-4A27-B1A3-1E307C21B8EF}" type="presParOf" srcId="{980E2088-754A-459D-9C15-AA79D85261B4}" destId="{8DC5753C-770C-473D-8B35-E9771C68AAC8}" srcOrd="5" destOrd="0" presId="urn:microsoft.com/office/officeart/2005/8/layout/vList2"/>
    <dgm:cxn modelId="{88176178-A150-42A5-9A66-0D1585B2996E}" type="presParOf" srcId="{980E2088-754A-459D-9C15-AA79D85261B4}" destId="{D062D9BA-757E-42EB-B1E0-13642852BE22}" srcOrd="6" destOrd="0" presId="urn:microsoft.com/office/officeart/2005/8/layout/vList2"/>
    <dgm:cxn modelId="{FF59E4DE-2641-4ED6-9720-56684C078BAB}" type="presParOf" srcId="{980E2088-754A-459D-9C15-AA79D85261B4}" destId="{03E9FE0C-485C-4D49-93AB-45AA3A1F7FD4}" srcOrd="7" destOrd="0" presId="urn:microsoft.com/office/officeart/2005/8/layout/vList2"/>
    <dgm:cxn modelId="{E13E7245-8EAE-4334-B602-04ACDA4B6160}" type="presParOf" srcId="{980E2088-754A-459D-9C15-AA79D85261B4}" destId="{AB47EDF3-31C9-4B25-9131-81429BCBB0D0}" srcOrd="8" destOrd="0" presId="urn:microsoft.com/office/officeart/2005/8/layout/vList2"/>
    <dgm:cxn modelId="{A3C5444B-09F8-4D7D-9292-68CABC60FFED}" type="presParOf" srcId="{980E2088-754A-459D-9C15-AA79D85261B4}" destId="{E8DAF506-CACC-42BC-9978-9585C55B3A36}"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AA1A-6808-471D-A9E2-81BB515171A5}">
      <dsp:nvSpPr>
        <dsp:cNvPr id="0" name=""/>
        <dsp:cNvSpPr/>
      </dsp:nvSpPr>
      <dsp:spPr>
        <a:xfrm>
          <a:off x="0" y="34950"/>
          <a:ext cx="10960873" cy="3780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1"/>
              </a:solidFill>
            </a:rPr>
            <a:t>Energy Debt</a:t>
          </a:r>
          <a:endParaRPr lang="en-GB" sz="1200" kern="1200" dirty="0">
            <a:solidFill>
              <a:schemeClr val="bg1"/>
            </a:solidFill>
          </a:endParaRPr>
        </a:p>
      </dsp:txBody>
      <dsp:txXfrm>
        <a:off x="18452" y="53402"/>
        <a:ext cx="10923969" cy="341097"/>
      </dsp:txXfrm>
    </dsp:sp>
    <dsp:sp modelId="{2C2AEF42-B50C-4820-AB7A-F6A10421C7BD}">
      <dsp:nvSpPr>
        <dsp:cNvPr id="0" name=""/>
        <dsp:cNvSpPr/>
      </dsp:nvSpPr>
      <dsp:spPr>
        <a:xfrm>
          <a:off x="0" y="412951"/>
          <a:ext cx="10960873"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08"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b="1" kern="1200" dirty="0">
              <a:solidFill>
                <a:schemeClr val="accent1"/>
              </a:solidFill>
            </a:rPr>
            <a:t>The majority of households are not in energy debt</a:t>
          </a:r>
          <a:r>
            <a:rPr lang="en-US" sz="1200" kern="1200" dirty="0">
              <a:solidFill>
                <a:schemeClr val="accent1"/>
              </a:solidFill>
            </a:rPr>
            <a:t>; however, the proportion who are has </a:t>
          </a:r>
          <a:r>
            <a:rPr lang="en-US" sz="1200" b="1" kern="1200" dirty="0">
              <a:solidFill>
                <a:schemeClr val="accent1"/>
              </a:solidFill>
            </a:rPr>
            <a:t>increased</a:t>
          </a:r>
          <a:r>
            <a:rPr lang="en-US" sz="1200" kern="1200" dirty="0">
              <a:solidFill>
                <a:schemeClr val="accent1"/>
              </a:solidFill>
            </a:rPr>
            <a:t> from 15% in Jan/Feb 2025 to </a:t>
          </a:r>
          <a:r>
            <a:rPr lang="en-US" sz="1200" b="1" kern="1200" dirty="0">
              <a:solidFill>
                <a:schemeClr val="accent1"/>
              </a:solidFill>
            </a:rPr>
            <a:t>19% in Jan/Feb 2026. </a:t>
          </a:r>
          <a:endParaRPr lang="en-GB" sz="1200" b="1" kern="1200" dirty="0">
            <a:solidFill>
              <a:schemeClr val="accent1"/>
            </a:solidFill>
          </a:endParaRPr>
        </a:p>
        <a:p>
          <a:pPr marL="114300" lvl="1" indent="-114300" algn="l" defTabSz="533400">
            <a:lnSpc>
              <a:spcPct val="90000"/>
            </a:lnSpc>
            <a:spcBef>
              <a:spcPct val="0"/>
            </a:spcBef>
            <a:spcAft>
              <a:spcPct val="20000"/>
            </a:spcAft>
            <a:buFont typeface="Arial" panose="020B0604020202020204" pitchFamily="34" charset="0"/>
            <a:buChar char="•"/>
          </a:pPr>
          <a:r>
            <a:rPr lang="en-US" sz="1200" kern="1200">
              <a:solidFill>
                <a:schemeClr val="accent1"/>
              </a:solidFill>
            </a:rPr>
            <a:t>Among those in debt, </a:t>
          </a:r>
          <a:r>
            <a:rPr lang="en-US" sz="1200" b="1" kern="1200">
              <a:solidFill>
                <a:schemeClr val="accent1"/>
              </a:solidFill>
            </a:rPr>
            <a:t>37% have a repayment plan </a:t>
          </a:r>
          <a:r>
            <a:rPr lang="en-US" sz="1200" kern="1200">
              <a:solidFill>
                <a:schemeClr val="accent1"/>
              </a:solidFill>
            </a:rPr>
            <a:t>which is in line with Jan/Feb 2025, and around half (49%) say they </a:t>
          </a:r>
          <a:r>
            <a:rPr lang="en-US" sz="1200" b="1" kern="1200">
              <a:solidFill>
                <a:schemeClr val="accent1"/>
              </a:solidFill>
            </a:rPr>
            <a:t>find it easy to keep up with.</a:t>
          </a:r>
          <a:endParaRPr lang="en-GB" sz="1200" b="0" kern="1200">
            <a:solidFill>
              <a:schemeClr val="accent1"/>
            </a:solidFill>
          </a:endParaRPr>
        </a:p>
        <a:p>
          <a:pPr marL="114300" lvl="1" indent="-114300" algn="l" defTabSz="533400">
            <a:lnSpc>
              <a:spcPct val="90000"/>
            </a:lnSpc>
            <a:spcBef>
              <a:spcPct val="0"/>
            </a:spcBef>
            <a:spcAft>
              <a:spcPct val="20000"/>
            </a:spcAft>
            <a:buFont typeface="Arial" panose="020B0604020202020204" pitchFamily="34" charset="0"/>
            <a:buChar char="•"/>
          </a:pPr>
          <a:r>
            <a:rPr lang="en-US" sz="1200" kern="1200">
              <a:solidFill>
                <a:schemeClr val="accent1"/>
              </a:solidFill>
            </a:rPr>
            <a:t>The proportion of households experiencing </a:t>
          </a:r>
          <a:r>
            <a:rPr lang="en-US" sz="1200" b="1" kern="1200">
              <a:solidFill>
                <a:schemeClr val="accent1"/>
              </a:solidFill>
            </a:rPr>
            <a:t>legal or debt recovery action </a:t>
          </a:r>
          <a:r>
            <a:rPr lang="en-US" sz="1200" kern="1200">
              <a:solidFill>
                <a:schemeClr val="accent1"/>
              </a:solidFill>
            </a:rPr>
            <a:t>has risen from 30% in Jan/Feb 2025 to </a:t>
          </a:r>
          <a:r>
            <a:rPr lang="en-US" sz="1200" b="1" kern="1200">
              <a:solidFill>
                <a:schemeClr val="accent1"/>
              </a:solidFill>
            </a:rPr>
            <a:t>35% in Jan/Feb 2026</a:t>
          </a:r>
          <a:r>
            <a:rPr lang="en-US" sz="1200" kern="1200">
              <a:solidFill>
                <a:schemeClr val="accent1"/>
              </a:solidFill>
            </a:rPr>
            <a:t>.</a:t>
          </a:r>
          <a:endParaRPr lang="en-GB" sz="1200" b="0" kern="1200">
            <a:solidFill>
              <a:schemeClr val="accent1"/>
            </a:solidFill>
          </a:endParaRPr>
        </a:p>
        <a:p>
          <a:pPr marL="114300" lvl="1" indent="-114300" algn="l" defTabSz="533400">
            <a:lnSpc>
              <a:spcPct val="90000"/>
            </a:lnSpc>
            <a:spcBef>
              <a:spcPct val="0"/>
            </a:spcBef>
            <a:spcAft>
              <a:spcPct val="20000"/>
            </a:spcAft>
            <a:buChar char="•"/>
          </a:pPr>
          <a:r>
            <a:rPr lang="en-US" sz="1200" b="1" kern="1200" dirty="0">
              <a:solidFill>
                <a:schemeClr val="accent1"/>
              </a:solidFill>
            </a:rPr>
            <a:t>Engagement with financial support </a:t>
          </a:r>
          <a:r>
            <a:rPr lang="en-US" sz="1200" kern="1200" dirty="0">
              <a:solidFill>
                <a:schemeClr val="accent1"/>
              </a:solidFill>
            </a:rPr>
            <a:t>for energy bills has increased significantly, rising from 24% in Jan/Feb 2025 to </a:t>
          </a:r>
          <a:r>
            <a:rPr lang="en-US" sz="1200" b="1" kern="1200" dirty="0">
              <a:solidFill>
                <a:schemeClr val="accent1"/>
              </a:solidFill>
            </a:rPr>
            <a:t>41% in Jan/Feb 2026</a:t>
          </a:r>
          <a:r>
            <a:rPr lang="en-US" sz="1200" kern="1200" dirty="0">
              <a:solidFill>
                <a:schemeClr val="accent1"/>
              </a:solidFill>
            </a:rPr>
            <a:t>.</a:t>
          </a:r>
        </a:p>
      </dsp:txBody>
      <dsp:txXfrm>
        <a:off x="0" y="412951"/>
        <a:ext cx="10960873" cy="931500"/>
      </dsp:txXfrm>
    </dsp:sp>
    <dsp:sp modelId="{ADEF4339-5105-4311-A65D-7D0E93F8C94A}">
      <dsp:nvSpPr>
        <dsp:cNvPr id="0" name=""/>
        <dsp:cNvSpPr/>
      </dsp:nvSpPr>
      <dsp:spPr>
        <a:xfrm>
          <a:off x="0" y="1344451"/>
          <a:ext cx="10960873" cy="3489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bg1"/>
              </a:solidFill>
            </a:rPr>
            <a:t>Affordability</a:t>
          </a:r>
          <a:endParaRPr lang="en-GB" sz="1200" kern="1200">
            <a:solidFill>
              <a:schemeClr val="bg1"/>
            </a:solidFill>
          </a:endParaRPr>
        </a:p>
      </dsp:txBody>
      <dsp:txXfrm>
        <a:off x="17033" y="1361484"/>
        <a:ext cx="10926807" cy="314856"/>
      </dsp:txXfrm>
    </dsp:sp>
    <dsp:sp modelId="{9D30265C-2010-44CC-886A-4E81C3E1D0DE}">
      <dsp:nvSpPr>
        <dsp:cNvPr id="0" name=""/>
        <dsp:cNvSpPr/>
      </dsp:nvSpPr>
      <dsp:spPr>
        <a:xfrm>
          <a:off x="0" y="1693374"/>
          <a:ext cx="10960873"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08"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b="1" kern="1200">
              <a:solidFill>
                <a:schemeClr val="accent1"/>
              </a:solidFill>
            </a:rPr>
            <a:t>Perceived</a:t>
          </a:r>
          <a:r>
            <a:rPr lang="en-US" sz="1200" kern="1200">
              <a:solidFill>
                <a:schemeClr val="accent1"/>
              </a:solidFill>
            </a:rPr>
            <a:t> </a:t>
          </a:r>
          <a:r>
            <a:rPr lang="en-US" sz="1200" b="1" kern="1200">
              <a:solidFill>
                <a:schemeClr val="accent1"/>
              </a:solidFill>
            </a:rPr>
            <a:t>ability to manage household finances has declined slightly</a:t>
          </a:r>
          <a:r>
            <a:rPr lang="en-US" sz="1200" kern="1200">
              <a:solidFill>
                <a:schemeClr val="accent1"/>
              </a:solidFill>
            </a:rPr>
            <a:t>, from 76% in Jan/Feb 2025 to </a:t>
          </a:r>
          <a:r>
            <a:rPr lang="en-US" sz="1200" b="1" kern="1200">
              <a:solidFill>
                <a:schemeClr val="accent1"/>
              </a:solidFill>
            </a:rPr>
            <a:t>73%</a:t>
          </a:r>
          <a:r>
            <a:rPr lang="en-US" sz="1200" kern="1200">
              <a:solidFill>
                <a:schemeClr val="accent1"/>
              </a:solidFill>
            </a:rPr>
            <a:t> in Jan/Feb 2026.</a:t>
          </a:r>
          <a:endParaRPr lang="en-GB" sz="1200" kern="1200">
            <a:solidFill>
              <a:schemeClr val="accent1"/>
            </a:solidFill>
          </a:endParaRPr>
        </a:p>
        <a:p>
          <a:pPr marL="114300" lvl="1" indent="-114300" algn="l" defTabSz="533400">
            <a:lnSpc>
              <a:spcPct val="90000"/>
            </a:lnSpc>
            <a:spcBef>
              <a:spcPct val="0"/>
            </a:spcBef>
            <a:spcAft>
              <a:spcPct val="20000"/>
            </a:spcAft>
            <a:buChar char="•"/>
          </a:pPr>
          <a:r>
            <a:rPr lang="en-US" sz="1200" kern="1200" dirty="0">
              <a:solidFill>
                <a:schemeClr val="accent1"/>
              </a:solidFill>
            </a:rPr>
            <a:t>More households report being </a:t>
          </a:r>
          <a:r>
            <a:rPr lang="en-US" sz="1200" b="1" kern="1200" dirty="0">
              <a:solidFill>
                <a:schemeClr val="accent1"/>
              </a:solidFill>
            </a:rPr>
            <a:t>unable to heat their home to a comfortable level </a:t>
          </a:r>
          <a:r>
            <a:rPr lang="en-US" sz="1200" kern="1200" dirty="0">
              <a:solidFill>
                <a:schemeClr val="accent1"/>
              </a:solidFill>
            </a:rPr>
            <a:t>for financial reasons (38% in Jan/Feb 2026 vs. 33% in Jan/Feb 2025).</a:t>
          </a:r>
        </a:p>
        <a:p>
          <a:pPr marL="114300" lvl="1" indent="-114300" algn="l" defTabSz="533400">
            <a:lnSpc>
              <a:spcPct val="90000"/>
            </a:lnSpc>
            <a:spcBef>
              <a:spcPct val="0"/>
            </a:spcBef>
            <a:spcAft>
              <a:spcPct val="20000"/>
            </a:spcAft>
            <a:buChar char="•"/>
          </a:pPr>
          <a:r>
            <a:rPr lang="en-US" sz="1200" kern="1200">
              <a:solidFill>
                <a:schemeClr val="accent1"/>
              </a:solidFill>
            </a:rPr>
            <a:t>Reports of </a:t>
          </a:r>
          <a:r>
            <a:rPr lang="en-US" sz="1200" b="1" kern="1200">
              <a:solidFill>
                <a:schemeClr val="accent1"/>
              </a:solidFill>
            </a:rPr>
            <a:t>negative mental health impacts </a:t>
          </a:r>
          <a:r>
            <a:rPr lang="en-US" sz="1200" kern="1200">
              <a:solidFill>
                <a:schemeClr val="accent1"/>
              </a:solidFill>
            </a:rPr>
            <a:t>from keeping up with energy bills have increased, rising from 29% in Jan/Feb 2025 to 33% in Jan/Feb2026.</a:t>
          </a:r>
        </a:p>
        <a:p>
          <a:pPr marL="114300" lvl="1" indent="-114300" algn="l" defTabSz="533400">
            <a:lnSpc>
              <a:spcPct val="90000"/>
            </a:lnSpc>
            <a:spcBef>
              <a:spcPct val="0"/>
            </a:spcBef>
            <a:spcAft>
              <a:spcPct val="20000"/>
            </a:spcAft>
            <a:buChar char="•"/>
          </a:pPr>
          <a:r>
            <a:rPr lang="en-US" sz="1200" kern="1200">
              <a:solidFill>
                <a:schemeClr val="accent1"/>
              </a:solidFill>
            </a:rPr>
            <a:t>Those that </a:t>
          </a:r>
          <a:r>
            <a:rPr lang="en-US" sz="1200" b="1" kern="1200">
              <a:solidFill>
                <a:schemeClr val="accent1"/>
              </a:solidFill>
            </a:rPr>
            <a:t>live alone </a:t>
          </a:r>
          <a:r>
            <a:rPr lang="en-US" sz="1200" kern="1200">
              <a:solidFill>
                <a:schemeClr val="accent1"/>
              </a:solidFill>
            </a:rPr>
            <a:t>are </a:t>
          </a:r>
          <a:r>
            <a:rPr lang="en-US" sz="1200" b="1" kern="1200">
              <a:solidFill>
                <a:schemeClr val="accent1"/>
              </a:solidFill>
            </a:rPr>
            <a:t>most likely to struggle with affordability</a:t>
          </a:r>
          <a:r>
            <a:rPr lang="en-US" sz="1200" kern="1200">
              <a:solidFill>
                <a:schemeClr val="accent1"/>
              </a:solidFill>
            </a:rPr>
            <a:t>.</a:t>
          </a:r>
        </a:p>
      </dsp:txBody>
      <dsp:txXfrm>
        <a:off x="0" y="1693374"/>
        <a:ext cx="10960873" cy="782460"/>
      </dsp:txXfrm>
    </dsp:sp>
    <dsp:sp modelId="{0DA2D6C7-1347-42EE-9418-ECDC003A48A6}">
      <dsp:nvSpPr>
        <dsp:cNvPr id="0" name=""/>
        <dsp:cNvSpPr/>
      </dsp:nvSpPr>
      <dsp:spPr>
        <a:xfrm>
          <a:off x="0" y="2475834"/>
          <a:ext cx="10960873" cy="324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bg1"/>
              </a:solidFill>
            </a:rPr>
            <a:t>Energy Efficiency</a:t>
          </a:r>
          <a:endParaRPr lang="en-US" sz="1200" kern="1200">
            <a:solidFill>
              <a:schemeClr val="bg1"/>
            </a:solidFill>
          </a:endParaRPr>
        </a:p>
      </dsp:txBody>
      <dsp:txXfrm>
        <a:off x="15816" y="2491650"/>
        <a:ext cx="10929241" cy="292368"/>
      </dsp:txXfrm>
    </dsp:sp>
    <dsp:sp modelId="{8DC5753C-770C-473D-8B35-E9771C68AAC8}">
      <dsp:nvSpPr>
        <dsp:cNvPr id="0" name=""/>
        <dsp:cNvSpPr/>
      </dsp:nvSpPr>
      <dsp:spPr>
        <a:xfrm>
          <a:off x="0" y="2799834"/>
          <a:ext cx="10960873"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08"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a:solidFill>
                <a:schemeClr val="accent1"/>
              </a:solidFill>
            </a:rPr>
            <a:t>Over half of households (</a:t>
          </a:r>
          <a:r>
            <a:rPr lang="en-US" sz="1200" b="1" kern="1200">
              <a:solidFill>
                <a:schemeClr val="accent1"/>
              </a:solidFill>
            </a:rPr>
            <a:t>56%</a:t>
          </a:r>
          <a:r>
            <a:rPr lang="en-US" sz="1200" b="0" kern="1200">
              <a:solidFill>
                <a:schemeClr val="accent1"/>
              </a:solidFill>
            </a:rPr>
            <a:t>) </a:t>
          </a:r>
          <a:r>
            <a:rPr lang="en-US" sz="1200" kern="1200">
              <a:solidFill>
                <a:schemeClr val="accent1"/>
              </a:solidFill>
            </a:rPr>
            <a:t>do not know their home’s EPC rating. Among those who do, 82% say the rating helps them understand what improvements could enhance their home’s energy performance.</a:t>
          </a:r>
        </a:p>
        <a:p>
          <a:pPr marL="114300" lvl="1" indent="-114300" algn="l" defTabSz="533400">
            <a:lnSpc>
              <a:spcPct val="90000"/>
            </a:lnSpc>
            <a:spcBef>
              <a:spcPct val="0"/>
            </a:spcBef>
            <a:spcAft>
              <a:spcPct val="20000"/>
            </a:spcAft>
            <a:buChar char="•"/>
          </a:pPr>
          <a:r>
            <a:rPr lang="en-US" sz="1200" kern="1200">
              <a:solidFill>
                <a:schemeClr val="accent1"/>
              </a:solidFill>
            </a:rPr>
            <a:t>Most households (</a:t>
          </a:r>
          <a:r>
            <a:rPr lang="en-US" sz="1200" b="1" kern="1200">
              <a:solidFill>
                <a:schemeClr val="accent1"/>
              </a:solidFill>
            </a:rPr>
            <a:t>62%</a:t>
          </a:r>
          <a:r>
            <a:rPr lang="en-US" sz="1200" b="0" kern="1200">
              <a:solidFill>
                <a:schemeClr val="accent1"/>
              </a:solidFill>
            </a:rPr>
            <a:t>)</a:t>
          </a:r>
          <a:r>
            <a:rPr lang="en-US" sz="1200" b="1" kern="1200">
              <a:solidFill>
                <a:schemeClr val="accent1"/>
              </a:solidFill>
            </a:rPr>
            <a:t> </a:t>
          </a:r>
          <a:r>
            <a:rPr lang="en-US" sz="1200" kern="1200">
              <a:solidFill>
                <a:schemeClr val="accent1"/>
              </a:solidFill>
            </a:rPr>
            <a:t>do not have any energy efficiency technologies installed. However, awareness of where to find information on improving home energy efficiency has increased from 61% in 2025 to 66% in 2026.</a:t>
          </a:r>
        </a:p>
      </dsp:txBody>
      <dsp:txXfrm>
        <a:off x="0" y="2799834"/>
        <a:ext cx="10960873" cy="707940"/>
      </dsp:txXfrm>
    </dsp:sp>
    <dsp:sp modelId="{D062D9BA-757E-42EB-B1E0-13642852BE22}">
      <dsp:nvSpPr>
        <dsp:cNvPr id="0" name=""/>
        <dsp:cNvSpPr/>
      </dsp:nvSpPr>
      <dsp:spPr>
        <a:xfrm>
          <a:off x="0" y="3507774"/>
          <a:ext cx="10960873" cy="292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bg1"/>
              </a:solidFill>
            </a:rPr>
            <a:t>Understanding Energy Usage and Bills</a:t>
          </a:r>
          <a:endParaRPr lang="en-US" sz="1200" kern="1200">
            <a:solidFill>
              <a:schemeClr val="bg1"/>
            </a:solidFill>
          </a:endParaRPr>
        </a:p>
      </dsp:txBody>
      <dsp:txXfrm>
        <a:off x="14286" y="3522060"/>
        <a:ext cx="10932301" cy="264071"/>
      </dsp:txXfrm>
    </dsp:sp>
    <dsp:sp modelId="{03E9FE0C-485C-4D49-93AB-45AA3A1F7FD4}">
      <dsp:nvSpPr>
        <dsp:cNvPr id="0" name=""/>
        <dsp:cNvSpPr/>
      </dsp:nvSpPr>
      <dsp:spPr>
        <a:xfrm>
          <a:off x="0" y="3800417"/>
          <a:ext cx="1096087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08"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GB" sz="1200" kern="1200" dirty="0">
              <a:solidFill>
                <a:schemeClr val="accent1"/>
              </a:solidFill>
            </a:rPr>
            <a:t>Understanding of what standing charges cover on electricity and gas bills is mixed. </a:t>
          </a:r>
          <a:endParaRPr lang="en-US" sz="1200" kern="1200" dirty="0">
            <a:solidFill>
              <a:schemeClr val="accent1"/>
            </a:solidFill>
          </a:endParaRPr>
        </a:p>
        <a:p>
          <a:pPr marL="114300" lvl="1" indent="-114300" algn="l" defTabSz="533400">
            <a:lnSpc>
              <a:spcPct val="90000"/>
            </a:lnSpc>
            <a:spcBef>
              <a:spcPct val="0"/>
            </a:spcBef>
            <a:spcAft>
              <a:spcPct val="20000"/>
            </a:spcAft>
            <a:buChar char="•"/>
          </a:pPr>
          <a:r>
            <a:rPr lang="en-US" sz="1200" kern="1200" dirty="0">
              <a:solidFill>
                <a:schemeClr val="accent1"/>
              </a:solidFill>
            </a:rPr>
            <a:t>Over half of households (58%) correctly identify that </a:t>
          </a:r>
          <a:r>
            <a:rPr lang="en-US" sz="1200" b="1" kern="1200" dirty="0">
              <a:solidFill>
                <a:schemeClr val="accent1"/>
              </a:solidFill>
            </a:rPr>
            <a:t>standing charges vary by region</a:t>
          </a:r>
          <a:r>
            <a:rPr lang="en-US" sz="1200" kern="1200" dirty="0">
              <a:solidFill>
                <a:schemeClr val="accent1"/>
              </a:solidFill>
            </a:rPr>
            <a:t>.</a:t>
          </a:r>
        </a:p>
      </dsp:txBody>
      <dsp:txXfrm>
        <a:off x="0" y="3800417"/>
        <a:ext cx="10960873" cy="596160"/>
      </dsp:txXfrm>
    </dsp:sp>
    <dsp:sp modelId="{AB47EDF3-31C9-4B25-9131-81429BCBB0D0}">
      <dsp:nvSpPr>
        <dsp:cNvPr id="0" name=""/>
        <dsp:cNvSpPr/>
      </dsp:nvSpPr>
      <dsp:spPr>
        <a:xfrm>
          <a:off x="0" y="4396577"/>
          <a:ext cx="10960873" cy="2668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bg1"/>
              </a:solidFill>
            </a:rPr>
            <a:t>Experience of Energy Supplier</a:t>
          </a:r>
          <a:endParaRPr lang="en-US" sz="1200" kern="1200">
            <a:solidFill>
              <a:schemeClr val="bg1"/>
            </a:solidFill>
          </a:endParaRPr>
        </a:p>
      </dsp:txBody>
      <dsp:txXfrm>
        <a:off x="13025" y="4409602"/>
        <a:ext cx="10934823" cy="240775"/>
      </dsp:txXfrm>
    </dsp:sp>
    <dsp:sp modelId="{E8DAF506-CACC-42BC-9978-9585C55B3A36}">
      <dsp:nvSpPr>
        <dsp:cNvPr id="0" name=""/>
        <dsp:cNvSpPr/>
      </dsp:nvSpPr>
      <dsp:spPr>
        <a:xfrm>
          <a:off x="0" y="4663402"/>
          <a:ext cx="1096087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08"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a:solidFill>
                <a:schemeClr val="accent1"/>
              </a:solidFill>
            </a:rPr>
            <a:t>The majority of households (</a:t>
          </a:r>
          <a:r>
            <a:rPr lang="en-US" sz="1200" b="1" kern="1200">
              <a:solidFill>
                <a:schemeClr val="accent1"/>
              </a:solidFill>
            </a:rPr>
            <a:t>76%</a:t>
          </a:r>
          <a:r>
            <a:rPr lang="en-US" sz="1200" b="0" kern="1200">
              <a:solidFill>
                <a:schemeClr val="accent1"/>
              </a:solidFill>
            </a:rPr>
            <a:t>)</a:t>
          </a:r>
          <a:r>
            <a:rPr lang="en-US" sz="1200" b="1" kern="1200">
              <a:solidFill>
                <a:schemeClr val="accent1"/>
              </a:solidFill>
            </a:rPr>
            <a:t> </a:t>
          </a:r>
          <a:r>
            <a:rPr lang="en-US" sz="1200" kern="1200">
              <a:solidFill>
                <a:schemeClr val="accent1"/>
              </a:solidFill>
            </a:rPr>
            <a:t>report being satisfied with their energy supplier, with levels of engagement remaining consistent with previous survey waves.</a:t>
          </a:r>
        </a:p>
      </dsp:txBody>
      <dsp:txXfrm>
        <a:off x="0" y="4663402"/>
        <a:ext cx="10960873" cy="5961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0.69195</cdr:x>
      <cdr:y>0.51395</cdr:y>
    </cdr:from>
    <cdr:to>
      <cdr:x>0.73185</cdr:x>
      <cdr:y>0.60592</cdr:y>
    </cdr:to>
    <cdr:sp macro="" textlink="">
      <cdr:nvSpPr>
        <cdr:cNvPr id="2" name="Arrow: Up 1">
          <a:extLst xmlns:a="http://schemas.openxmlformats.org/drawingml/2006/main">
            <a:ext uri="{FF2B5EF4-FFF2-40B4-BE49-F238E27FC236}">
              <a16:creationId xmlns:a16="http://schemas.microsoft.com/office/drawing/2014/main" id="{B6FE2185-5926-5F69-4BC1-F971CE7F25B3}"/>
            </a:ext>
          </a:extLst>
        </cdr:cNvPr>
        <cdr:cNvSpPr/>
      </cdr:nvSpPr>
      <cdr:spPr>
        <a:xfrm xmlns:a="http://schemas.openxmlformats.org/drawingml/2006/main">
          <a:off x="4251851" y="1182817"/>
          <a:ext cx="245164" cy="211651"/>
        </a:xfrm>
        <a:prstGeom xmlns:a="http://schemas.openxmlformats.org/drawingml/2006/main" prst="upArrow">
          <a:avLst/>
        </a:prstGeom>
        <a:solidFill xmlns:a="http://schemas.openxmlformats.org/drawingml/2006/main">
          <a:schemeClr val="bg1">
            <a:lumMod val="50000"/>
          </a:schemeClr>
        </a:solidFill>
        <a:ln xmlns:a="http://schemas.openxmlformats.org/drawingml/2006/main">
          <a:solidFill>
            <a:schemeClr val="bg1">
              <a:lumMod val="50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drawings/drawing2.xml><?xml version="1.0" encoding="utf-8"?>
<c:userShapes xmlns:c="http://schemas.openxmlformats.org/drawingml/2006/chart">
  <cdr:relSizeAnchor xmlns:cdr="http://schemas.openxmlformats.org/drawingml/2006/chartDrawing">
    <cdr:from>
      <cdr:x>0.52151</cdr:x>
      <cdr:y>0.16918</cdr:y>
    </cdr:from>
    <cdr:to>
      <cdr:x>0.90995</cdr:x>
      <cdr:y>0.20103</cdr:y>
    </cdr:to>
    <cdr:sp macro="" textlink="">
      <cdr:nvSpPr>
        <cdr:cNvPr id="2" name="Left Brace 1">
          <a:extLst xmlns:a="http://schemas.openxmlformats.org/drawingml/2006/main">
            <a:ext uri="{FF2B5EF4-FFF2-40B4-BE49-F238E27FC236}">
              <a16:creationId xmlns:a16="http://schemas.microsoft.com/office/drawing/2014/main" id="{66CA9F85-6CEE-8A89-7531-C7010507CB68}"/>
            </a:ext>
          </a:extLst>
        </cdr:cNvPr>
        <cdr:cNvSpPr/>
      </cdr:nvSpPr>
      <cdr:spPr>
        <a:xfrm xmlns:a="http://schemas.openxmlformats.org/drawingml/2006/main" rot="5400000">
          <a:off x="6829675" y="-985085"/>
          <a:ext cx="152961" cy="3748086"/>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0.46269</cdr:x>
      <cdr:y>0.35003</cdr:y>
    </cdr:from>
    <cdr:to>
      <cdr:x>0.9403</cdr:x>
      <cdr:y>0.38002</cdr:y>
    </cdr:to>
    <cdr:sp macro="" textlink="">
      <cdr:nvSpPr>
        <cdr:cNvPr id="3" name="Left Brace 2">
          <a:extLst xmlns:a="http://schemas.openxmlformats.org/drawingml/2006/main">
            <a:ext uri="{FF2B5EF4-FFF2-40B4-BE49-F238E27FC236}">
              <a16:creationId xmlns:a16="http://schemas.microsoft.com/office/drawing/2014/main" id="{66CA9F85-6CEE-8A89-7531-C7010507CB68}"/>
            </a:ext>
          </a:extLst>
        </cdr:cNvPr>
        <cdr:cNvSpPr/>
      </cdr:nvSpPr>
      <cdr:spPr>
        <a:xfrm xmlns:a="http://schemas.openxmlformats.org/drawingml/2006/main" rot="5400000">
          <a:off x="6696743" y="-551200"/>
          <a:ext cx="144017" cy="4608512"/>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0.5</cdr:x>
      <cdr:y>0.52996</cdr:y>
    </cdr:from>
    <cdr:to>
      <cdr:x>0.92537</cdr:x>
      <cdr:y>0.55994</cdr:y>
    </cdr:to>
    <cdr:sp macro="" textlink="">
      <cdr:nvSpPr>
        <cdr:cNvPr id="4" name="Left Brace 3">
          <a:extLst xmlns:a="http://schemas.openxmlformats.org/drawingml/2006/main">
            <a:ext uri="{FF2B5EF4-FFF2-40B4-BE49-F238E27FC236}">
              <a16:creationId xmlns:a16="http://schemas.microsoft.com/office/drawing/2014/main" id="{078FDE20-794D-A567-EF86-67BC930D62FD}"/>
            </a:ext>
          </a:extLst>
        </cdr:cNvPr>
        <cdr:cNvSpPr/>
      </cdr:nvSpPr>
      <cdr:spPr>
        <a:xfrm xmlns:a="http://schemas.openxmlformats.org/drawingml/2006/main" rot="5400000">
          <a:off x="6804754" y="564924"/>
          <a:ext cx="144017" cy="4104456"/>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0.48507</cdr:x>
      <cdr:y>0.70988</cdr:y>
    </cdr:from>
    <cdr:to>
      <cdr:x>0.91045</cdr:x>
      <cdr:y>0.73987</cdr:y>
    </cdr:to>
    <cdr:sp macro="" textlink="">
      <cdr:nvSpPr>
        <cdr:cNvPr id="5" name="Left Brace 4">
          <a:extLst xmlns:a="http://schemas.openxmlformats.org/drawingml/2006/main">
            <a:ext uri="{FF2B5EF4-FFF2-40B4-BE49-F238E27FC236}">
              <a16:creationId xmlns:a16="http://schemas.microsoft.com/office/drawing/2014/main" id="{9E9DE5FD-1800-3271-867A-AD587ED83316}"/>
            </a:ext>
          </a:extLst>
        </cdr:cNvPr>
        <cdr:cNvSpPr/>
      </cdr:nvSpPr>
      <cdr:spPr>
        <a:xfrm xmlns:a="http://schemas.openxmlformats.org/drawingml/2006/main" rot="5400000">
          <a:off x="6660739" y="1429019"/>
          <a:ext cx="144017" cy="4104456"/>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0.68657</cdr:x>
      <cdr:y>0.1205</cdr:y>
    </cdr:from>
    <cdr:to>
      <cdr:x>0.7449</cdr:x>
      <cdr:y>0.17818</cdr:y>
    </cdr:to>
    <cdr:sp macro="" textlink="">
      <cdr:nvSpPr>
        <cdr:cNvPr id="6" name="TextBox 12">
          <a:extLst xmlns:a="http://schemas.openxmlformats.org/drawingml/2006/main">
            <a:ext uri="{FF2B5EF4-FFF2-40B4-BE49-F238E27FC236}">
              <a16:creationId xmlns:a16="http://schemas.microsoft.com/office/drawing/2014/main" id="{7417783D-891E-63AD-EF23-A210318D4148}"/>
            </a:ext>
          </a:extLst>
        </cdr:cNvPr>
        <cdr:cNvSpPr txBox="1"/>
      </cdr:nvSpPr>
      <cdr:spPr>
        <a:xfrm xmlns:a="http://schemas.openxmlformats.org/drawingml/2006/main">
          <a:off x="6624745" y="578698"/>
          <a:ext cx="562831" cy="27701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schemeClr val="accent1"/>
              </a:solidFill>
            </a:rPr>
            <a:t>61%</a:t>
          </a:r>
        </a:p>
      </cdr:txBody>
    </cdr:sp>
  </cdr:relSizeAnchor>
  <cdr:relSizeAnchor xmlns:cdr="http://schemas.openxmlformats.org/drawingml/2006/chartDrawing">
    <cdr:from>
      <cdr:x>0.6791</cdr:x>
      <cdr:y>0.30505</cdr:y>
    </cdr:from>
    <cdr:to>
      <cdr:x>0.73744</cdr:x>
      <cdr:y>0.36273</cdr:y>
    </cdr:to>
    <cdr:sp macro="" textlink="">
      <cdr:nvSpPr>
        <cdr:cNvPr id="7" name="TextBox 12">
          <a:extLst xmlns:a="http://schemas.openxmlformats.org/drawingml/2006/main">
            <a:ext uri="{FF2B5EF4-FFF2-40B4-BE49-F238E27FC236}">
              <a16:creationId xmlns:a16="http://schemas.microsoft.com/office/drawing/2014/main" id="{7417783D-891E-63AD-EF23-A210318D4148}"/>
            </a:ext>
          </a:extLst>
        </cdr:cNvPr>
        <cdr:cNvSpPr txBox="1"/>
      </cdr:nvSpPr>
      <cdr:spPr>
        <a:xfrm xmlns:a="http://schemas.openxmlformats.org/drawingml/2006/main">
          <a:off x="6552728" y="1465022"/>
          <a:ext cx="5628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schemeClr val="accent1"/>
              </a:solidFill>
            </a:rPr>
            <a:t>72%</a:t>
          </a:r>
        </a:p>
      </cdr:txBody>
    </cdr:sp>
  </cdr:relSizeAnchor>
  <cdr:relSizeAnchor xmlns:cdr="http://schemas.openxmlformats.org/drawingml/2006/chartDrawing">
    <cdr:from>
      <cdr:x>0.29851</cdr:x>
      <cdr:y>0.17011</cdr:y>
    </cdr:from>
    <cdr:to>
      <cdr:x>0.36567</cdr:x>
      <cdr:y>0.20009</cdr:y>
    </cdr:to>
    <cdr:sp macro="" textlink="">
      <cdr:nvSpPr>
        <cdr:cNvPr id="8" name="Left Brace 7">
          <a:extLst xmlns:a="http://schemas.openxmlformats.org/drawingml/2006/main">
            <a:ext uri="{FF2B5EF4-FFF2-40B4-BE49-F238E27FC236}">
              <a16:creationId xmlns:a16="http://schemas.microsoft.com/office/drawing/2014/main" id="{52B348A3-3A7D-654E-4402-D313F1C2C3A8}"/>
            </a:ext>
          </a:extLst>
        </cdr:cNvPr>
        <cdr:cNvSpPr/>
      </cdr:nvSpPr>
      <cdr:spPr>
        <a:xfrm xmlns:a="http://schemas.openxmlformats.org/drawingml/2006/main" rot="5400000">
          <a:off x="3132347" y="564923"/>
          <a:ext cx="144017" cy="648072"/>
        </a:xfrm>
        <a:prstGeom xmlns:a="http://schemas.openxmlformats.org/drawingml/2006/main" prst="leftBrac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0.29851</cdr:x>
      <cdr:y>0.35003</cdr:y>
    </cdr:from>
    <cdr:to>
      <cdr:x>0.38806</cdr:x>
      <cdr:y>0.38002</cdr:y>
    </cdr:to>
    <cdr:sp macro="" textlink="">
      <cdr:nvSpPr>
        <cdr:cNvPr id="9" name="Left Brace 8">
          <a:extLst xmlns:a="http://schemas.openxmlformats.org/drawingml/2006/main">
            <a:ext uri="{FF2B5EF4-FFF2-40B4-BE49-F238E27FC236}">
              <a16:creationId xmlns:a16="http://schemas.microsoft.com/office/drawing/2014/main" id="{E4CA808A-6C71-CE0D-743C-403CD5942AA6}"/>
            </a:ext>
          </a:extLst>
        </cdr:cNvPr>
        <cdr:cNvSpPr/>
      </cdr:nvSpPr>
      <cdr:spPr>
        <a:xfrm xmlns:a="http://schemas.openxmlformats.org/drawingml/2006/main" rot="5400000">
          <a:off x="3240360" y="1321008"/>
          <a:ext cx="144016" cy="864096"/>
        </a:xfrm>
        <a:prstGeom xmlns:a="http://schemas.openxmlformats.org/drawingml/2006/main" prst="leftBrac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0.30441</cdr:x>
      <cdr:y>0.12698</cdr:y>
    </cdr:from>
    <cdr:to>
      <cdr:x>0.36274</cdr:x>
      <cdr:y>0.18466</cdr:y>
    </cdr:to>
    <cdr:sp macro="" textlink="">
      <cdr:nvSpPr>
        <cdr:cNvPr id="10" name="TextBox 13">
          <a:extLst xmlns:a="http://schemas.openxmlformats.org/drawingml/2006/main">
            <a:ext uri="{FF2B5EF4-FFF2-40B4-BE49-F238E27FC236}">
              <a16:creationId xmlns:a16="http://schemas.microsoft.com/office/drawing/2014/main" id="{A5DF5BBD-92A3-C138-395F-A4D2BA6943CC}"/>
            </a:ext>
          </a:extLst>
        </cdr:cNvPr>
        <cdr:cNvSpPr txBox="1"/>
      </cdr:nvSpPr>
      <cdr:spPr>
        <a:xfrm xmlns:a="http://schemas.openxmlformats.org/drawingml/2006/main">
          <a:off x="2937277" y="609843"/>
          <a:ext cx="5628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200" b="1" dirty="0">
              <a:solidFill>
                <a:schemeClr val="accent3"/>
              </a:solidFill>
            </a:rPr>
            <a:t>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421BA-D678-8744-B648-1BD5496ED8CB}" type="datetimeFigureOut">
              <a:rPr lang="en-GB" smtClean="0"/>
              <a:t>05/06/2026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860831-B6F0-9C43-8C64-43CF703B617E}" type="slidenum">
              <a:rPr lang="en-GB" smtClean="0"/>
              <a:t>‹#›</a:t>
            </a:fld>
            <a:endParaRPr lang="en-GB"/>
          </a:p>
        </p:txBody>
      </p:sp>
    </p:spTree>
    <p:extLst>
      <p:ext uri="{BB962C8B-B14F-4D97-AF65-F5344CB8AC3E}">
        <p14:creationId xmlns:p14="http://schemas.microsoft.com/office/powerpoint/2010/main" val="3205149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920AF-7A88-4E4F-914C-41ECA985DBA6}" type="datetimeFigureOut">
              <a:rPr lang="en-GB" smtClean="0"/>
              <a:t>05/06/2026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433E-AD34-5746-A6AE-70246CD015E1}" type="slidenum">
              <a:rPr lang="en-GB" smtClean="0"/>
              <a:t>‹#›</a:t>
            </a:fld>
            <a:endParaRPr lang="en-GB"/>
          </a:p>
        </p:txBody>
      </p:sp>
    </p:spTree>
    <p:extLst>
      <p:ext uri="{BB962C8B-B14F-4D97-AF65-F5344CB8AC3E}">
        <p14:creationId xmlns:p14="http://schemas.microsoft.com/office/powerpoint/2010/main" val="93718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scot/publications/heat-buildings-progress-report-2024/pages/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scot/publications/scottish-house-condition-survey-2024-key-findings/pages/1-key-attributes-of-the-scottish-housing-stoc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a:t>
            </a:fld>
            <a:endParaRPr lang="en-GB"/>
          </a:p>
        </p:txBody>
      </p:sp>
    </p:spTree>
    <p:extLst>
      <p:ext uri="{BB962C8B-B14F-4D97-AF65-F5344CB8AC3E}">
        <p14:creationId xmlns:p14="http://schemas.microsoft.com/office/powerpoint/2010/main" val="243384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Other groups most likely to find it difficult to keep up with energy bills: </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Female</a:t>
            </a:r>
            <a:r>
              <a:rPr lang="en-GB" sz="1200" dirty="0">
                <a:latin typeface="Arial" panose="020B0604020202020204" pitchFamily="34" charset="0"/>
                <a:ea typeface="Calibri" panose="020F0502020204030204" pitchFamily="34" charset="0"/>
                <a:cs typeface="Times New Roman" panose="02020603050405020304" pitchFamily="18" charset="0"/>
              </a:rPr>
              <a:t>s (19%)</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Household income of less than £20</a:t>
            </a:r>
            <a:r>
              <a:rPr lang="en-GB" sz="1200" dirty="0">
                <a:latin typeface="Arial" panose="020B0604020202020204" pitchFamily="34" charset="0"/>
                <a:ea typeface="Calibri" panose="020F0502020204030204" pitchFamily="34" charset="0"/>
                <a:cs typeface="Times New Roman" panose="02020603050405020304" pitchFamily="18" charset="0"/>
              </a:rPr>
              <a:t>,000 (31%)</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No over 65’s in the household (18%)</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Lothians (20%)</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Most deprived (20%)</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White (17%)</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Dis</a:t>
            </a:r>
            <a:r>
              <a:rPr lang="en-GB" sz="1200" dirty="0">
                <a:latin typeface="Arial" panose="020B0604020202020204" pitchFamily="34" charset="0"/>
                <a:ea typeface="Calibri" panose="020F0502020204030204" pitchFamily="34" charset="0"/>
                <a:cs typeface="Times New Roman" panose="02020603050405020304" pitchFamily="18" charset="0"/>
              </a:rPr>
              <a:t>ability or health condition that limits them a lot (30%) and a little (27%)</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Rents </a:t>
            </a:r>
            <a:r>
              <a:rPr lang="en-GB" sz="1200" dirty="0">
                <a:latin typeface="Arial" panose="020B0604020202020204" pitchFamily="34" charset="0"/>
                <a:ea typeface="Calibri" panose="020F0502020204030204" pitchFamily="34" charset="0"/>
                <a:cs typeface="Times New Roman" panose="02020603050405020304" pitchFamily="18" charset="0"/>
              </a:rPr>
              <a:t>their home (26%)</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Unemployed (20%)</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Receives means tested benefits (30%)</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Social grade C2DE (22%)</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Not managing bills well (46%)</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Flat</a:t>
            </a:r>
            <a:r>
              <a:rPr lang="en-GB" sz="1200" dirty="0">
                <a:latin typeface="Arial" panose="020B0604020202020204" pitchFamily="34" charset="0"/>
                <a:ea typeface="Calibri" panose="020F0502020204030204" pitchFamily="34" charset="0"/>
                <a:cs typeface="Times New Roman" panose="02020603050405020304" pitchFamily="18" charset="0"/>
              </a:rPr>
              <a:t>, apartment or bedsit (20%)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Unaware of EPC rating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ea typeface="Calibri" panose="020F0502020204030204" pitchFamily="34" charset="0"/>
                <a:cs typeface="Times New Roman" panose="02020603050405020304" pitchFamily="18" charset="0"/>
              </a:rPr>
              <a:t>In energy debt / arrears (34%)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15</a:t>
            </a:fld>
            <a:endParaRPr lang="en-GB"/>
          </a:p>
        </p:txBody>
      </p:sp>
    </p:spTree>
    <p:extLst>
      <p:ext uri="{BB962C8B-B14F-4D97-AF65-F5344CB8AC3E}">
        <p14:creationId xmlns:p14="http://schemas.microsoft.com/office/powerpoint/2010/main" val="250732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Other groups most likely to have cut back on at least one spending behaviour to pay for energy bills: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energy debt / arrears (91%)</a:t>
            </a:r>
            <a:endParaRPr lang="en-GB" sz="1200" dirty="0">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Females (68%)</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Household income of less than £20,000 (80%) </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No over 65’s in household (66%)</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Electricity (69%)</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Most deprived (67%) </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Rents housing (77%)</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Employed (68%)</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Receives means tested benefits (81%) </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Social grade C2DE (66%)</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Not managing bills well (93%)</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Flat, apartment, or bedsit (69%)</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Those finding it difficult to keep up with their energy bills (96%)</a:t>
            </a:r>
          </a:p>
          <a:p>
            <a:pPr marL="171450" indent="-171450">
              <a:buFont typeface="Arial" panose="020B0604020202020204" pitchFamily="34" charset="0"/>
              <a:buChar char="•"/>
            </a:pPr>
            <a:r>
              <a:rPr lang="en-GB" sz="1200" dirty="0">
                <a:latin typeface="Arial" panose="020B0604020202020204" pitchFamily="34" charset="0"/>
                <a:ea typeface="Calibri" panose="020F0502020204030204" pitchFamily="34" charset="0"/>
                <a:cs typeface="Times New Roman" panose="02020603050405020304" pitchFamily="18" charset="0"/>
              </a:rPr>
              <a:t>Pay the bill when it arrives by cash, cheque or debit or credit card (72%)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ea typeface="Calibri" panose="020F0502020204030204" pitchFamily="34" charset="0"/>
                <a:cs typeface="Times New Roman" panose="02020603050405020304" pitchFamily="18" charset="0"/>
              </a:rPr>
              <a:t>Unaware of EPC rating (64%)</a:t>
            </a: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16</a:t>
            </a:fld>
            <a:endParaRPr lang="en-GB"/>
          </a:p>
        </p:txBody>
      </p:sp>
    </p:spTree>
    <p:extLst>
      <p:ext uri="{BB962C8B-B14F-4D97-AF65-F5344CB8AC3E}">
        <p14:creationId xmlns:p14="http://schemas.microsoft.com/office/powerpoint/2010/main" val="130699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2CE3A0"/>
              </a:buClr>
              <a:buSzTx/>
              <a:buFont typeface="Wingdings" pitchFamily="2" charset="2"/>
              <a:buNone/>
              <a:tabLst/>
              <a:defRPr/>
            </a:pPr>
            <a:r>
              <a:rPr lang="en-GB" sz="1400" b="1" dirty="0">
                <a:latin typeface="Arial" panose="020B0604020202020204" pitchFamily="34" charset="0"/>
                <a:ea typeface="Calibri" panose="020F0502020204030204" pitchFamily="34" charset="0"/>
                <a:cs typeface="Times New Roman" panose="02020603050405020304" pitchFamily="18" charset="0"/>
              </a:rPr>
              <a:t>Other groups most likely to have experienced at least one financial impact of the cost of energy </a:t>
            </a:r>
          </a:p>
          <a:p>
            <a:pPr marL="285750" marR="0" lvl="0" indent="-285750" algn="l" defTabSz="914400" rtl="0" eaLnBrk="1" fontAlgn="auto" latinLnBrk="0" hangingPunct="1">
              <a:lnSpc>
                <a:spcPct val="100000"/>
              </a:lnSpc>
              <a:spcBef>
                <a:spcPts val="0"/>
              </a:spcBef>
              <a:spcAft>
                <a:spcPts val="0"/>
              </a:spcAft>
              <a:buClr>
                <a:srgbClr val="2CE3A0"/>
              </a:buClr>
              <a:buSzTx/>
              <a:buFont typeface="Arial" panose="020B0604020202020204" pitchFamily="34" charset="0"/>
              <a:buChar char="•"/>
              <a:tabLst/>
              <a:defRPr/>
            </a:pPr>
            <a:r>
              <a:rPr lang="en-GB" sz="1400" dirty="0">
                <a:latin typeface="Arial" panose="020B0604020202020204" pitchFamily="34" charset="0"/>
                <a:ea typeface="Calibri" panose="020F0502020204030204" pitchFamily="34" charset="0"/>
                <a:cs typeface="Times New Roman" panose="02020603050405020304" pitchFamily="18" charset="0"/>
              </a:rPr>
              <a:t>In energy debt / arrears (83%)</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Females (41%)</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Household income of less than £20,000 (57%)</a:t>
            </a:r>
          </a:p>
          <a:p>
            <a:pPr marL="285750" indent="-285750">
              <a:buFont typeface="Arial" panose="020B0604020202020204" pitchFamily="34" charset="0"/>
              <a:buChar char="•"/>
            </a:pPr>
            <a:r>
              <a:rPr lang="en-GB" sz="1400" dirty="0">
                <a:highlight>
                  <a:srgbClr val="FFFF00"/>
                </a:highlight>
                <a:latin typeface="Arial" panose="020B0604020202020204" pitchFamily="34" charset="0"/>
                <a:ea typeface="Calibri" panose="020F0502020204030204" pitchFamily="34" charset="0"/>
                <a:cs typeface="Times New Roman" panose="02020603050405020304" pitchFamily="18" charset="0"/>
              </a:rPr>
              <a:t>Employed (44%) compared to unemployed (33%)</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No over 65’s in household (43%)</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Electricity (49%)</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Most deprived (44%)</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White (38%)</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Ethnic minority (53%)</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Disability or health condition that limits a little (56%) and a lot (64%)</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Rents home (55%)</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Received means tested benefits (67%)</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Social grade C2DE (42%)</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Not managing bills well (65%)</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Flat, apartment or bedsit (48%)</a:t>
            </a:r>
          </a:p>
          <a:p>
            <a:pPr marL="285750" indent="-285750">
              <a:buFont typeface="Arial" panose="020B0604020202020204" pitchFamily="34" charset="0"/>
              <a:buChar char="•"/>
            </a:pPr>
            <a:r>
              <a:rPr lang="en-GB" sz="1400" dirty="0">
                <a:latin typeface="Arial" panose="020B0604020202020204" pitchFamily="34" charset="0"/>
                <a:ea typeface="Calibri" panose="020F0502020204030204" pitchFamily="34" charset="0"/>
                <a:cs typeface="Times New Roman" panose="02020603050405020304" pitchFamily="18" charset="0"/>
              </a:rPr>
              <a:t>Difficult to keep up with bills (73%)</a:t>
            </a:r>
          </a:p>
          <a:p>
            <a:pPr marL="0" indent="0" algn="l">
              <a:buClr>
                <a:srgbClr val="2CE3A0"/>
              </a:buClr>
              <a:buFont typeface="Wingdings" pitchFamily="2" charset="2"/>
              <a:buNone/>
            </a:pPr>
            <a:endParaRPr lang="en-GB" sz="1400" i="1" dirty="0"/>
          </a:p>
        </p:txBody>
      </p:sp>
      <p:sp>
        <p:nvSpPr>
          <p:cNvPr id="4" name="Slide Number Placeholder 3"/>
          <p:cNvSpPr>
            <a:spLocks noGrp="1"/>
          </p:cNvSpPr>
          <p:nvPr>
            <p:ph type="sldNum" sz="quarter" idx="5"/>
          </p:nvPr>
        </p:nvSpPr>
        <p:spPr/>
        <p:txBody>
          <a:bodyPr/>
          <a:lstStyle/>
          <a:p>
            <a:fld id="{825F433E-AD34-5746-A6AE-70246CD015E1}" type="slidenum">
              <a:rPr lang="en-GB" smtClean="0"/>
              <a:t>17</a:t>
            </a:fld>
            <a:endParaRPr lang="en-GB"/>
          </a:p>
        </p:txBody>
      </p:sp>
    </p:spTree>
    <p:extLst>
      <p:ext uri="{BB962C8B-B14F-4D97-AF65-F5344CB8AC3E}">
        <p14:creationId xmlns:p14="http://schemas.microsoft.com/office/powerpoint/2010/main" val="229263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Other groups most likely to </a:t>
            </a:r>
            <a:r>
              <a:rPr lang="en-GB" sz="1200" b="1" u="sng"/>
              <a:t>not be able to </a:t>
            </a:r>
            <a:r>
              <a:rPr lang="en-GB" sz="1200" b="1" u="sng">
                <a:effectLst/>
                <a:latin typeface="Arial" panose="020B0604020202020204" pitchFamily="34" charset="0"/>
                <a:ea typeface="Calibri" panose="020F0502020204030204" pitchFamily="34" charset="0"/>
                <a:cs typeface="Times New Roman" panose="02020603050405020304" pitchFamily="18" charset="0"/>
              </a:rPr>
              <a:t>afford</a:t>
            </a:r>
            <a:r>
              <a:rPr lang="en-GB" sz="1200" b="1">
                <a:effectLst/>
                <a:latin typeface="Arial" panose="020B0604020202020204" pitchFamily="34" charset="0"/>
                <a:ea typeface="Calibri" panose="020F0502020204030204" pitchFamily="34" charset="0"/>
                <a:cs typeface="Times New Roman" panose="02020603050405020304" pitchFamily="18" charset="0"/>
              </a:rPr>
              <a:t> to heat </a:t>
            </a:r>
            <a:r>
              <a:rPr lang="en-GB" sz="1200" b="1">
                <a:latin typeface="Arial" panose="020B0604020202020204" pitchFamily="34" charset="0"/>
                <a:ea typeface="Calibri" panose="020F0502020204030204" pitchFamily="34" charset="0"/>
                <a:cs typeface="Times New Roman" panose="02020603050405020304" pitchFamily="18" charset="0"/>
              </a:rPr>
              <a:t>their</a:t>
            </a:r>
            <a:r>
              <a:rPr lang="en-GB" sz="1200" b="1">
                <a:effectLst/>
                <a:latin typeface="Arial" panose="020B0604020202020204" pitchFamily="34" charset="0"/>
                <a:ea typeface="Calibri" panose="020F0502020204030204" pitchFamily="34" charset="0"/>
                <a:cs typeface="Times New Roman" panose="02020603050405020304" pitchFamily="18" charset="0"/>
              </a:rPr>
              <a:t> home to a comfortable level because of financial concerns</a:t>
            </a:r>
            <a:endParaRPr lang="en-GB" sz="1200">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In energy debt / arrears (71%)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highlight>
                  <a:srgbClr val="FFFF00"/>
                </a:highlight>
                <a:latin typeface="Arial" panose="020B0604020202020204" pitchFamily="34" charset="0"/>
                <a:ea typeface="Calibri" panose="020F0502020204030204" pitchFamily="34" charset="0"/>
                <a:cs typeface="Times New Roman" panose="02020603050405020304" pitchFamily="18" charset="0"/>
              </a:rPr>
              <a:t>Households earning less than £20,000 (58%)</a:t>
            </a:r>
            <a:endParaRPr lang="en-GB" sz="1200">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Aged 35-44 (44%)</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Females (41%)</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Electricity (42%)</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Most deprived (42%)</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Disability or health condition that limits a lot (61%), or a little (50%)</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Not managing bills well (65%)</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Flat, apartment or bedsit (45%)</a:t>
            </a:r>
          </a:p>
          <a:p>
            <a:pPr marL="171450" indent="-171450">
              <a:buFont typeface="Arial" panose="020B0604020202020204" pitchFamily="34" charset="0"/>
              <a:buChar char="•"/>
            </a:pPr>
            <a:r>
              <a:rPr lang="en-GB" sz="1200">
                <a:latin typeface="Arial" panose="020B0604020202020204" pitchFamily="34" charset="0"/>
                <a:ea typeface="Calibri" panose="020F0502020204030204" pitchFamily="34" charset="0"/>
                <a:cs typeface="Times New Roman" panose="02020603050405020304" pitchFamily="18" charset="0"/>
              </a:rPr>
              <a:t>Difficulty keeping up with bills (77%)</a:t>
            </a:r>
          </a:p>
          <a:p>
            <a:pPr marL="0" indent="0">
              <a:buFont typeface="Arial" panose="020B0604020202020204" pitchFamily="34" charset="0"/>
              <a:buNone/>
            </a:pPr>
            <a:endParaRPr lang="en-GB" sz="1200">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18</a:t>
            </a:fld>
            <a:endParaRPr lang="en-GB"/>
          </a:p>
        </p:txBody>
      </p:sp>
    </p:spTree>
    <p:extLst>
      <p:ext uri="{BB962C8B-B14F-4D97-AF65-F5344CB8AC3E}">
        <p14:creationId xmlns:p14="http://schemas.microsoft.com/office/powerpoint/2010/main" val="216340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dirty="0"/>
              <a:t>Other groups more likely to report negative mental health impacts </a:t>
            </a:r>
          </a:p>
          <a:p>
            <a:pPr marL="171450" indent="-171450">
              <a:buFont typeface="Arial" panose="020B0604020202020204" pitchFamily="34" charset="0"/>
              <a:buChar char="•"/>
            </a:pPr>
            <a:r>
              <a:rPr lang="en-GB" sz="1400" dirty="0"/>
              <a:t>In energy debt / arrears (68%)</a:t>
            </a:r>
          </a:p>
          <a:p>
            <a:pPr marL="171450" indent="-171450">
              <a:buFont typeface="Arial" panose="020B0604020202020204" pitchFamily="34" charset="0"/>
              <a:buChar char="•"/>
            </a:pPr>
            <a:r>
              <a:rPr lang="en-GB" sz="1200" dirty="0"/>
              <a:t>Females (37%)</a:t>
            </a:r>
          </a:p>
          <a:p>
            <a:pPr marL="171450" indent="-171450">
              <a:buFont typeface="Arial" panose="020B0604020202020204" pitchFamily="34" charset="0"/>
              <a:buChar char="•"/>
            </a:pPr>
            <a:r>
              <a:rPr lang="en-GB" sz="1200" dirty="0"/>
              <a:t>Household income of less than £20,000 (46%)</a:t>
            </a:r>
          </a:p>
          <a:p>
            <a:pPr marL="171450" indent="-171450">
              <a:buFont typeface="Arial" panose="020B0604020202020204" pitchFamily="34" charset="0"/>
              <a:buChar char="•"/>
            </a:pPr>
            <a:r>
              <a:rPr lang="en-GB" sz="1200" dirty="0"/>
              <a:t>No over 65’s in household (37%)</a:t>
            </a:r>
          </a:p>
          <a:p>
            <a:pPr marL="171450" indent="-171450">
              <a:buFont typeface="Arial" panose="020B0604020202020204" pitchFamily="34" charset="0"/>
              <a:buChar char="•"/>
            </a:pPr>
            <a:r>
              <a:rPr lang="en-GB" sz="1200" dirty="0"/>
              <a:t>Electricity (41%)</a:t>
            </a:r>
          </a:p>
          <a:p>
            <a:pPr marL="171450" indent="-171450">
              <a:buFont typeface="Arial" panose="020B0604020202020204" pitchFamily="34" charset="0"/>
              <a:buChar char="•"/>
            </a:pPr>
            <a:r>
              <a:rPr lang="en-GB" sz="1200" dirty="0"/>
              <a:t>West Scotland (41%)</a:t>
            </a:r>
          </a:p>
          <a:p>
            <a:pPr marL="171450" indent="-171450">
              <a:buFont typeface="Arial" panose="020B0604020202020204" pitchFamily="34" charset="0"/>
              <a:buChar char="•"/>
            </a:pPr>
            <a:r>
              <a:rPr lang="en-GB" sz="1200" dirty="0"/>
              <a:t>Most deprived (37%)</a:t>
            </a:r>
          </a:p>
          <a:p>
            <a:pPr marL="171450" indent="-171450">
              <a:buFont typeface="Arial" panose="020B0604020202020204" pitchFamily="34" charset="0"/>
              <a:buChar char="•"/>
            </a:pPr>
            <a:r>
              <a:rPr lang="en-GB" sz="1200" dirty="0"/>
              <a:t>Minority ethnic (43%)</a:t>
            </a:r>
          </a:p>
          <a:p>
            <a:pPr marL="171450" indent="-171450">
              <a:buFont typeface="Arial" panose="020B0604020202020204" pitchFamily="34" charset="0"/>
              <a:buChar char="•"/>
            </a:pPr>
            <a:r>
              <a:rPr lang="en-GB" sz="1200" dirty="0"/>
              <a:t>Disability or health condition that limits a little (46%), and a lot (67%)</a:t>
            </a:r>
          </a:p>
          <a:p>
            <a:pPr marL="171450" indent="-171450">
              <a:buFont typeface="Arial" panose="020B0604020202020204" pitchFamily="34" charset="0"/>
              <a:buChar char="•"/>
            </a:pPr>
            <a:r>
              <a:rPr lang="en-GB" sz="1200" dirty="0"/>
              <a:t>Rents home (49%)</a:t>
            </a:r>
          </a:p>
          <a:p>
            <a:pPr marL="171450" indent="-171450">
              <a:buFont typeface="Arial" panose="020B0604020202020204" pitchFamily="34" charset="0"/>
              <a:buChar char="•"/>
            </a:pPr>
            <a:r>
              <a:rPr lang="en-GB" sz="1200" dirty="0"/>
              <a:t>Receives means tested benefits (59%)</a:t>
            </a:r>
          </a:p>
          <a:p>
            <a:pPr marL="171450" indent="-171450">
              <a:buFont typeface="Arial" panose="020B0604020202020204" pitchFamily="34" charset="0"/>
              <a:buChar char="•"/>
            </a:pPr>
            <a:r>
              <a:rPr lang="en-GB" sz="1200" dirty="0"/>
              <a:t>Social Grade C2DE (38%) </a:t>
            </a:r>
          </a:p>
          <a:p>
            <a:pPr marL="171450" indent="-171450">
              <a:buFont typeface="Arial" panose="020B0604020202020204" pitchFamily="34" charset="0"/>
              <a:buChar char="•"/>
            </a:pPr>
            <a:r>
              <a:rPr lang="en-GB" sz="1200" dirty="0"/>
              <a:t>Not managing bills well (61%)</a:t>
            </a:r>
          </a:p>
          <a:p>
            <a:pPr marL="171450" indent="-171450">
              <a:buFont typeface="Arial" panose="020B0604020202020204" pitchFamily="34" charset="0"/>
              <a:buChar char="•"/>
            </a:pPr>
            <a:r>
              <a:rPr lang="en-GB" sz="1200" dirty="0"/>
              <a:t>Flat, apartment or bedsit (44%)</a:t>
            </a:r>
          </a:p>
          <a:p>
            <a:pPr marL="171450" indent="-171450">
              <a:buFont typeface="Arial" panose="020B0604020202020204" pitchFamily="34" charset="0"/>
              <a:buChar char="•"/>
            </a:pPr>
            <a:r>
              <a:rPr lang="en-GB" sz="1200" dirty="0"/>
              <a:t>Difficulty keeping up with bills (71%)</a:t>
            </a: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19</a:t>
            </a:fld>
            <a:endParaRPr lang="en-GB"/>
          </a:p>
        </p:txBody>
      </p:sp>
    </p:spTree>
    <p:extLst>
      <p:ext uri="{BB962C8B-B14F-4D97-AF65-F5344CB8AC3E}">
        <p14:creationId xmlns:p14="http://schemas.microsoft.com/office/powerpoint/2010/main" val="310104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Other groups most likely to not know their EPC:</a:t>
            </a:r>
          </a:p>
          <a:p>
            <a:pPr marL="171450" indent="-171450">
              <a:buFont typeface="Arial" panose="020B0604020202020204" pitchFamily="34" charset="0"/>
              <a:buChar char="•"/>
            </a:pPr>
            <a:r>
              <a:rPr lang="en-GB" sz="1400" dirty="0">
                <a:ea typeface="Calibri"/>
                <a:cs typeface="Times New Roman"/>
              </a:rPr>
              <a:t>Not in energy debt / arrears (57%)</a:t>
            </a:r>
          </a:p>
          <a:p>
            <a:pPr marL="171450" indent="-171450">
              <a:buFont typeface="Arial" panose="020B0604020202020204" pitchFamily="34" charset="0"/>
              <a:buChar char="•"/>
            </a:pPr>
            <a:r>
              <a:rPr lang="en-GB" sz="1400" dirty="0">
                <a:effectLst/>
                <a:latin typeface="Arial"/>
                <a:ea typeface="Calibri"/>
                <a:cs typeface="Times New Roman"/>
              </a:rPr>
              <a:t>South Scotland (64%)</a:t>
            </a:r>
          </a:p>
          <a:p>
            <a:pPr marL="171450" indent="-171450">
              <a:buFont typeface="Arial" panose="020B0604020202020204" pitchFamily="34" charset="0"/>
              <a:buChar char="•"/>
            </a:pPr>
            <a:r>
              <a:rPr lang="en-GB" sz="1400" dirty="0">
                <a:latin typeface="Arial"/>
                <a:ea typeface="Calibri"/>
                <a:cs typeface="Times New Roman"/>
              </a:rPr>
              <a:t>Self-employed (68%)</a:t>
            </a:r>
            <a:endParaRPr lang="en-GB" sz="1400" dirty="0">
              <a:effectLst/>
              <a:latin typeface="Arial"/>
              <a:ea typeface="Calibri"/>
              <a:cs typeface="Times New Roman"/>
            </a:endParaRPr>
          </a:p>
          <a:p>
            <a:pPr marL="171450" indent="-171450">
              <a:buFont typeface="Arial" panose="020B0604020202020204" pitchFamily="34" charset="0"/>
              <a:buChar char="•"/>
            </a:pPr>
            <a:r>
              <a:rPr lang="en-GB" sz="1400" dirty="0">
                <a:effectLst/>
                <a:latin typeface="Arial"/>
                <a:ea typeface="Calibri"/>
                <a:cs typeface="Times New Roman"/>
              </a:rPr>
              <a:t>White ethnicity (57%)</a:t>
            </a:r>
          </a:p>
          <a:p>
            <a:pPr marL="171450" indent="-171450">
              <a:buFont typeface="Arial" panose="020B0604020202020204" pitchFamily="34" charset="0"/>
              <a:buChar char="•"/>
            </a:pPr>
            <a:r>
              <a:rPr lang="en-GB" sz="1400" dirty="0">
                <a:effectLst/>
                <a:latin typeface="Arial"/>
                <a:ea typeface="Calibri"/>
                <a:cs typeface="Times New Roman"/>
              </a:rPr>
              <a:t>Not managing their bills well (62%)</a:t>
            </a:r>
          </a:p>
          <a:p>
            <a:pPr marL="171450" indent="-171450">
              <a:buFont typeface="Arial" panose="020B0604020202020204" pitchFamily="34" charset="0"/>
              <a:buChar char="•"/>
            </a:pPr>
            <a:r>
              <a:rPr lang="en-GB" sz="1400" dirty="0">
                <a:latin typeface="Arial"/>
                <a:ea typeface="Calibri"/>
                <a:cs typeface="Times New Roman"/>
              </a:rPr>
              <a:t>House, maisonette or bungalow (59%)</a:t>
            </a:r>
          </a:p>
          <a:p>
            <a:pPr marL="171450" indent="-171450">
              <a:buFont typeface="Arial" panose="020B0604020202020204" pitchFamily="34" charset="0"/>
              <a:buChar char="•"/>
            </a:pPr>
            <a:r>
              <a:rPr lang="en-GB" sz="1400" dirty="0">
                <a:effectLst/>
                <a:latin typeface="Arial"/>
                <a:ea typeface="Calibri"/>
                <a:cs typeface="Times New Roman"/>
              </a:rPr>
              <a:t>Property built between 1919-1964 (64%)</a:t>
            </a:r>
            <a:endParaRPr lang="en-GB" sz="1400" dirty="0"/>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21</a:t>
            </a:fld>
            <a:endParaRPr lang="en-GB"/>
          </a:p>
        </p:txBody>
      </p:sp>
    </p:spTree>
    <p:extLst>
      <p:ext uri="{BB962C8B-B14F-4D97-AF65-F5344CB8AC3E}">
        <p14:creationId xmlns:p14="http://schemas.microsoft.com/office/powerpoint/2010/main" val="35668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Please note that the base size for those with an income of £40,000-£59,000 is lower than 50 (45). Please treat this finding with caution.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Please note that the base size for those over 65s in the household is lower than 50 (39). Please treat this finding with caution. </a:t>
            </a:r>
            <a:endParaRPr lang="en-GB" sz="1100" b="1" dirty="0"/>
          </a:p>
          <a:p>
            <a:endParaRPr lang="en-GB" sz="1100" b="1" dirty="0"/>
          </a:p>
          <a:p>
            <a:r>
              <a:rPr lang="en-GB" sz="1100" b="1" dirty="0"/>
              <a:t>Other groups </a:t>
            </a:r>
            <a:r>
              <a:rPr lang="en-GB" sz="1100" b="1" u="sng" dirty="0"/>
              <a:t>least likely </a:t>
            </a:r>
            <a:r>
              <a:rPr lang="en-GB" sz="1100" b="1" dirty="0"/>
              <a:t>to report that their EPC is easy to understand:</a:t>
            </a:r>
          </a:p>
          <a:p>
            <a:pPr marL="171450" indent="-171450">
              <a:buFont typeface="Arial" panose="020B0604020202020204" pitchFamily="34" charset="0"/>
              <a:buChar char="•"/>
            </a:pPr>
            <a:r>
              <a:rPr lang="en-GB" sz="1100" dirty="0">
                <a:latin typeface="Arial"/>
                <a:ea typeface="Calibri"/>
                <a:cs typeface="Times New Roman"/>
              </a:rPr>
              <a:t>Has a disability or health condition (72%)</a:t>
            </a:r>
          </a:p>
          <a:p>
            <a:pPr marL="171450" indent="-171450">
              <a:buFont typeface="Arial" panose="020B0604020202020204" pitchFamily="34" charset="0"/>
              <a:buChar char="•"/>
            </a:pPr>
            <a:r>
              <a:rPr lang="en-GB" sz="1100" dirty="0">
                <a:effectLst/>
                <a:latin typeface="Arial"/>
                <a:ea typeface="Calibri"/>
                <a:cs typeface="Times New Roman"/>
              </a:rPr>
              <a:t>Rents their home (61%)</a:t>
            </a:r>
          </a:p>
          <a:p>
            <a:pPr marL="171450" indent="-171450">
              <a:buFont typeface="Arial" panose="020B0604020202020204" pitchFamily="34" charset="0"/>
              <a:buChar char="•"/>
            </a:pPr>
            <a:r>
              <a:rPr lang="en-GB" sz="1100" dirty="0">
                <a:latin typeface="Arial"/>
                <a:ea typeface="Calibri"/>
                <a:cs typeface="Times New Roman"/>
              </a:rPr>
              <a:t>Social grade C2DE (73%)</a:t>
            </a:r>
          </a:p>
          <a:p>
            <a:pPr marL="171450" indent="-171450">
              <a:buFont typeface="Arial" panose="020B0604020202020204" pitchFamily="34" charset="0"/>
              <a:buChar char="•"/>
            </a:pPr>
            <a:r>
              <a:rPr lang="en-GB" sz="1100" dirty="0">
                <a:latin typeface="Arial"/>
                <a:ea typeface="Calibri"/>
                <a:cs typeface="Times New Roman"/>
              </a:rPr>
              <a:t>Not managing their bills well (51%)</a:t>
            </a:r>
          </a:p>
          <a:p>
            <a:pPr marL="171450" indent="-171450">
              <a:buFont typeface="Arial" panose="020B0604020202020204" pitchFamily="34" charset="0"/>
              <a:buChar char="•"/>
            </a:pPr>
            <a:r>
              <a:rPr lang="en-GB" sz="1100" dirty="0">
                <a:effectLst/>
                <a:latin typeface="Arial"/>
                <a:ea typeface="Calibri"/>
                <a:cs typeface="Times New Roman"/>
              </a:rPr>
              <a:t>Property built between 1919-1964 (62%)</a:t>
            </a:r>
          </a:p>
          <a:p>
            <a:endParaRPr lang="en-GB" sz="1100" b="1" dirty="0"/>
          </a:p>
          <a:p>
            <a:r>
              <a:rPr lang="en-GB" sz="1100" b="1" dirty="0"/>
              <a:t>Groups </a:t>
            </a:r>
            <a:r>
              <a:rPr lang="en-GB" sz="1100" b="1" u="sng" dirty="0"/>
              <a:t>most likely </a:t>
            </a:r>
            <a:r>
              <a:rPr lang="en-GB" sz="1100" b="1" dirty="0"/>
              <a:t>to report that their EPC is easy to understand:</a:t>
            </a:r>
          </a:p>
          <a:p>
            <a:pPr marL="171450" lvl="0" indent="-171450">
              <a:buFont typeface="Arial" panose="020B0604020202020204" pitchFamily="34" charset="0"/>
              <a:buChar char="•"/>
            </a:pPr>
            <a:r>
              <a:rPr lang="en-GB" sz="1100" dirty="0">
                <a:ea typeface="Calibri"/>
                <a:cs typeface="Times New Roman"/>
              </a:rPr>
              <a:t>Aged 25-34 years old (91%)</a:t>
            </a:r>
          </a:p>
          <a:p>
            <a:pPr marL="171450" lvl="0" indent="-171450">
              <a:buFont typeface="Arial" panose="020B0604020202020204" pitchFamily="34" charset="0"/>
              <a:buChar char="•"/>
            </a:pPr>
            <a:r>
              <a:rPr lang="en-GB" sz="1100" dirty="0">
                <a:effectLst/>
                <a:latin typeface="Arial"/>
                <a:ea typeface="Calibri"/>
                <a:cs typeface="Times New Roman"/>
              </a:rPr>
              <a:t>Earns £60,000 and over (86%)</a:t>
            </a:r>
          </a:p>
          <a:p>
            <a:pPr marL="171450" lvl="0" indent="-171450">
              <a:buFont typeface="Arial" panose="020B0604020202020204" pitchFamily="34" charset="0"/>
              <a:buChar char="•"/>
            </a:pPr>
            <a:r>
              <a:rPr lang="en-GB" sz="1100" dirty="0">
                <a:latin typeface="Arial"/>
                <a:ea typeface="Calibri"/>
                <a:cs typeface="Times New Roman"/>
              </a:rPr>
              <a:t>Owns their home (85%)</a:t>
            </a:r>
          </a:p>
          <a:p>
            <a:pPr marL="171450" lvl="0" indent="-171450">
              <a:buFont typeface="Arial" panose="020B0604020202020204" pitchFamily="34" charset="0"/>
              <a:buChar char="•"/>
            </a:pPr>
            <a:r>
              <a:rPr lang="en-GB" sz="1100" dirty="0">
                <a:effectLst/>
                <a:latin typeface="Arial"/>
                <a:ea typeface="Calibri"/>
                <a:cs typeface="Times New Roman"/>
              </a:rPr>
              <a:t>Is on a flexible tariff (92%)</a:t>
            </a:r>
          </a:p>
          <a:p>
            <a:pPr marL="171450" lvl="0" indent="-171450">
              <a:buFont typeface="Arial" panose="020B0604020202020204" pitchFamily="34" charset="0"/>
              <a:buChar char="•"/>
            </a:pPr>
            <a:r>
              <a:rPr lang="en-GB" sz="1100" dirty="0">
                <a:latin typeface="Arial"/>
                <a:ea typeface="Calibri"/>
                <a:cs typeface="Times New Roman"/>
              </a:rPr>
              <a:t>Managing well with their bills (85%)</a:t>
            </a:r>
          </a:p>
          <a:p>
            <a:pPr marL="171450" lvl="0" indent="-171450">
              <a:buFont typeface="Arial" panose="020B0604020202020204" pitchFamily="34" charset="0"/>
              <a:buChar char="•"/>
            </a:pPr>
            <a:r>
              <a:rPr lang="en-GB" sz="1100" dirty="0">
                <a:effectLst/>
                <a:latin typeface="Arial"/>
                <a:ea typeface="Calibri"/>
                <a:cs typeface="Times New Roman"/>
              </a:rPr>
              <a:t>Property built since 2002 (86%)</a:t>
            </a:r>
          </a:p>
          <a:p>
            <a:pPr marL="457200" lvl="1" indent="0">
              <a:buClr>
                <a:srgbClr val="2CE3A0"/>
              </a:buClr>
              <a:buFont typeface="Wingdings" pitchFamily="2" charset="2"/>
              <a:buNone/>
            </a:pPr>
            <a:endParaRPr lang="en-GB" sz="1400" dirty="0"/>
          </a:p>
          <a:p>
            <a:pPr marL="285750" lvl="0" indent="-285750">
              <a:buClr>
                <a:srgbClr val="2CE3A0"/>
              </a:buClr>
              <a:buFont typeface="Wingdings" pitchFamily="2" charset="2"/>
              <a:buChar char="§"/>
            </a:pPr>
            <a:endParaRPr lang="en-GB" sz="1400" dirty="0"/>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22</a:t>
            </a:fld>
            <a:endParaRPr lang="en-GB"/>
          </a:p>
        </p:txBody>
      </p:sp>
    </p:spTree>
    <p:extLst>
      <p:ext uri="{BB962C8B-B14F-4D97-AF65-F5344CB8AC3E}">
        <p14:creationId xmlns:p14="http://schemas.microsoft.com/office/powerpoint/2010/main" val="1089618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2CE3A0"/>
              </a:buClr>
              <a:buFont typeface="Wingdings" pitchFamily="2" charset="2"/>
              <a:buNone/>
            </a:pPr>
            <a:r>
              <a:rPr lang="en-GB" sz="1400" dirty="0"/>
              <a:t>* Of those who did have an energy efficiency technology installed, heat pumps were most prevalent. Please tre</a:t>
            </a:r>
            <a:r>
              <a:rPr lang="en-GB" sz="1200" kern="1200" dirty="0">
                <a:solidFill>
                  <a:schemeClr val="tx1"/>
                </a:solidFill>
                <a:effectLst/>
                <a:latin typeface="+mn-lt"/>
                <a:ea typeface="+mn-ea"/>
                <a:cs typeface="+mn-cs"/>
              </a:rPr>
              <a:t>at this finding with caution as respondents may have overestimated. This is a much higher than the national figure which is roughly 1.4% (</a:t>
            </a:r>
            <a:r>
              <a:rPr lang="en-US" sz="1400" dirty="0">
                <a:hlinkClick r:id="rId3"/>
              </a:rPr>
              <a:t>2. Outcomes - Heat in Buildings: progress report 2024 - </a:t>
            </a:r>
            <a:r>
              <a:rPr lang="en-US" sz="1400" dirty="0" err="1">
                <a:hlinkClick r:id="rId3"/>
              </a:rPr>
              <a:t>gov.scot</a:t>
            </a:r>
            <a:r>
              <a:rPr lang="en-US" sz="1400" dirty="0"/>
              <a:t>)</a:t>
            </a:r>
          </a:p>
          <a:p>
            <a:pPr marL="0" indent="0" algn="l">
              <a:buClr>
                <a:srgbClr val="2CE3A0"/>
              </a:buClr>
              <a:buFont typeface="Wingdings" pitchFamily="2" charset="2"/>
              <a:buNone/>
            </a:pPr>
            <a:endParaRPr lang="en-US" sz="1400" dirty="0"/>
          </a:p>
          <a:p>
            <a:r>
              <a:rPr lang="en-GB" sz="1400" b="1" dirty="0"/>
              <a:t>Groups most likely to not have any technologies installed:</a:t>
            </a:r>
          </a:p>
          <a:p>
            <a:pPr marL="171450" indent="-171450">
              <a:buFont typeface="Arial" panose="020B0604020202020204" pitchFamily="34" charset="0"/>
              <a:buChar char="•"/>
            </a:pPr>
            <a:r>
              <a:rPr lang="en-GB" sz="1400" dirty="0">
                <a:latin typeface="Arial"/>
                <a:ea typeface="Calibri"/>
                <a:cs typeface="Times New Roman"/>
              </a:rPr>
              <a:t>Not in energy debt / arrears (66%)</a:t>
            </a:r>
          </a:p>
          <a:p>
            <a:pPr marL="171450" indent="-171450">
              <a:buFont typeface="Arial" panose="020B0604020202020204" pitchFamily="34" charset="0"/>
              <a:buChar char="•"/>
            </a:pPr>
            <a:r>
              <a:rPr lang="en-GB" sz="1400" dirty="0">
                <a:effectLst/>
                <a:latin typeface="Arial"/>
                <a:ea typeface="Calibri"/>
                <a:cs typeface="Times New Roman"/>
              </a:rPr>
              <a:t>Mains / on the grid gas (74%)</a:t>
            </a:r>
          </a:p>
          <a:p>
            <a:pPr marL="171450" indent="-171450">
              <a:buFont typeface="Arial" panose="020B0604020202020204" pitchFamily="34" charset="0"/>
              <a:buChar char="•"/>
            </a:pPr>
            <a:r>
              <a:rPr lang="en-GB" sz="1400" dirty="0">
                <a:latin typeface="Arial"/>
                <a:ea typeface="Calibri"/>
                <a:cs typeface="Times New Roman"/>
              </a:rPr>
              <a:t>West Scotland (72%) and Central, Mid-Scotland and Fife (72%) regions</a:t>
            </a:r>
          </a:p>
          <a:p>
            <a:pPr marL="171450" indent="-171450">
              <a:buFont typeface="Arial" panose="020B0604020202020204" pitchFamily="34" charset="0"/>
              <a:buChar char="•"/>
            </a:pPr>
            <a:r>
              <a:rPr lang="en-GB" sz="1400" dirty="0">
                <a:effectLst/>
                <a:latin typeface="Arial"/>
                <a:ea typeface="Calibri"/>
                <a:cs typeface="Times New Roman"/>
              </a:rPr>
              <a:t>White ethnicity (66%)</a:t>
            </a:r>
          </a:p>
          <a:p>
            <a:pPr marL="171450" indent="-171450">
              <a:buFont typeface="Arial" panose="020B0604020202020204" pitchFamily="34" charset="0"/>
              <a:buChar char="•"/>
            </a:pPr>
            <a:r>
              <a:rPr lang="en-GB" sz="1400" dirty="0">
                <a:latin typeface="Arial"/>
                <a:ea typeface="Calibri"/>
                <a:cs typeface="Times New Roman"/>
              </a:rPr>
              <a:t>Has a disability or health condition (66%)</a:t>
            </a:r>
          </a:p>
          <a:p>
            <a:pPr marL="171450" indent="-171450">
              <a:buFont typeface="Arial" panose="020B0604020202020204" pitchFamily="34" charset="0"/>
              <a:buChar char="•"/>
            </a:pPr>
            <a:r>
              <a:rPr lang="en-GB" sz="1400" dirty="0">
                <a:latin typeface="Arial"/>
                <a:ea typeface="Calibri"/>
                <a:cs typeface="Times New Roman"/>
              </a:rPr>
              <a:t>Rents their home (67%)</a:t>
            </a:r>
          </a:p>
          <a:p>
            <a:pPr marL="171450" indent="-171450">
              <a:buFont typeface="Arial" panose="020B0604020202020204" pitchFamily="34" charset="0"/>
              <a:buChar char="•"/>
            </a:pPr>
            <a:r>
              <a:rPr lang="en-GB" sz="1400" dirty="0">
                <a:effectLst/>
                <a:latin typeface="Arial"/>
                <a:ea typeface="Calibri"/>
                <a:cs typeface="Times New Roman"/>
              </a:rPr>
              <a:t>Unemployed (74%)</a:t>
            </a:r>
          </a:p>
          <a:p>
            <a:pPr marL="171450" indent="-171450">
              <a:buFont typeface="Arial" panose="020B0604020202020204" pitchFamily="34" charset="0"/>
              <a:buChar char="•"/>
            </a:pPr>
            <a:r>
              <a:rPr lang="en-GB" sz="1400" dirty="0">
                <a:latin typeface="Arial"/>
                <a:ea typeface="Calibri"/>
                <a:cs typeface="Times New Roman"/>
              </a:rPr>
              <a:t>Social grade C2DE (69%)</a:t>
            </a:r>
          </a:p>
          <a:p>
            <a:pPr marL="171450" indent="-171450">
              <a:buFont typeface="Arial" panose="020B0604020202020204" pitchFamily="34" charset="0"/>
              <a:buChar char="•"/>
            </a:pPr>
            <a:r>
              <a:rPr lang="en-GB" sz="1400" dirty="0">
                <a:latin typeface="Arial"/>
                <a:ea typeface="Calibri"/>
                <a:cs typeface="Times New Roman"/>
              </a:rPr>
              <a:t>Not managing bills well (74%)</a:t>
            </a:r>
          </a:p>
          <a:p>
            <a:pPr marL="171450" indent="-171450">
              <a:buFont typeface="Arial" panose="020B0604020202020204" pitchFamily="34" charset="0"/>
              <a:buChar char="•"/>
            </a:pPr>
            <a:r>
              <a:rPr lang="en-GB" sz="1400" dirty="0">
                <a:effectLst/>
                <a:latin typeface="Arial"/>
                <a:ea typeface="Calibri"/>
                <a:cs typeface="Times New Roman"/>
              </a:rPr>
              <a:t>Property built </a:t>
            </a:r>
            <a:r>
              <a:rPr lang="en-GB" sz="1400" dirty="0">
                <a:latin typeface="Arial"/>
                <a:ea typeface="Calibri"/>
                <a:cs typeface="Times New Roman"/>
              </a:rPr>
              <a:t>pre-1919 (76%) and between 1919-1964 (79%)</a:t>
            </a:r>
          </a:p>
        </p:txBody>
      </p:sp>
      <p:sp>
        <p:nvSpPr>
          <p:cNvPr id="4" name="Slide Number Placeholder 3"/>
          <p:cNvSpPr>
            <a:spLocks noGrp="1"/>
          </p:cNvSpPr>
          <p:nvPr>
            <p:ph type="sldNum" sz="quarter" idx="5"/>
          </p:nvPr>
        </p:nvSpPr>
        <p:spPr/>
        <p:txBody>
          <a:bodyPr/>
          <a:lstStyle/>
          <a:p>
            <a:fld id="{825F433E-AD34-5746-A6AE-70246CD015E1}" type="slidenum">
              <a:rPr lang="en-GB" smtClean="0"/>
              <a:t>23</a:t>
            </a:fld>
            <a:endParaRPr lang="en-GB"/>
          </a:p>
        </p:txBody>
      </p:sp>
    </p:spTree>
    <p:extLst>
      <p:ext uri="{BB962C8B-B14F-4D97-AF65-F5344CB8AC3E}">
        <p14:creationId xmlns:p14="http://schemas.microsoft.com/office/powerpoint/2010/main" val="74124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Please note that the base size for those on a flexible tariff is lower than 50 (49). Please treat this finding with caution. </a:t>
            </a:r>
            <a:endParaRPr lang="en-GB" sz="1200" b="1" dirty="0"/>
          </a:p>
          <a:p>
            <a:endParaRPr lang="en-GB" sz="1200" b="1" dirty="0"/>
          </a:p>
          <a:p>
            <a:r>
              <a:rPr lang="en-GB" sz="1200" b="1" dirty="0"/>
              <a:t>Groups most likely to know where to get information about how to improve the energy efficiency of their home:</a:t>
            </a:r>
          </a:p>
          <a:p>
            <a:pPr marL="171450" indent="-171450">
              <a:buFont typeface="Arial" panose="020B0604020202020204" pitchFamily="34" charset="0"/>
              <a:buChar char="•"/>
            </a:pPr>
            <a:r>
              <a:rPr lang="en-GB" sz="1200" dirty="0">
                <a:latin typeface="Arial"/>
                <a:ea typeface="Calibri"/>
                <a:cs typeface="Times New Roman"/>
              </a:rPr>
              <a:t>Households that use electricity at their main source of heating (77%)</a:t>
            </a:r>
          </a:p>
          <a:p>
            <a:pPr marL="171450" indent="-171450">
              <a:buFont typeface="Arial" panose="020B0604020202020204" pitchFamily="34" charset="0"/>
              <a:buChar char="•"/>
            </a:pPr>
            <a:r>
              <a:rPr lang="en-GB" sz="1200" dirty="0">
                <a:latin typeface="Arial"/>
                <a:ea typeface="Calibri"/>
                <a:cs typeface="Times New Roman"/>
              </a:rPr>
              <a:t>Ethnic minorities (78%)</a:t>
            </a:r>
          </a:p>
          <a:p>
            <a:pPr marL="171450" indent="-171450">
              <a:buFont typeface="Arial" panose="020B0604020202020204" pitchFamily="34" charset="0"/>
              <a:buChar char="•"/>
            </a:pPr>
            <a:r>
              <a:rPr lang="en-GB" sz="1200" dirty="0">
                <a:latin typeface="Arial"/>
                <a:ea typeface="Calibri"/>
                <a:cs typeface="Times New Roman"/>
              </a:rPr>
              <a:t>Properties that were built since 2002 (74%)</a:t>
            </a:r>
          </a:p>
          <a:p>
            <a:pPr marL="171450" indent="-171450">
              <a:buFont typeface="Arial" panose="020B0604020202020204" pitchFamily="34" charset="0"/>
              <a:buChar char="•"/>
            </a:pPr>
            <a:r>
              <a:rPr lang="en-GB" sz="1200" dirty="0">
                <a:effectLst/>
                <a:latin typeface="Arial"/>
                <a:ea typeface="Calibri"/>
                <a:cs typeface="Times New Roman"/>
              </a:rPr>
              <a:t>Those that find it easy to keep up with energy bills (7</a:t>
            </a:r>
            <a:r>
              <a:rPr lang="en-GB" sz="1200" dirty="0">
                <a:latin typeface="Arial"/>
                <a:ea typeface="Calibri"/>
                <a:cs typeface="Times New Roman"/>
              </a:rPr>
              <a:t>4%)</a:t>
            </a:r>
          </a:p>
          <a:p>
            <a:pPr marL="171450" indent="-171450">
              <a:buFont typeface="Arial" panose="020B0604020202020204" pitchFamily="34" charset="0"/>
              <a:buChar char="•"/>
            </a:pPr>
            <a:endParaRPr lang="en-GB" sz="1200" dirty="0">
              <a:latin typeface="Arial"/>
              <a:ea typeface="Calibri"/>
              <a:cs typeface="Times New Roman"/>
            </a:endParaRPr>
          </a:p>
          <a:p>
            <a:r>
              <a:rPr lang="en-GB" sz="1200" b="1" dirty="0"/>
              <a:t>Groups most likely to report not being able to afford to make energy efficiency improvements:</a:t>
            </a:r>
          </a:p>
          <a:p>
            <a:pPr marL="171450" indent="-171450">
              <a:buFont typeface="Arial" panose="020B0604020202020204" pitchFamily="34" charset="0"/>
              <a:buChar char="•"/>
            </a:pPr>
            <a:r>
              <a:rPr lang="en-GB" sz="1200" dirty="0">
                <a:effectLst/>
                <a:latin typeface="Arial"/>
                <a:ea typeface="Calibri"/>
                <a:cs typeface="Times New Roman"/>
              </a:rPr>
              <a:t>Those in energy debt / arrears (62%)</a:t>
            </a:r>
          </a:p>
          <a:p>
            <a:pPr marL="171450" indent="-171450">
              <a:buFont typeface="Arial" panose="020B0604020202020204" pitchFamily="34" charset="0"/>
              <a:buChar char="•"/>
            </a:pPr>
            <a:r>
              <a:rPr lang="en-GB" sz="1200" dirty="0">
                <a:effectLst/>
                <a:latin typeface="Arial"/>
                <a:ea typeface="Calibri"/>
                <a:cs typeface="Times New Roman"/>
              </a:rPr>
              <a:t>Females (46%)</a:t>
            </a:r>
          </a:p>
          <a:p>
            <a:pPr marL="171450" indent="-171450">
              <a:buFont typeface="Arial" panose="020B0604020202020204" pitchFamily="34" charset="0"/>
              <a:buChar char="•"/>
            </a:pPr>
            <a:r>
              <a:rPr lang="en-GB" sz="1200" dirty="0">
                <a:effectLst/>
                <a:latin typeface="Arial"/>
                <a:ea typeface="Calibri"/>
                <a:cs typeface="Times New Roman"/>
              </a:rPr>
              <a:t>Those with a disability or health condition (58%)</a:t>
            </a:r>
          </a:p>
          <a:p>
            <a:pPr marL="171450" indent="-171450">
              <a:buFont typeface="Arial" panose="020B0604020202020204" pitchFamily="34" charset="0"/>
              <a:buChar char="•"/>
            </a:pPr>
            <a:r>
              <a:rPr lang="en-GB" sz="1200" dirty="0">
                <a:effectLst/>
                <a:latin typeface="Arial"/>
                <a:ea typeface="Calibri"/>
                <a:cs typeface="Times New Roman"/>
              </a:rPr>
              <a:t>Those that are not managing well with bills (81%)</a:t>
            </a:r>
          </a:p>
          <a:p>
            <a:pPr marL="171450" indent="-171450">
              <a:buFont typeface="Arial" panose="020B0604020202020204" pitchFamily="34" charset="0"/>
              <a:buChar char="•"/>
            </a:pPr>
            <a:r>
              <a:rPr lang="en-GB" sz="1200" dirty="0">
                <a:latin typeface="Arial"/>
                <a:ea typeface="Calibri"/>
                <a:cs typeface="Times New Roman"/>
              </a:rPr>
              <a:t>Those that find it difficult to keep up with energy bills (83%)</a:t>
            </a:r>
          </a:p>
          <a:p>
            <a:pPr marL="171450" indent="-171450">
              <a:buFont typeface="Arial" panose="020B0604020202020204" pitchFamily="34" charset="0"/>
              <a:buChar char="•"/>
            </a:pPr>
            <a:r>
              <a:rPr lang="en-GB" sz="1200" dirty="0">
                <a:effectLst/>
                <a:latin typeface="Arial"/>
                <a:ea typeface="Calibri"/>
                <a:cs typeface="Times New Roman"/>
              </a:rPr>
              <a:t>Those that do not know their home’s EPC rating (42%)</a:t>
            </a:r>
          </a:p>
          <a:p>
            <a:pPr marL="0" indent="0">
              <a:buFont typeface="Arial" panose="020B0604020202020204" pitchFamily="34" charset="0"/>
              <a:buNone/>
            </a:pPr>
            <a:endParaRPr lang="en-GB" sz="1200" dirty="0">
              <a:latin typeface="Arial"/>
              <a:ea typeface="Calibri"/>
              <a:cs typeface="Times New Roman"/>
            </a:endParaRPr>
          </a:p>
        </p:txBody>
      </p:sp>
      <p:sp>
        <p:nvSpPr>
          <p:cNvPr id="4" name="Slide Number Placeholder 3"/>
          <p:cNvSpPr>
            <a:spLocks noGrp="1"/>
          </p:cNvSpPr>
          <p:nvPr>
            <p:ph type="sldNum" sz="quarter" idx="5"/>
          </p:nvPr>
        </p:nvSpPr>
        <p:spPr/>
        <p:txBody>
          <a:bodyPr/>
          <a:lstStyle/>
          <a:p>
            <a:fld id="{825F433E-AD34-5746-A6AE-70246CD015E1}" type="slidenum">
              <a:rPr lang="en-GB" smtClean="0"/>
              <a:t>24</a:t>
            </a:fld>
            <a:endParaRPr lang="en-GB"/>
          </a:p>
        </p:txBody>
      </p:sp>
    </p:spTree>
    <p:extLst>
      <p:ext uri="{BB962C8B-B14F-4D97-AF65-F5344CB8AC3E}">
        <p14:creationId xmlns:p14="http://schemas.microsoft.com/office/powerpoint/2010/main" val="724992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Please note that the base size for households with 5+ people in is lower than 50 (46). Please treat this finding with caution. </a:t>
            </a:r>
            <a:endParaRPr lang="en-GB" dirty="0"/>
          </a:p>
          <a:p>
            <a:endParaRPr lang="en-GB" dirty="0"/>
          </a:p>
          <a:p>
            <a:r>
              <a:rPr lang="en-GB" sz="1200" b="1" dirty="0"/>
              <a:t>Groups most likely to report that they do not understand what flexible tariffs are used for well:</a:t>
            </a:r>
          </a:p>
          <a:p>
            <a:pPr marL="171450" indent="-171450">
              <a:buFont typeface="Arial" panose="020B0604020202020204" pitchFamily="34" charset="0"/>
              <a:buChar char="•"/>
            </a:pPr>
            <a:r>
              <a:rPr lang="en-GB" sz="1200" dirty="0">
                <a:effectLst/>
                <a:latin typeface="Arial"/>
                <a:ea typeface="Calibri"/>
                <a:cs typeface="Times New Roman"/>
              </a:rPr>
              <a:t>55-64-year-olds (50%)</a:t>
            </a:r>
          </a:p>
          <a:p>
            <a:pPr marL="171450" indent="-171450">
              <a:buFont typeface="Arial" panose="020B0604020202020204" pitchFamily="34" charset="0"/>
              <a:buChar char="•"/>
            </a:pPr>
            <a:r>
              <a:rPr lang="en-GB" sz="1200" dirty="0">
                <a:latin typeface="Arial"/>
                <a:ea typeface="Calibri"/>
                <a:cs typeface="Times New Roman"/>
              </a:rPr>
              <a:t>Females (44%)</a:t>
            </a:r>
          </a:p>
          <a:p>
            <a:pPr marL="171450" indent="-171450">
              <a:buFont typeface="Arial" panose="020B0604020202020204" pitchFamily="34" charset="0"/>
              <a:buChar char="•"/>
            </a:pPr>
            <a:r>
              <a:rPr lang="en-GB" sz="1200" dirty="0">
                <a:effectLst/>
                <a:latin typeface="Arial"/>
                <a:ea typeface="Calibri"/>
                <a:cs typeface="Times New Roman"/>
              </a:rPr>
              <a:t>Earn less than £20,000 (48%)</a:t>
            </a:r>
          </a:p>
          <a:p>
            <a:pPr marL="171450" indent="-171450">
              <a:buFont typeface="Arial" panose="020B0604020202020204" pitchFamily="34" charset="0"/>
              <a:buChar char="•"/>
            </a:pPr>
            <a:r>
              <a:rPr lang="en-GB" sz="1200" dirty="0">
                <a:latin typeface="Arial"/>
                <a:ea typeface="Calibri"/>
                <a:cs typeface="Times New Roman"/>
              </a:rPr>
              <a:t>Use mains / on the grid gas as main type of heating (42%)</a:t>
            </a:r>
          </a:p>
          <a:p>
            <a:pPr marL="171450" indent="-171450">
              <a:buFont typeface="Arial" panose="020B0604020202020204" pitchFamily="34" charset="0"/>
              <a:buChar char="•"/>
            </a:pPr>
            <a:r>
              <a:rPr lang="en-GB" sz="1200" dirty="0">
                <a:effectLst/>
                <a:latin typeface="Arial"/>
                <a:ea typeface="Calibri"/>
                <a:cs typeface="Times New Roman"/>
              </a:rPr>
              <a:t>Live in the most deprived (1-2 IMD quintile) areas (43%)</a:t>
            </a:r>
          </a:p>
          <a:p>
            <a:pPr marL="171450" indent="-171450">
              <a:buFont typeface="Arial" panose="020B0604020202020204" pitchFamily="34" charset="0"/>
              <a:buChar char="•"/>
            </a:pPr>
            <a:r>
              <a:rPr lang="en-GB" sz="1200" dirty="0">
                <a:effectLst/>
                <a:latin typeface="Arial"/>
                <a:ea typeface="Calibri"/>
                <a:cs typeface="Times New Roman"/>
              </a:rPr>
              <a:t>White ethnicity (41%)</a:t>
            </a:r>
          </a:p>
          <a:p>
            <a:pPr marL="171450" indent="-171450">
              <a:buFont typeface="Arial" panose="020B0604020202020204" pitchFamily="34" charset="0"/>
              <a:buChar char="•"/>
            </a:pPr>
            <a:r>
              <a:rPr lang="en-GB" sz="1200" dirty="0">
                <a:latin typeface="Arial"/>
                <a:ea typeface="Calibri"/>
                <a:cs typeface="Times New Roman"/>
              </a:rPr>
              <a:t>Has a disability or health condition (48%)</a:t>
            </a:r>
          </a:p>
          <a:p>
            <a:pPr marL="171450" indent="-171450">
              <a:buFont typeface="Arial" panose="020B0604020202020204" pitchFamily="34" charset="0"/>
              <a:buChar char="•"/>
            </a:pPr>
            <a:r>
              <a:rPr lang="en-GB" sz="1200" dirty="0">
                <a:effectLst/>
                <a:latin typeface="Arial"/>
                <a:ea typeface="Calibri"/>
                <a:cs typeface="Times New Roman"/>
              </a:rPr>
              <a:t>Is limited a little by their disability or health condition (55%)</a:t>
            </a:r>
          </a:p>
          <a:p>
            <a:pPr marL="171450" indent="-171450">
              <a:buFont typeface="Arial" panose="020B0604020202020204" pitchFamily="34" charset="0"/>
              <a:buChar char="•"/>
            </a:pPr>
            <a:r>
              <a:rPr lang="en-GB" sz="1200" dirty="0">
                <a:latin typeface="Arial"/>
                <a:ea typeface="Calibri"/>
                <a:cs typeface="Times New Roman"/>
              </a:rPr>
              <a:t>Unemployed (44%)</a:t>
            </a:r>
          </a:p>
          <a:p>
            <a:pPr marL="171450" indent="-171450">
              <a:buFont typeface="Arial" panose="020B0604020202020204" pitchFamily="34" charset="0"/>
              <a:buChar char="•"/>
            </a:pPr>
            <a:r>
              <a:rPr lang="en-GB" sz="1200" dirty="0">
                <a:effectLst/>
                <a:latin typeface="Arial"/>
                <a:ea typeface="Calibri"/>
                <a:cs typeface="Times New Roman"/>
              </a:rPr>
              <a:t>Social grade C2DE (47%)</a:t>
            </a:r>
          </a:p>
          <a:p>
            <a:pPr marL="171450" indent="-171450">
              <a:buFont typeface="Arial" panose="020B0604020202020204" pitchFamily="34" charset="0"/>
              <a:buChar char="•"/>
            </a:pPr>
            <a:r>
              <a:rPr lang="en-GB" sz="1200" dirty="0">
                <a:latin typeface="Arial"/>
                <a:ea typeface="Calibri"/>
                <a:cs typeface="Times New Roman"/>
              </a:rPr>
              <a:t>Is not on a traditional time of use or flexible tariff (50%)</a:t>
            </a:r>
          </a:p>
          <a:p>
            <a:pPr marL="171450" indent="-171450">
              <a:buFont typeface="Arial" panose="020B0604020202020204" pitchFamily="34" charset="0"/>
              <a:buChar char="•"/>
            </a:pPr>
            <a:r>
              <a:rPr lang="en-GB" sz="1200" dirty="0">
                <a:effectLst/>
                <a:latin typeface="Arial"/>
                <a:ea typeface="Calibri"/>
                <a:cs typeface="Times New Roman"/>
              </a:rPr>
              <a:t>Not managing </a:t>
            </a:r>
            <a:r>
              <a:rPr lang="en-GB" sz="1200" dirty="0">
                <a:latin typeface="Arial"/>
                <a:ea typeface="Calibri"/>
                <a:cs typeface="Times New Roman"/>
              </a:rPr>
              <a:t>their bills well (60%)</a:t>
            </a:r>
          </a:p>
          <a:p>
            <a:pPr marL="171450" indent="-171450">
              <a:buFont typeface="Arial" panose="020B0604020202020204" pitchFamily="34" charset="0"/>
              <a:buChar char="•"/>
            </a:pPr>
            <a:r>
              <a:rPr lang="en-GB" sz="1200" dirty="0">
                <a:effectLst/>
                <a:latin typeface="Arial"/>
                <a:ea typeface="Calibri"/>
                <a:cs typeface="Times New Roman"/>
              </a:rPr>
              <a:t>Live in a flat, apartment or bedsit (44%)</a:t>
            </a:r>
          </a:p>
          <a:p>
            <a:pPr marL="171450" indent="-171450">
              <a:buFont typeface="Arial" panose="020B0604020202020204" pitchFamily="34" charset="0"/>
              <a:buChar char="•"/>
            </a:pPr>
            <a:r>
              <a:rPr lang="en-GB" sz="1200" dirty="0">
                <a:latin typeface="Arial"/>
                <a:ea typeface="Calibri"/>
                <a:cs typeface="Times New Roman"/>
              </a:rPr>
              <a:t>Find it difficult to keep up with energy bills (66%)</a:t>
            </a:r>
          </a:p>
          <a:p>
            <a:pPr marL="171450" indent="-171450">
              <a:buFont typeface="Arial" panose="020B0604020202020204" pitchFamily="34" charset="0"/>
              <a:buChar char="•"/>
            </a:pPr>
            <a:r>
              <a:rPr lang="en-GB" sz="1200" dirty="0">
                <a:effectLst/>
                <a:latin typeface="Arial"/>
                <a:ea typeface="Calibri"/>
                <a:cs typeface="Times New Roman"/>
              </a:rPr>
              <a:t>Have a pre-payment meter (50%)</a:t>
            </a:r>
          </a:p>
          <a:p>
            <a:pPr marL="171450" indent="-171450">
              <a:buFont typeface="Arial" panose="020B0604020202020204" pitchFamily="34" charset="0"/>
              <a:buChar char="•"/>
            </a:pPr>
            <a:r>
              <a:rPr lang="en-GB" sz="1200" dirty="0">
                <a:latin typeface="Arial"/>
                <a:ea typeface="Calibri"/>
                <a:cs typeface="Times New Roman"/>
              </a:rPr>
              <a:t>Does not know EPC rating (45%)</a:t>
            </a:r>
          </a:p>
          <a:p>
            <a:pPr marL="171450" indent="-171450">
              <a:buFont typeface="Arial" panose="020B0604020202020204" pitchFamily="34" charset="0"/>
              <a:buChar char="•"/>
            </a:pPr>
            <a:endParaRPr lang="en-GB" sz="1200" dirty="0">
              <a:effectLst/>
              <a:latin typeface="Arial"/>
              <a:ea typeface="Calibri"/>
              <a:cs typeface="Times New Roman"/>
            </a:endParaRPr>
          </a:p>
          <a:p>
            <a:r>
              <a:rPr lang="en-GB" sz="1200" b="1" dirty="0"/>
              <a:t>Groups most likely to be on a traditional time of use tariff:</a:t>
            </a:r>
          </a:p>
          <a:p>
            <a:pPr marL="171450" indent="-171450">
              <a:buFont typeface="Arial" panose="020B0604020202020204" pitchFamily="34" charset="0"/>
              <a:buChar char="•"/>
            </a:pPr>
            <a:r>
              <a:rPr lang="en-GB" sz="1200" dirty="0">
                <a:effectLst/>
                <a:latin typeface="Arial"/>
                <a:ea typeface="Calibri"/>
                <a:cs typeface="Times New Roman"/>
              </a:rPr>
              <a:t>In energy debt / arrears (46%)</a:t>
            </a:r>
          </a:p>
          <a:p>
            <a:pPr marL="171450" indent="-171450">
              <a:buFont typeface="Arial" panose="020B0604020202020204" pitchFamily="34" charset="0"/>
              <a:buChar char="•"/>
            </a:pPr>
            <a:r>
              <a:rPr lang="en-GB" sz="1200" dirty="0">
                <a:latin typeface="Arial"/>
                <a:ea typeface="Calibri"/>
                <a:cs typeface="Times New Roman"/>
              </a:rPr>
              <a:t>25-34 (43%), 35-44 (44%) and 45–54-year-olds (43%)</a:t>
            </a:r>
          </a:p>
          <a:p>
            <a:pPr marL="171450" indent="-171450">
              <a:buFont typeface="Arial" panose="020B0604020202020204" pitchFamily="34" charset="0"/>
              <a:buChar char="•"/>
            </a:pPr>
            <a:r>
              <a:rPr lang="en-GB" sz="1200" dirty="0">
                <a:effectLst/>
                <a:latin typeface="Arial"/>
                <a:ea typeface="Calibri"/>
                <a:cs typeface="Times New Roman"/>
              </a:rPr>
              <a:t>Males (42%)</a:t>
            </a:r>
          </a:p>
          <a:p>
            <a:pPr marL="171450" indent="-171450">
              <a:buFont typeface="Arial" panose="020B0604020202020204" pitchFamily="34" charset="0"/>
              <a:buChar char="•"/>
            </a:pPr>
            <a:r>
              <a:rPr lang="en-GB" sz="1200" dirty="0">
                <a:latin typeface="Arial"/>
                <a:ea typeface="Calibri"/>
                <a:cs typeface="Times New Roman"/>
              </a:rPr>
              <a:t>Households with 5+ people in (46%)</a:t>
            </a:r>
          </a:p>
          <a:p>
            <a:pPr marL="171450" indent="-171450">
              <a:buFont typeface="Arial" panose="020B0604020202020204" pitchFamily="34" charset="0"/>
              <a:buChar char="•"/>
            </a:pPr>
            <a:r>
              <a:rPr lang="en-GB" sz="1200" dirty="0">
                <a:effectLst/>
                <a:latin typeface="Arial"/>
                <a:ea typeface="Calibri"/>
                <a:cs typeface="Times New Roman"/>
              </a:rPr>
              <a:t>Households that use electricity as main type of heating (42%)</a:t>
            </a:r>
          </a:p>
          <a:p>
            <a:pPr marL="171450" indent="-171450">
              <a:buFont typeface="Arial" panose="020B0604020202020204" pitchFamily="34" charset="0"/>
              <a:buChar char="•"/>
            </a:pPr>
            <a:r>
              <a:rPr lang="en-GB" sz="1200" dirty="0">
                <a:latin typeface="Arial"/>
                <a:ea typeface="Calibri"/>
                <a:cs typeface="Times New Roman"/>
              </a:rPr>
              <a:t>Households with two generations of adults from the same family living together (43%)</a:t>
            </a:r>
          </a:p>
          <a:p>
            <a:pPr marL="171450" indent="-171450">
              <a:buFont typeface="Arial" panose="020B0604020202020204" pitchFamily="34" charset="0"/>
              <a:buChar char="•"/>
            </a:pPr>
            <a:r>
              <a:rPr lang="en-GB" sz="1200" dirty="0">
                <a:effectLst/>
                <a:latin typeface="Arial"/>
                <a:ea typeface="Calibri"/>
                <a:cs typeface="Times New Roman"/>
              </a:rPr>
              <a:t>Et</a:t>
            </a:r>
            <a:r>
              <a:rPr lang="en-GB" sz="1200" dirty="0">
                <a:latin typeface="Arial"/>
                <a:ea typeface="Calibri"/>
                <a:cs typeface="Times New Roman"/>
              </a:rPr>
              <a:t>hnic minority (44%)</a:t>
            </a:r>
          </a:p>
          <a:p>
            <a:pPr marL="171450" indent="-171450">
              <a:buFont typeface="Arial" panose="020B0604020202020204" pitchFamily="34" charset="0"/>
              <a:buChar char="•"/>
            </a:pPr>
            <a:r>
              <a:rPr lang="en-GB" sz="1200" dirty="0">
                <a:effectLst/>
                <a:latin typeface="Arial"/>
                <a:ea typeface="Calibri"/>
                <a:cs typeface="Times New Roman"/>
              </a:rPr>
              <a:t>Those limited a lot by their disability (47%)</a:t>
            </a:r>
          </a:p>
          <a:p>
            <a:pPr marL="171450" indent="-171450">
              <a:buFont typeface="Arial" panose="020B0604020202020204" pitchFamily="34" charset="0"/>
              <a:buChar char="•"/>
            </a:pPr>
            <a:r>
              <a:rPr lang="en-GB" sz="1200" dirty="0">
                <a:latin typeface="Arial"/>
                <a:ea typeface="Calibri"/>
                <a:cs typeface="Times New Roman"/>
              </a:rPr>
              <a:t>Employed individuals (43%)</a:t>
            </a:r>
          </a:p>
          <a:p>
            <a:pPr marL="171450" indent="-171450">
              <a:buFont typeface="Arial" panose="020B0604020202020204" pitchFamily="34" charset="0"/>
              <a:buChar char="•"/>
            </a:pPr>
            <a:r>
              <a:rPr lang="en-GB" sz="1200" dirty="0">
                <a:effectLst/>
                <a:latin typeface="Arial"/>
                <a:ea typeface="Calibri"/>
                <a:cs typeface="Times New Roman"/>
              </a:rPr>
              <a:t>Social grade ABC1 (41%)</a:t>
            </a:r>
          </a:p>
          <a:p>
            <a:pPr marL="171450" indent="-171450">
              <a:buFont typeface="Arial" panose="020B0604020202020204" pitchFamily="34" charset="0"/>
              <a:buChar char="•"/>
            </a:pPr>
            <a:r>
              <a:rPr lang="en-GB" sz="1200" dirty="0">
                <a:latin typeface="Arial"/>
                <a:ea typeface="Calibri"/>
                <a:cs typeface="Times New Roman"/>
              </a:rPr>
              <a:t>Those that are managing well with their energy bills (39%)</a:t>
            </a:r>
          </a:p>
          <a:p>
            <a:pPr marL="171450" indent="-171450">
              <a:buFont typeface="Arial" panose="020B0604020202020204" pitchFamily="34" charset="0"/>
              <a:buChar char="•"/>
            </a:pPr>
            <a:r>
              <a:rPr lang="en-GB" sz="1200" dirty="0">
                <a:effectLst/>
                <a:latin typeface="Arial"/>
                <a:ea typeface="Calibri"/>
                <a:cs typeface="Times New Roman"/>
              </a:rPr>
              <a:t>Properties that were built between 1965-2002 (43%)</a:t>
            </a:r>
          </a:p>
          <a:p>
            <a:pPr marL="0" indent="0">
              <a:buFont typeface="Arial" panose="020B0604020202020204" pitchFamily="34" charset="0"/>
              <a:buNone/>
            </a:pPr>
            <a:endParaRPr lang="en-GB" sz="1200" dirty="0">
              <a:effectLst/>
              <a:latin typeface="Arial"/>
              <a:ea typeface="Calibri"/>
              <a:cs typeface="Times New Roman"/>
            </a:endParaRP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26</a:t>
            </a:fld>
            <a:endParaRPr lang="en-GB"/>
          </a:p>
        </p:txBody>
      </p:sp>
    </p:spTree>
    <p:extLst>
      <p:ext uri="{BB962C8B-B14F-4D97-AF65-F5344CB8AC3E}">
        <p14:creationId xmlns:p14="http://schemas.microsoft.com/office/powerpoint/2010/main" val="10157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4</a:t>
            </a:fld>
            <a:endParaRPr lang="en-GB"/>
          </a:p>
        </p:txBody>
      </p:sp>
    </p:spTree>
    <p:extLst>
      <p:ext uri="{BB962C8B-B14F-4D97-AF65-F5344CB8AC3E}">
        <p14:creationId xmlns:p14="http://schemas.microsoft.com/office/powerpoint/2010/main" val="37886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Please note that the base size for those that are in debt is lower than 50 (45). Please treat this finding with caution.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Please note that the base size for households with two generations living together is lower than 50 (34). Please treat this finding with caution. </a:t>
            </a:r>
            <a:endParaRPr lang="en-GB" sz="1200" b="1" dirty="0"/>
          </a:p>
          <a:p>
            <a:endParaRPr lang="en-GB" sz="1200" b="1" dirty="0"/>
          </a:p>
          <a:p>
            <a:r>
              <a:rPr lang="en-GB" sz="1200" b="1" dirty="0"/>
              <a:t>Understanding was most likely to be reported by:</a:t>
            </a:r>
          </a:p>
          <a:p>
            <a:pPr marL="171450" indent="-171450">
              <a:buFont typeface="Arial" panose="020B0604020202020204" pitchFamily="34" charset="0"/>
              <a:buChar char="•"/>
            </a:pPr>
            <a:r>
              <a:rPr lang="en-GB" sz="1200" dirty="0">
                <a:effectLst/>
                <a:latin typeface="Arial"/>
                <a:ea typeface="Calibri"/>
                <a:cs typeface="Times New Roman"/>
              </a:rPr>
              <a:t>Ethnic minority (86%)</a:t>
            </a:r>
          </a:p>
          <a:p>
            <a:pPr marL="171450" indent="-171450">
              <a:buFont typeface="Arial" panose="020B0604020202020204" pitchFamily="34" charset="0"/>
              <a:buChar char="•"/>
            </a:pPr>
            <a:r>
              <a:rPr lang="en-GB" sz="1200" dirty="0">
                <a:latin typeface="Arial"/>
                <a:ea typeface="Calibri"/>
                <a:cs typeface="Times New Roman"/>
              </a:rPr>
              <a:t>No disability or health condition (79%)</a:t>
            </a:r>
          </a:p>
          <a:p>
            <a:pPr marL="171450" indent="-171450">
              <a:buFont typeface="Arial" panose="020B0604020202020204" pitchFamily="34" charset="0"/>
              <a:buChar char="•"/>
            </a:pPr>
            <a:r>
              <a:rPr lang="en-GB" sz="1200" dirty="0">
                <a:effectLst/>
                <a:latin typeface="Arial"/>
                <a:ea typeface="Calibri"/>
                <a:cs typeface="Times New Roman"/>
              </a:rPr>
              <a:t>Own their property (81%)</a:t>
            </a:r>
          </a:p>
          <a:p>
            <a:pPr marL="171450" indent="-171450">
              <a:buFont typeface="Arial" panose="020B0604020202020204" pitchFamily="34" charset="0"/>
              <a:buChar char="•"/>
            </a:pPr>
            <a:r>
              <a:rPr lang="en-GB" sz="1200" dirty="0">
                <a:latin typeface="Arial"/>
                <a:ea typeface="Calibri"/>
                <a:cs typeface="Times New Roman"/>
              </a:rPr>
              <a:t>Social grade ABC1 (79%)</a:t>
            </a:r>
          </a:p>
          <a:p>
            <a:pPr marL="171450" indent="-171450">
              <a:buFont typeface="Arial" panose="020B0604020202020204" pitchFamily="34" charset="0"/>
              <a:buChar char="•"/>
            </a:pPr>
            <a:r>
              <a:rPr lang="en-GB" sz="1200" dirty="0">
                <a:effectLst/>
                <a:latin typeface="Arial"/>
                <a:ea typeface="Calibri"/>
                <a:cs typeface="Times New Roman"/>
              </a:rPr>
              <a:t>Managing well with their bills (79%)</a:t>
            </a:r>
          </a:p>
          <a:p>
            <a:pPr marL="171450" indent="-171450">
              <a:buFont typeface="Arial" panose="020B0604020202020204" pitchFamily="34" charset="0"/>
              <a:buChar char="•"/>
            </a:pPr>
            <a:r>
              <a:rPr lang="en-GB" sz="1200" dirty="0">
                <a:ea typeface="Calibri"/>
                <a:cs typeface="Times New Roman"/>
              </a:rPr>
              <a:t>Property was built since 2002 (82%)</a:t>
            </a:r>
          </a:p>
          <a:p>
            <a:pPr marL="171450" indent="-171450">
              <a:buFont typeface="Arial" panose="020B0604020202020204" pitchFamily="34" charset="0"/>
              <a:buChar char="•"/>
            </a:pPr>
            <a:r>
              <a:rPr lang="en-GB" sz="1200" dirty="0">
                <a:ea typeface="Calibri"/>
                <a:cs typeface="Times New Roman"/>
              </a:rPr>
              <a:t>Knows their EPC rating (88%)</a:t>
            </a: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27</a:t>
            </a:fld>
            <a:endParaRPr lang="en-GB"/>
          </a:p>
        </p:txBody>
      </p:sp>
    </p:spTree>
    <p:extLst>
      <p:ext uri="{BB962C8B-B14F-4D97-AF65-F5344CB8AC3E}">
        <p14:creationId xmlns:p14="http://schemas.microsoft.com/office/powerpoint/2010/main" val="131594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Please note that the base size for those that do know their EPC rating is lower than 50 (49). Please treat this finding with caution. </a:t>
            </a:r>
            <a:endParaRPr lang="en-GB" sz="1200" b="1" dirty="0"/>
          </a:p>
          <a:p>
            <a:endParaRPr lang="en-GB" sz="1200" b="1" dirty="0"/>
          </a:p>
          <a:p>
            <a:r>
              <a:rPr lang="en-GB" sz="1200" b="1" dirty="0"/>
              <a:t>Other groups low self-reported understanding of what standing charges pay for was most likely to be reported by:</a:t>
            </a:r>
          </a:p>
          <a:p>
            <a:pPr marL="171450" indent="-171450">
              <a:buFont typeface="Arial" panose="020B0604020202020204" pitchFamily="34" charset="0"/>
              <a:buChar char="•"/>
            </a:pPr>
            <a:r>
              <a:rPr lang="en-GB" sz="1200" dirty="0">
                <a:latin typeface="Arial"/>
                <a:ea typeface="Calibri"/>
                <a:cs typeface="Times New Roman"/>
              </a:rPr>
              <a:t>Females (35%)</a:t>
            </a:r>
          </a:p>
          <a:p>
            <a:pPr marL="171450" indent="-171450">
              <a:buFont typeface="Arial" panose="020B0604020202020204" pitchFamily="34" charset="0"/>
              <a:buChar char="•"/>
            </a:pPr>
            <a:r>
              <a:rPr lang="en-GB" sz="1200" dirty="0">
                <a:effectLst/>
                <a:latin typeface="Arial"/>
                <a:ea typeface="Calibri"/>
                <a:cs typeface="Times New Roman"/>
              </a:rPr>
              <a:t>Those on mains / on the grid gas (34%)</a:t>
            </a:r>
          </a:p>
          <a:p>
            <a:pPr marL="171450" indent="-171450">
              <a:buFont typeface="Arial" panose="020B0604020202020204" pitchFamily="34" charset="0"/>
              <a:buChar char="•"/>
            </a:pPr>
            <a:r>
              <a:rPr lang="en-GB" sz="1200" dirty="0">
                <a:latin typeface="Arial"/>
                <a:ea typeface="Calibri"/>
                <a:cs typeface="Times New Roman"/>
              </a:rPr>
              <a:t>Live in </a:t>
            </a:r>
            <a:r>
              <a:rPr lang="en-GB" sz="1200" dirty="0">
                <a:ea typeface="Calibri"/>
                <a:cs typeface="Times New Roman"/>
              </a:rPr>
              <a:t>Central, Mid-Scotland and Fife (39%)</a:t>
            </a:r>
          </a:p>
          <a:p>
            <a:pPr marL="171450" indent="-171450">
              <a:buFont typeface="Arial" panose="020B0604020202020204" pitchFamily="34" charset="0"/>
              <a:buChar char="•"/>
            </a:pPr>
            <a:r>
              <a:rPr lang="en-GB" sz="1200" dirty="0">
                <a:effectLst/>
                <a:latin typeface="Arial"/>
                <a:ea typeface="Calibri"/>
                <a:cs typeface="Times New Roman"/>
              </a:rPr>
              <a:t>White ethnicity (33%)</a:t>
            </a:r>
          </a:p>
          <a:p>
            <a:pPr marL="171450" indent="-171450">
              <a:buFont typeface="Arial" panose="020B0604020202020204" pitchFamily="34" charset="0"/>
              <a:buChar char="•"/>
            </a:pPr>
            <a:r>
              <a:rPr lang="en-GB" sz="1200" dirty="0">
                <a:latin typeface="Arial"/>
                <a:ea typeface="Calibri"/>
                <a:cs typeface="Times New Roman"/>
              </a:rPr>
              <a:t>Has a disability or health condition (38%)</a:t>
            </a:r>
          </a:p>
          <a:p>
            <a:pPr marL="171450" indent="-171450">
              <a:buFont typeface="Arial" panose="020B0604020202020204" pitchFamily="34" charset="0"/>
              <a:buChar char="•"/>
            </a:pPr>
            <a:r>
              <a:rPr lang="en-GB" sz="1200" dirty="0">
                <a:effectLst/>
                <a:latin typeface="Arial"/>
                <a:ea typeface="Calibri"/>
                <a:cs typeface="Times New Roman"/>
              </a:rPr>
              <a:t>Rents their property (37%)</a:t>
            </a:r>
          </a:p>
          <a:p>
            <a:pPr marL="171450" indent="-171450">
              <a:buFont typeface="Arial" panose="020B0604020202020204" pitchFamily="34" charset="0"/>
              <a:buChar char="•"/>
            </a:pPr>
            <a:r>
              <a:rPr lang="en-GB" sz="1200" dirty="0">
                <a:latin typeface="Arial"/>
                <a:ea typeface="Calibri"/>
                <a:cs typeface="Times New Roman"/>
              </a:rPr>
              <a:t>Unemployed (36%)</a:t>
            </a:r>
          </a:p>
          <a:p>
            <a:pPr marL="171450" indent="-171450">
              <a:buFont typeface="Arial" panose="020B0604020202020204" pitchFamily="34" charset="0"/>
              <a:buChar char="•"/>
            </a:pPr>
            <a:r>
              <a:rPr lang="en-GB" sz="1200" dirty="0">
                <a:effectLst/>
                <a:latin typeface="Arial"/>
                <a:ea typeface="Calibri"/>
                <a:cs typeface="Times New Roman"/>
              </a:rPr>
              <a:t>Not managing bills well (47%)</a:t>
            </a:r>
          </a:p>
          <a:p>
            <a:pPr marL="171450" indent="-171450">
              <a:buFont typeface="Arial" panose="020B0604020202020204" pitchFamily="34" charset="0"/>
              <a:buChar char="•"/>
            </a:pPr>
            <a:r>
              <a:rPr lang="en-GB" sz="1200" dirty="0">
                <a:latin typeface="Arial"/>
                <a:ea typeface="Calibri"/>
                <a:cs typeface="Times New Roman"/>
              </a:rPr>
              <a:t>Property age of  between 1919-1964 (38%)</a:t>
            </a:r>
          </a:p>
        </p:txBody>
      </p:sp>
      <p:sp>
        <p:nvSpPr>
          <p:cNvPr id="4" name="Slide Number Placeholder 3"/>
          <p:cNvSpPr>
            <a:spLocks noGrp="1"/>
          </p:cNvSpPr>
          <p:nvPr>
            <p:ph type="sldNum" sz="quarter" idx="5"/>
          </p:nvPr>
        </p:nvSpPr>
        <p:spPr/>
        <p:txBody>
          <a:bodyPr/>
          <a:lstStyle/>
          <a:p>
            <a:fld id="{825F433E-AD34-5746-A6AE-70246CD015E1}" type="slidenum">
              <a:rPr lang="en-GB" smtClean="0"/>
              <a:t>28</a:t>
            </a:fld>
            <a:endParaRPr lang="en-GB"/>
          </a:p>
        </p:txBody>
      </p:sp>
    </p:spTree>
    <p:extLst>
      <p:ext uri="{BB962C8B-B14F-4D97-AF65-F5344CB8AC3E}">
        <p14:creationId xmlns:p14="http://schemas.microsoft.com/office/powerpoint/2010/main" val="1691836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29</a:t>
            </a:fld>
            <a:endParaRPr lang="en-GB"/>
          </a:p>
        </p:txBody>
      </p:sp>
    </p:spTree>
    <p:extLst>
      <p:ext uri="{BB962C8B-B14F-4D97-AF65-F5344CB8AC3E}">
        <p14:creationId xmlns:p14="http://schemas.microsoft.com/office/powerpoint/2010/main" val="227810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Other groups most likely to get this correct: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a:effectLst/>
                <a:latin typeface="Arial"/>
                <a:ea typeface="Calibri"/>
                <a:cs typeface="Times New Roman"/>
              </a:rPr>
              <a:t>Males (61%)</a:t>
            </a:r>
          </a:p>
          <a:p>
            <a:pPr marL="171450" indent="-171450">
              <a:buFont typeface="Arial" panose="020B0604020202020204" pitchFamily="34" charset="0"/>
              <a:buChar char="•"/>
            </a:pPr>
            <a:r>
              <a:rPr lang="en-GB" sz="1200">
                <a:effectLst/>
                <a:latin typeface="Arial"/>
                <a:ea typeface="Calibri"/>
                <a:cs typeface="Times New Roman"/>
              </a:rPr>
              <a:t>Uses electricity for heating (73%)</a:t>
            </a:r>
          </a:p>
          <a:p>
            <a:pPr marL="171450" indent="-171450">
              <a:buFont typeface="Arial" panose="020B0604020202020204" pitchFamily="34" charset="0"/>
              <a:buChar char="•"/>
            </a:pPr>
            <a:r>
              <a:rPr lang="en-GB" sz="1200">
                <a:latin typeface="Arial"/>
                <a:ea typeface="Calibri"/>
                <a:cs typeface="Times New Roman"/>
              </a:rPr>
              <a:t>Ethnic minority (74%)</a:t>
            </a:r>
          </a:p>
          <a:p>
            <a:pPr marL="171450" indent="-171450">
              <a:buFont typeface="Arial" panose="020B0604020202020204" pitchFamily="34" charset="0"/>
              <a:buChar char="•"/>
            </a:pPr>
            <a:r>
              <a:rPr lang="en-GB" sz="1200">
                <a:effectLst/>
                <a:latin typeface="Arial"/>
                <a:ea typeface="Calibri"/>
                <a:cs typeface="Times New Roman"/>
              </a:rPr>
              <a:t>Employed (61%)</a:t>
            </a:r>
          </a:p>
          <a:p>
            <a:pPr marL="171450" indent="-171450">
              <a:buFont typeface="Arial" panose="020B0604020202020204" pitchFamily="34" charset="0"/>
              <a:buChar char="•"/>
            </a:pPr>
            <a:r>
              <a:rPr lang="en-GB" sz="1200">
                <a:latin typeface="Arial"/>
                <a:ea typeface="Calibri"/>
                <a:cs typeface="Times New Roman"/>
              </a:rPr>
              <a:t>Social grade ABC1 (60%)</a:t>
            </a:r>
          </a:p>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31</a:t>
            </a:fld>
            <a:endParaRPr lang="en-GB"/>
          </a:p>
        </p:txBody>
      </p:sp>
    </p:spTree>
    <p:extLst>
      <p:ext uri="{BB962C8B-B14F-4D97-AF65-F5344CB8AC3E}">
        <p14:creationId xmlns:p14="http://schemas.microsoft.com/office/powerpoint/2010/main" val="3491591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Other groups that were more satisfied: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rial"/>
                <a:ea typeface="Calibri"/>
                <a:cs typeface="Times New Roman"/>
              </a:rPr>
              <a:t>Not in energy debt / arrears (78%)</a:t>
            </a:r>
          </a:p>
          <a:p>
            <a:pPr marL="171450" indent="-171450">
              <a:buFont typeface="Arial" panose="020B0604020202020204" pitchFamily="34" charset="0"/>
              <a:buChar char="•"/>
            </a:pPr>
            <a:r>
              <a:rPr lang="en-GB" sz="1200">
                <a:latin typeface="Arial"/>
                <a:ea typeface="Calibri"/>
                <a:cs typeface="Times New Roman"/>
              </a:rPr>
              <a:t>Lives in South Scotland (84%)</a:t>
            </a:r>
          </a:p>
          <a:p>
            <a:pPr marL="171450" indent="-171450">
              <a:buFont typeface="Arial" panose="020B0604020202020204" pitchFamily="34" charset="0"/>
              <a:buChar char="•"/>
            </a:pPr>
            <a:r>
              <a:rPr lang="en-GB" sz="1200">
                <a:effectLst/>
                <a:latin typeface="Arial"/>
                <a:ea typeface="Calibri"/>
                <a:cs typeface="Times New Roman"/>
              </a:rPr>
              <a:t>Do not have a health condition or disability (78%)</a:t>
            </a:r>
          </a:p>
          <a:p>
            <a:pPr marL="171450" indent="-171450">
              <a:buFont typeface="Arial" panose="020B0604020202020204" pitchFamily="34" charset="0"/>
              <a:buChar char="•"/>
            </a:pPr>
            <a:r>
              <a:rPr lang="en-GB" sz="1200">
                <a:latin typeface="Arial"/>
                <a:ea typeface="Calibri"/>
                <a:cs typeface="Times New Roman"/>
              </a:rPr>
              <a:t>Owns their property (81%)</a:t>
            </a:r>
          </a:p>
          <a:p>
            <a:pPr marL="171450" indent="-171450">
              <a:buFont typeface="Arial" panose="020B0604020202020204" pitchFamily="34" charset="0"/>
              <a:buChar char="•"/>
            </a:pPr>
            <a:r>
              <a:rPr lang="en-GB" sz="1200">
                <a:effectLst/>
                <a:latin typeface="Arial"/>
                <a:ea typeface="Calibri"/>
                <a:cs typeface="Times New Roman"/>
              </a:rPr>
              <a:t>Social grade ABC1 (78%)</a:t>
            </a:r>
          </a:p>
          <a:p>
            <a:pPr marL="171450" indent="-171450">
              <a:buFont typeface="Arial" panose="020B0604020202020204" pitchFamily="34" charset="0"/>
              <a:buChar char="•"/>
            </a:pPr>
            <a:r>
              <a:rPr lang="en-GB" sz="1200">
                <a:effectLst/>
                <a:latin typeface="Arial"/>
                <a:ea typeface="Calibri"/>
                <a:cs typeface="Times New Roman"/>
              </a:rPr>
              <a:t>Managing with their energy bills well (81%)</a:t>
            </a:r>
          </a:p>
          <a:p>
            <a:pPr marL="171450" indent="-171450">
              <a:buFont typeface="Arial" panose="020B0604020202020204" pitchFamily="34" charset="0"/>
              <a:buChar char="•"/>
            </a:pPr>
            <a:r>
              <a:rPr lang="en-GB" sz="1200">
                <a:latin typeface="Arial"/>
                <a:ea typeface="Calibri"/>
                <a:cs typeface="Times New Roman"/>
              </a:rPr>
              <a:t>Live in a house, maisonette or bungalow (79%)</a:t>
            </a:r>
          </a:p>
          <a:p>
            <a:pPr marL="171450" indent="-171450">
              <a:buFont typeface="Arial" panose="020B0604020202020204" pitchFamily="34" charset="0"/>
              <a:buChar char="•"/>
            </a:pPr>
            <a:r>
              <a:rPr lang="en-GB" sz="1200">
                <a:effectLst/>
                <a:latin typeface="Arial"/>
                <a:ea typeface="Calibri"/>
                <a:cs typeface="Times New Roman"/>
              </a:rPr>
              <a:t>Property built since 2002 (82%)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Arial"/>
                <a:ea typeface="Calibri"/>
                <a:cs typeface="Times New Roman"/>
              </a:rPr>
              <a:t>Knows EPC rating (88%)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highlight>
                  <a:srgbClr val="FFFF00"/>
                </a:highlight>
                <a:latin typeface="Arial"/>
                <a:ea typeface="Calibri"/>
                <a:cs typeface="Times New Roman"/>
              </a:rPr>
              <a:t>Over 65 years old (83%)</a:t>
            </a:r>
          </a:p>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33</a:t>
            </a:fld>
            <a:endParaRPr lang="en-GB"/>
          </a:p>
        </p:txBody>
      </p:sp>
    </p:spTree>
    <p:extLst>
      <p:ext uri="{BB962C8B-B14F-4D97-AF65-F5344CB8AC3E}">
        <p14:creationId xmlns:p14="http://schemas.microsoft.com/office/powerpoint/2010/main" val="3875216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Please note that the base size for households with 5+ people in is lower than 50 (49). Please treat this finding with caution. </a:t>
            </a:r>
            <a:endParaRPr lang="en-GB" sz="1200" b="1" dirty="0"/>
          </a:p>
          <a:p>
            <a:pPr marL="0" indent="0">
              <a:buFont typeface="Arial" panose="020B0604020202020204" pitchFamily="34" charset="0"/>
              <a:buNone/>
            </a:pPr>
            <a:endParaRPr lang="en-GB" sz="1200" b="1" kern="1200" dirty="0">
              <a:solidFill>
                <a:schemeClr val="tx1"/>
              </a:solidFill>
              <a:effectLst/>
              <a:latin typeface="+mn-lt"/>
              <a:ea typeface="Calibri"/>
              <a:cs typeface="Times New Roman"/>
            </a:endParaRPr>
          </a:p>
          <a:p>
            <a:pPr marL="0" indent="0">
              <a:buFont typeface="Arial" panose="020B0604020202020204" pitchFamily="34" charset="0"/>
              <a:buNone/>
            </a:pPr>
            <a:r>
              <a:rPr lang="en-GB" sz="1200" b="1" kern="1200" dirty="0">
                <a:solidFill>
                  <a:schemeClr val="tx1"/>
                </a:solidFill>
                <a:effectLst/>
                <a:latin typeface="+mn-lt"/>
                <a:ea typeface="Calibri"/>
                <a:cs typeface="Times New Roman"/>
              </a:rPr>
              <a:t>Other groups most likely to report ‘</a:t>
            </a:r>
            <a:r>
              <a:rPr lang="en-GB" sz="1200" b="1" kern="1200" dirty="0" err="1">
                <a:solidFill>
                  <a:schemeClr val="tx1"/>
                </a:solidFill>
                <a:effectLst/>
                <a:latin typeface="+mn-lt"/>
                <a:ea typeface="Calibri"/>
                <a:cs typeface="Times New Roman"/>
              </a:rPr>
              <a:t>yes’</a:t>
            </a:r>
            <a:r>
              <a:rPr lang="en-GB" sz="1200" b="1" kern="1200" dirty="0">
                <a:solidFill>
                  <a:schemeClr val="tx1"/>
                </a:solidFill>
                <a:effectLst/>
                <a:latin typeface="+mn-lt"/>
                <a:ea typeface="Calibri"/>
                <a:cs typeface="Times New Roman"/>
              </a:rPr>
              <a:t> include: </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In energy debt </a:t>
            </a:r>
            <a:r>
              <a:rPr lang="en-GB" sz="1200" kern="1200" dirty="0">
                <a:solidFill>
                  <a:schemeClr val="tx1"/>
                </a:solidFill>
                <a:latin typeface="+mn-lt"/>
                <a:ea typeface="Calibri"/>
                <a:cs typeface="Times New Roman"/>
              </a:rPr>
              <a:t>/ arrears (67%)</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Aged 25-34 years old (53%)</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E</a:t>
            </a:r>
            <a:r>
              <a:rPr lang="en-GB" sz="1200" kern="1200" dirty="0">
                <a:solidFill>
                  <a:schemeClr val="tx1"/>
                </a:solidFill>
                <a:latin typeface="+mn-lt"/>
                <a:ea typeface="Calibri"/>
                <a:cs typeface="Times New Roman"/>
              </a:rPr>
              <a:t>lectricity (49%) or oil (64%) heating</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Live in Highlands &amp; Islands (52%) or South Scotland (45%)</a:t>
            </a:r>
          </a:p>
          <a:p>
            <a:pPr marL="171450" indent="-171450">
              <a:buFont typeface="Arial" panose="020B0604020202020204" pitchFamily="34" charset="0"/>
              <a:buChar char="•"/>
            </a:pPr>
            <a:r>
              <a:rPr lang="en-GB" sz="1200" kern="1200" dirty="0">
                <a:solidFill>
                  <a:schemeClr val="tx1"/>
                </a:solidFill>
                <a:latin typeface="+mn-lt"/>
                <a:ea typeface="Calibri"/>
                <a:cs typeface="Times New Roman"/>
              </a:rPr>
              <a:t>Ethnic minority (49%)</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Has a disability or health condition (45%)</a:t>
            </a:r>
          </a:p>
          <a:p>
            <a:pPr marL="171450" indent="-171450">
              <a:buFont typeface="Arial" panose="020B0604020202020204" pitchFamily="34" charset="0"/>
              <a:buChar char="•"/>
            </a:pPr>
            <a:r>
              <a:rPr lang="en-GB" sz="1200" kern="1200" dirty="0">
                <a:solidFill>
                  <a:schemeClr val="tx1"/>
                </a:solidFill>
                <a:latin typeface="+mn-lt"/>
                <a:ea typeface="Calibri"/>
                <a:cs typeface="Times New Roman"/>
              </a:rPr>
              <a:t>Employed (42%)</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Receives means-tested benefits (43%)</a:t>
            </a:r>
          </a:p>
          <a:p>
            <a:pPr marL="171450" indent="-171450">
              <a:buFont typeface="Arial" panose="020B0604020202020204" pitchFamily="34" charset="0"/>
              <a:buChar char="•"/>
            </a:pPr>
            <a:r>
              <a:rPr lang="en-GB" sz="1200" kern="1200" dirty="0">
                <a:solidFill>
                  <a:schemeClr val="tx1"/>
                </a:solidFill>
                <a:latin typeface="+mn-lt"/>
                <a:ea typeface="Calibri"/>
                <a:cs typeface="Times New Roman"/>
              </a:rPr>
              <a:t>Social grade ABC1 (42%)</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Flat, apartment or bedsit (42%)</a:t>
            </a:r>
          </a:p>
          <a:p>
            <a:pPr marL="171450" indent="-171450">
              <a:buFont typeface="Arial" panose="020B0604020202020204" pitchFamily="34" charset="0"/>
              <a:buChar char="•"/>
            </a:pPr>
            <a:r>
              <a:rPr lang="en-GB" sz="1200" kern="1200" dirty="0">
                <a:solidFill>
                  <a:schemeClr val="tx1"/>
                </a:solidFill>
                <a:latin typeface="+mn-lt"/>
                <a:ea typeface="Calibri"/>
                <a:cs typeface="Times New Roman"/>
              </a:rPr>
              <a:t>Property was built since 2002 (46%)</a:t>
            </a:r>
          </a:p>
          <a:p>
            <a:pPr marL="171450" indent="-171450">
              <a:buFont typeface="Arial" panose="020B0604020202020204" pitchFamily="34" charset="0"/>
              <a:buChar char="•"/>
            </a:pPr>
            <a:r>
              <a:rPr lang="en-GB" sz="1200" kern="1200" dirty="0">
                <a:solidFill>
                  <a:schemeClr val="tx1"/>
                </a:solidFill>
                <a:effectLst/>
                <a:latin typeface="+mn-lt"/>
                <a:ea typeface="Calibri"/>
                <a:cs typeface="Times New Roman"/>
              </a:rPr>
              <a:t>Finds it easy to keep up with bills (42%)</a:t>
            </a:r>
          </a:p>
          <a:p>
            <a:pPr marL="171450" indent="-171450">
              <a:buFont typeface="Arial" panose="020B0604020202020204" pitchFamily="34" charset="0"/>
              <a:buChar char="•"/>
            </a:pPr>
            <a:r>
              <a:rPr lang="en-GB" sz="1200" kern="1200" dirty="0">
                <a:solidFill>
                  <a:schemeClr val="tx1"/>
                </a:solidFill>
                <a:latin typeface="+mn-lt"/>
                <a:ea typeface="Calibri"/>
                <a:cs typeface="Times New Roman"/>
              </a:rPr>
              <a:t>Knows EPC rating (53%)</a:t>
            </a:r>
            <a:endParaRPr lang="en-GB" sz="1200" kern="1200" dirty="0">
              <a:solidFill>
                <a:schemeClr val="tx1"/>
              </a:solidFill>
              <a:effectLst/>
              <a:latin typeface="+mn-lt"/>
              <a:ea typeface="Calibri"/>
              <a:cs typeface="Times New Roman"/>
            </a:endParaRPr>
          </a:p>
          <a:p>
            <a:pPr marL="171450" indent="-171450">
              <a:buFont typeface="Arial" panose="020B0604020202020204" pitchFamily="34" charset="0"/>
              <a:buChar char="•"/>
            </a:pPr>
            <a:endParaRPr lang="en-GB" sz="1200" kern="1200" dirty="0">
              <a:solidFill>
                <a:schemeClr val="tx1"/>
              </a:solidFill>
              <a:effectLst/>
              <a:latin typeface="+mn-lt"/>
              <a:ea typeface="Calibri"/>
              <a:cs typeface="Times New Roman"/>
            </a:endParaRPr>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34</a:t>
            </a:fld>
            <a:endParaRPr lang="en-GB"/>
          </a:p>
        </p:txBody>
      </p:sp>
    </p:spTree>
    <p:extLst>
      <p:ext uri="{BB962C8B-B14F-4D97-AF65-F5344CB8AC3E}">
        <p14:creationId xmlns:p14="http://schemas.microsoft.com/office/powerpoint/2010/main" val="2961511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2CE3A0"/>
              </a:buClr>
            </a:pPr>
            <a:r>
              <a:rPr lang="en-GB" sz="1200" b="1" dirty="0">
                <a:solidFill>
                  <a:schemeClr val="tx1"/>
                </a:solidFill>
              </a:rPr>
              <a:t>Those in energy debt or arrears were more likely to </a:t>
            </a:r>
            <a:r>
              <a:rPr lang="en-GB" sz="1200" b="1" u="sng" dirty="0">
                <a:solidFill>
                  <a:schemeClr val="tx1"/>
                </a:solidFill>
              </a:rPr>
              <a:t>disagree</a:t>
            </a:r>
            <a:r>
              <a:rPr lang="en-GB" sz="1200" b="1" dirty="0">
                <a:solidFill>
                  <a:schemeClr val="tx1"/>
                </a:solidFill>
              </a:rPr>
              <a:t> that: </a:t>
            </a:r>
          </a:p>
          <a:p>
            <a:pPr marL="171450" indent="-171450">
              <a:buClr>
                <a:srgbClr val="2CE3A0"/>
              </a:buClr>
              <a:buFont typeface="Arial" panose="020B0604020202020204" pitchFamily="34" charset="0"/>
              <a:buChar char="•"/>
            </a:pPr>
            <a:r>
              <a:rPr lang="en-GB" sz="1200" b="0" dirty="0">
                <a:solidFill>
                  <a:schemeClr val="tx1"/>
                </a:solidFill>
              </a:rPr>
              <a:t>Their supplier </a:t>
            </a:r>
            <a:r>
              <a:rPr lang="en-US" sz="1200" b="0" dirty="0">
                <a:solidFill>
                  <a:schemeClr val="tx1"/>
                </a:solidFill>
              </a:rPr>
              <a:t>offers a good price for energy (27%) compared to those not in energy debt or arrears (17%)</a:t>
            </a:r>
          </a:p>
          <a:p>
            <a:pPr marL="171450" indent="-171450">
              <a:buClr>
                <a:srgbClr val="2CE3A0"/>
              </a:buClr>
              <a:buFont typeface="Arial" panose="020B0604020202020204" pitchFamily="34" charset="0"/>
              <a:buChar char="•"/>
            </a:pPr>
            <a:r>
              <a:rPr lang="en-US" sz="1200" b="0" dirty="0">
                <a:solidFill>
                  <a:schemeClr val="tx1"/>
                </a:solidFill>
              </a:rPr>
              <a:t>Their supplier makes it easy for them to contact them if they need to (22%) compared to those not in energy debt (11%)</a:t>
            </a:r>
          </a:p>
          <a:p>
            <a:pPr marL="171450" indent="-171450">
              <a:buClr>
                <a:srgbClr val="2CE3A0"/>
              </a:buClr>
              <a:buFont typeface="Arial" panose="020B0604020202020204" pitchFamily="34" charset="0"/>
              <a:buChar char="•"/>
            </a:pPr>
            <a:r>
              <a:rPr lang="en-US" sz="1200" b="0" dirty="0">
                <a:solidFill>
                  <a:schemeClr val="tx1"/>
                </a:solidFill>
              </a:rPr>
              <a:t>The language used in the energy bill they receive is easy to understand (22%) compared to those not in energy debt (12%)</a:t>
            </a:r>
          </a:p>
          <a:p>
            <a:pPr marL="171450" indent="-171450">
              <a:buClr>
                <a:srgbClr val="2CE3A0"/>
              </a:buClr>
              <a:buFont typeface="Arial" panose="020B0604020202020204" pitchFamily="34" charset="0"/>
              <a:buChar char="•"/>
            </a:pPr>
            <a:endParaRPr lang="en-US" sz="1200" b="0" dirty="0">
              <a:solidFill>
                <a:schemeClr val="tx1"/>
              </a:solidFill>
            </a:endParaRPr>
          </a:p>
          <a:p>
            <a:pPr marL="0" indent="0">
              <a:buClr>
                <a:srgbClr val="2CE3A0"/>
              </a:buClr>
              <a:buFont typeface="Arial" panose="020B0604020202020204" pitchFamily="34" charset="0"/>
              <a:buNone/>
            </a:pPr>
            <a:r>
              <a:rPr lang="en-US" sz="1200" b="1" dirty="0">
                <a:solidFill>
                  <a:schemeClr val="tx1"/>
                </a:solidFill>
              </a:rPr>
              <a:t>Those in energy debt or arrears were more likely to </a:t>
            </a:r>
            <a:r>
              <a:rPr lang="en-US" sz="1200" b="1" u="sng" dirty="0">
                <a:solidFill>
                  <a:schemeClr val="tx1"/>
                </a:solidFill>
              </a:rPr>
              <a:t>agree</a:t>
            </a:r>
            <a:r>
              <a:rPr lang="en-US" sz="1200" b="1" dirty="0">
                <a:solidFill>
                  <a:schemeClr val="tx1"/>
                </a:solidFill>
              </a:rPr>
              <a:t> that:</a:t>
            </a:r>
          </a:p>
          <a:p>
            <a:pPr marL="171450" indent="-171450">
              <a:buClr>
                <a:srgbClr val="2CE3A0"/>
              </a:buClr>
              <a:buFont typeface="Arial" panose="020B0604020202020204" pitchFamily="34" charset="0"/>
              <a:buChar char="•"/>
            </a:pPr>
            <a:r>
              <a:rPr lang="en-US" sz="1200" b="0" dirty="0">
                <a:solidFill>
                  <a:schemeClr val="tx1"/>
                </a:solidFill>
              </a:rPr>
              <a:t>The supplier they use is the only one available to them (38%) compared to those not in energy debt or arrears (18%)</a:t>
            </a:r>
          </a:p>
          <a:p>
            <a:pPr marL="171450" indent="-171450">
              <a:buClr>
                <a:srgbClr val="2CE3A0"/>
              </a:buClr>
              <a:buFont typeface="Arial" panose="020B0604020202020204" pitchFamily="34" charset="0"/>
              <a:buChar char="•"/>
            </a:pPr>
            <a:endParaRPr lang="en-GB" sz="1200" b="0" dirty="0">
              <a:solidFill>
                <a:schemeClr val="tx1"/>
              </a:solidFill>
            </a:endParaRPr>
          </a:p>
          <a:p>
            <a:pPr>
              <a:buClr>
                <a:srgbClr val="2CE3A0"/>
              </a:buClr>
            </a:pPr>
            <a:endParaRPr lang="en-GB" sz="1200" b="1" dirty="0">
              <a:solidFill>
                <a:schemeClr val="tx1"/>
              </a:solidFill>
            </a:endParaRPr>
          </a:p>
        </p:txBody>
      </p:sp>
      <p:sp>
        <p:nvSpPr>
          <p:cNvPr id="4" name="Slide Number Placeholder 3"/>
          <p:cNvSpPr>
            <a:spLocks noGrp="1"/>
          </p:cNvSpPr>
          <p:nvPr>
            <p:ph type="sldNum" sz="quarter" idx="5"/>
          </p:nvPr>
        </p:nvSpPr>
        <p:spPr/>
        <p:txBody>
          <a:bodyPr/>
          <a:lstStyle/>
          <a:p>
            <a:fld id="{825F433E-AD34-5746-A6AE-70246CD015E1}" type="slidenum">
              <a:rPr lang="en-GB" smtClean="0"/>
              <a:t>35</a:t>
            </a:fld>
            <a:endParaRPr lang="en-GB"/>
          </a:p>
        </p:txBody>
      </p:sp>
    </p:spTree>
    <p:extLst>
      <p:ext uri="{BB962C8B-B14F-4D97-AF65-F5344CB8AC3E}">
        <p14:creationId xmlns:p14="http://schemas.microsoft.com/office/powerpoint/2010/main" val="136444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36</a:t>
            </a:fld>
            <a:endParaRPr lang="en-GB"/>
          </a:p>
        </p:txBody>
      </p:sp>
    </p:spTree>
    <p:extLst>
      <p:ext uri="{BB962C8B-B14F-4D97-AF65-F5344CB8AC3E}">
        <p14:creationId xmlns:p14="http://schemas.microsoft.com/office/powerpoint/2010/main" val="2662499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Clr>
                <a:srgbClr val="2CE3A0"/>
              </a:buClr>
            </a:pPr>
            <a:r>
              <a:rPr lang="en-GB" sz="1200" b="0"/>
              <a:t>Unweighted data</a:t>
            </a:r>
          </a:p>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38</a:t>
            </a:fld>
            <a:endParaRPr lang="en-GB"/>
          </a:p>
        </p:txBody>
      </p:sp>
    </p:spTree>
    <p:extLst>
      <p:ext uri="{BB962C8B-B14F-4D97-AF65-F5344CB8AC3E}">
        <p14:creationId xmlns:p14="http://schemas.microsoft.com/office/powerpoint/2010/main" val="2247834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Unweighted data</a:t>
            </a:r>
          </a:p>
        </p:txBody>
      </p:sp>
      <p:sp>
        <p:nvSpPr>
          <p:cNvPr id="4" name="Slide Number Placeholder 3"/>
          <p:cNvSpPr>
            <a:spLocks noGrp="1"/>
          </p:cNvSpPr>
          <p:nvPr>
            <p:ph type="sldNum" sz="quarter" idx="5"/>
          </p:nvPr>
        </p:nvSpPr>
        <p:spPr/>
        <p:txBody>
          <a:bodyPr/>
          <a:lstStyle/>
          <a:p>
            <a:fld id="{825F433E-AD34-5746-A6AE-70246CD015E1}" type="slidenum">
              <a:rPr lang="en-GB" smtClean="0"/>
              <a:t>39</a:t>
            </a:fld>
            <a:endParaRPr lang="en-GB"/>
          </a:p>
        </p:txBody>
      </p:sp>
    </p:spTree>
    <p:extLst>
      <p:ext uri="{BB962C8B-B14F-4D97-AF65-F5344CB8AC3E}">
        <p14:creationId xmlns:p14="http://schemas.microsoft.com/office/powerpoint/2010/main" val="340422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2CE3A0"/>
              </a:buClr>
              <a:buFont typeface="Wingdings" pitchFamily="2" charset="2"/>
              <a:buNone/>
            </a:pPr>
            <a:r>
              <a:rPr lang="en-GB" dirty="0"/>
              <a:t>* According to the </a:t>
            </a:r>
            <a:r>
              <a:rPr lang="en-GB" sz="1200" u="sng" kern="1200" dirty="0">
                <a:solidFill>
                  <a:schemeClr val="tx1"/>
                </a:solidFill>
                <a:effectLst/>
                <a:latin typeface="+mn-lt"/>
                <a:ea typeface="+mn-ea"/>
                <a:cs typeface="+mn-cs"/>
                <a:hlinkClick r:id="rId3"/>
              </a:rPr>
              <a:t>SHCS</a:t>
            </a:r>
            <a:r>
              <a:rPr lang="en-GB" dirty="0"/>
              <a:t> figure</a:t>
            </a:r>
          </a:p>
        </p:txBody>
      </p:sp>
      <p:sp>
        <p:nvSpPr>
          <p:cNvPr id="4" name="Slide Number Placeholder 3"/>
          <p:cNvSpPr>
            <a:spLocks noGrp="1"/>
          </p:cNvSpPr>
          <p:nvPr>
            <p:ph type="sldNum" sz="quarter" idx="5"/>
          </p:nvPr>
        </p:nvSpPr>
        <p:spPr/>
        <p:txBody>
          <a:bodyPr/>
          <a:lstStyle/>
          <a:p>
            <a:fld id="{825F433E-AD34-5746-A6AE-70246CD015E1}" type="slidenum">
              <a:rPr lang="en-GB" smtClean="0"/>
              <a:t>6</a:t>
            </a:fld>
            <a:endParaRPr lang="en-GB"/>
          </a:p>
        </p:txBody>
      </p:sp>
    </p:spTree>
    <p:extLst>
      <p:ext uri="{BB962C8B-B14F-4D97-AF65-F5344CB8AC3E}">
        <p14:creationId xmlns:p14="http://schemas.microsoft.com/office/powerpoint/2010/main" val="179596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that those on a time of use tariff / flexible tariff are both more likely to be in debt and make up a larger proportion of the sample. They are therefore likely to be a key contributor to overall energy debt levels.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200" b="1" i="1" dirty="0"/>
          </a:p>
          <a:p>
            <a:endParaRPr lang="en-GB" dirty="0"/>
          </a:p>
          <a:p>
            <a:endParaRPr lang="en-GB" dirty="0"/>
          </a:p>
          <a:p>
            <a:r>
              <a:rPr lang="en-GB" b="1" dirty="0"/>
              <a:t>Other groups most likely to be in energy debt or arrears: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Household income of less than £20,000 (29%)</a:t>
            </a:r>
          </a:p>
          <a:p>
            <a:pPr marL="171450" indent="-171450">
              <a:buFont typeface="Arial" panose="020B0604020202020204" pitchFamily="34" charset="0"/>
              <a:buChar char="•"/>
            </a:pPr>
            <a:r>
              <a:rPr lang="en-GB" sz="1200" dirty="0"/>
              <a:t>No over 65’s in household (21%)</a:t>
            </a:r>
          </a:p>
          <a:p>
            <a:pPr marL="171450" indent="-171450">
              <a:buFont typeface="Arial" panose="020B0604020202020204" pitchFamily="34" charset="0"/>
              <a:buChar char="•"/>
            </a:pPr>
            <a:r>
              <a:rPr lang="en-GB" sz="1200" dirty="0"/>
              <a:t>Electric heating used (27%)</a:t>
            </a:r>
          </a:p>
          <a:p>
            <a:pPr marL="171450" indent="-171450">
              <a:buFont typeface="Arial" panose="020B0604020202020204" pitchFamily="34" charset="0"/>
              <a:buChar char="•"/>
            </a:pPr>
            <a:r>
              <a:rPr lang="en-GB" sz="1200" dirty="0"/>
              <a:t>Most deprived (23%)</a:t>
            </a:r>
          </a:p>
          <a:p>
            <a:pPr marL="171450" indent="-171450">
              <a:buFont typeface="Arial" panose="020B0604020202020204" pitchFamily="34" charset="0"/>
              <a:buChar char="•"/>
            </a:pPr>
            <a:r>
              <a:rPr lang="en-GB" sz="1200" dirty="0"/>
              <a:t>Minority ethnic (26%)</a:t>
            </a:r>
          </a:p>
          <a:p>
            <a:pPr marL="171450" indent="-171450">
              <a:buFont typeface="Arial" panose="020B0604020202020204" pitchFamily="34" charset="0"/>
              <a:buChar char="•"/>
            </a:pPr>
            <a:r>
              <a:rPr lang="en-GB" sz="1200" dirty="0"/>
              <a:t>Disability or health condition that limits a lot (41%) and a little (28%)</a:t>
            </a:r>
          </a:p>
          <a:p>
            <a:pPr marL="171450" indent="-171450">
              <a:buFont typeface="Arial" panose="020B0604020202020204" pitchFamily="34" charset="0"/>
              <a:buChar char="•"/>
            </a:pPr>
            <a:r>
              <a:rPr lang="en-GB" sz="1200" dirty="0"/>
              <a:t>Rents home (28%)</a:t>
            </a:r>
          </a:p>
          <a:p>
            <a:pPr marL="171450" indent="-171450">
              <a:buFont typeface="Arial" panose="020B0604020202020204" pitchFamily="34" charset="0"/>
              <a:buChar char="•"/>
            </a:pPr>
            <a:r>
              <a:rPr lang="en-GB" sz="1200" dirty="0"/>
              <a:t>Employed (21%)</a:t>
            </a:r>
          </a:p>
          <a:p>
            <a:pPr marL="171450" indent="-171450">
              <a:buFont typeface="Arial" panose="020B0604020202020204" pitchFamily="34" charset="0"/>
              <a:buChar char="•"/>
            </a:pPr>
            <a:r>
              <a:rPr lang="en-GB" sz="1200" dirty="0">
                <a:solidFill>
                  <a:srgbClr val="FF0000"/>
                </a:solidFill>
                <a:highlight>
                  <a:srgbClr val="FFFF00"/>
                </a:highlight>
              </a:rPr>
              <a:t>Received means tested benefits (38%)</a:t>
            </a:r>
          </a:p>
          <a:p>
            <a:pPr marL="171450" indent="-171450">
              <a:buFont typeface="Arial" panose="020B0604020202020204" pitchFamily="34" charset="0"/>
              <a:buChar char="•"/>
            </a:pPr>
            <a:r>
              <a:rPr lang="en-GB" sz="1200" dirty="0"/>
              <a:t>Social grade C2DE (22%)</a:t>
            </a:r>
          </a:p>
          <a:p>
            <a:pPr marL="171450" indent="-171450">
              <a:buFont typeface="Arial" panose="020B0604020202020204" pitchFamily="34" charset="0"/>
              <a:buChar char="•"/>
            </a:pPr>
            <a:r>
              <a:rPr lang="en-GB" sz="1200" dirty="0"/>
              <a:t>Not managing bills well (31%)</a:t>
            </a:r>
          </a:p>
          <a:p>
            <a:pPr marL="171450" indent="-171450">
              <a:buFont typeface="Arial" panose="020B0604020202020204" pitchFamily="34" charset="0"/>
              <a:buChar char="•"/>
            </a:pPr>
            <a:r>
              <a:rPr lang="en-GB" sz="1200" dirty="0"/>
              <a:t>Flat, apartment or bedsit (24%)</a:t>
            </a:r>
          </a:p>
          <a:p>
            <a:pPr marL="171450" indent="-171450">
              <a:buFont typeface="Arial" panose="020B0604020202020204" pitchFamily="34" charset="0"/>
              <a:buChar char="•"/>
            </a:pPr>
            <a:r>
              <a:rPr lang="en-GB" sz="1200" dirty="0"/>
              <a:t>Property built post 2002 (23%)</a:t>
            </a:r>
          </a:p>
          <a:p>
            <a:pPr marL="171450" indent="-171450">
              <a:buFont typeface="Arial" panose="020B0604020202020204" pitchFamily="34" charset="0"/>
              <a:buChar char="•"/>
            </a:pPr>
            <a:r>
              <a:rPr lang="en-GB" sz="1200" dirty="0"/>
              <a:t>Difficulty keeping up with energy bills (39%)</a:t>
            </a:r>
          </a:p>
          <a:p>
            <a:pPr marL="171450" indent="-171450">
              <a:buFont typeface="Arial" panose="020B0604020202020204" pitchFamily="34" charset="0"/>
              <a:buChar char="•"/>
            </a:pPr>
            <a:r>
              <a:rPr lang="en-GB" sz="1200" dirty="0"/>
              <a:t>Aware of EPC rating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8</a:t>
            </a:fld>
            <a:endParaRPr lang="en-GB"/>
          </a:p>
        </p:txBody>
      </p:sp>
    </p:spTree>
    <p:extLst>
      <p:ext uri="{BB962C8B-B14F-4D97-AF65-F5344CB8AC3E}">
        <p14:creationId xmlns:p14="http://schemas.microsoft.com/office/powerpoint/2010/main" val="122677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2CE3A0"/>
              </a:buClr>
              <a:buFont typeface="Wingdings" pitchFamily="2" charset="2"/>
              <a:buNone/>
            </a:pPr>
            <a:r>
              <a:rPr lang="en-GB" dirty="0"/>
              <a:t>Please note that D4a, ‘How easy or difficult is it to keep up with your debt repayment plan’ is asked to all those in energy debt or arrears, not just those who have a formal debt repayment plan. </a:t>
            </a:r>
          </a:p>
        </p:txBody>
      </p:sp>
      <p:sp>
        <p:nvSpPr>
          <p:cNvPr id="4" name="Slide Number Placeholder 3"/>
          <p:cNvSpPr>
            <a:spLocks noGrp="1"/>
          </p:cNvSpPr>
          <p:nvPr>
            <p:ph type="sldNum" sz="quarter" idx="5"/>
          </p:nvPr>
        </p:nvSpPr>
        <p:spPr/>
        <p:txBody>
          <a:bodyPr/>
          <a:lstStyle/>
          <a:p>
            <a:fld id="{825F433E-AD34-5746-A6AE-70246CD015E1}" type="slidenum">
              <a:rPr lang="en-GB" smtClean="0"/>
              <a:t>9</a:t>
            </a:fld>
            <a:endParaRPr lang="en-GB"/>
          </a:p>
        </p:txBody>
      </p:sp>
    </p:spTree>
    <p:extLst>
      <p:ext uri="{BB962C8B-B14F-4D97-AF65-F5344CB8AC3E}">
        <p14:creationId xmlns:p14="http://schemas.microsoft.com/office/powerpoint/2010/main" val="329763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10</a:t>
            </a:fld>
            <a:endParaRPr lang="en-GB"/>
          </a:p>
        </p:txBody>
      </p:sp>
    </p:spTree>
    <p:extLst>
      <p:ext uri="{BB962C8B-B14F-4D97-AF65-F5344CB8AC3E}">
        <p14:creationId xmlns:p14="http://schemas.microsoft.com/office/powerpoint/2010/main" val="106843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F433E-AD34-5746-A6AE-70246CD015E1}" type="slidenum">
              <a:rPr lang="en-GB" smtClean="0"/>
              <a:t>11</a:t>
            </a:fld>
            <a:endParaRPr lang="en-GB"/>
          </a:p>
        </p:txBody>
      </p:sp>
    </p:spTree>
    <p:extLst>
      <p:ext uri="{BB962C8B-B14F-4D97-AF65-F5344CB8AC3E}">
        <p14:creationId xmlns:p14="http://schemas.microsoft.com/office/powerpoint/2010/main" val="314681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that the base size for those aged between 55-64 is lower than 50 (45). Please treat this finding with caution. </a:t>
            </a:r>
          </a:p>
          <a:p>
            <a:endParaRPr lang="en-GB" dirty="0"/>
          </a:p>
          <a:p>
            <a:r>
              <a:rPr lang="en-GB" b="1" dirty="0"/>
              <a:t>Other groups most likely to seek external advice: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energy debt / arrears (76%)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Household income of less than £20,000 (44%)</a:t>
            </a:r>
          </a:p>
          <a:p>
            <a:pPr marL="171450" indent="-171450">
              <a:buFont typeface="Arial" panose="020B0604020202020204" pitchFamily="34" charset="0"/>
              <a:buChar char="•"/>
            </a:pPr>
            <a:r>
              <a:rPr lang="en-GB" sz="1200" dirty="0"/>
              <a:t>No over 65’s in household (38%)</a:t>
            </a:r>
          </a:p>
          <a:p>
            <a:pPr marL="171450" indent="-171450">
              <a:buFont typeface="Arial" panose="020B0604020202020204" pitchFamily="34" charset="0"/>
              <a:buChar char="•"/>
            </a:pPr>
            <a:r>
              <a:rPr lang="en-GB" sz="1200" dirty="0"/>
              <a:t>Electricity (51%)</a:t>
            </a:r>
          </a:p>
          <a:p>
            <a:pPr marL="171450" indent="-171450">
              <a:buFont typeface="Arial" panose="020B0604020202020204" pitchFamily="34" charset="0"/>
              <a:buChar char="•"/>
            </a:pPr>
            <a:r>
              <a:rPr lang="en-GB" sz="1200" dirty="0"/>
              <a:t>Lothians (39%)</a:t>
            </a:r>
          </a:p>
          <a:p>
            <a:pPr marL="171450" indent="-171450">
              <a:buFont typeface="Arial" panose="020B0604020202020204" pitchFamily="34" charset="0"/>
              <a:buChar char="•"/>
            </a:pPr>
            <a:r>
              <a:rPr lang="en-GB" sz="1200" dirty="0"/>
              <a:t>Most deprived (39%)</a:t>
            </a:r>
          </a:p>
          <a:p>
            <a:pPr marL="171450" indent="-171450">
              <a:buFont typeface="Arial" panose="020B0604020202020204" pitchFamily="34" charset="0"/>
              <a:buChar char="•"/>
            </a:pPr>
            <a:r>
              <a:rPr lang="en-GB" sz="1200" dirty="0"/>
              <a:t>Minority ethnic (63%)</a:t>
            </a:r>
          </a:p>
          <a:p>
            <a:pPr marL="171450" indent="-171450">
              <a:buFont typeface="Arial" panose="020B0604020202020204" pitchFamily="34" charset="0"/>
              <a:buChar char="•"/>
            </a:pPr>
            <a:r>
              <a:rPr lang="en-GB" sz="1200" dirty="0"/>
              <a:t>Disability or health condition that limits a lot (57%) or a little (39%)</a:t>
            </a:r>
          </a:p>
          <a:p>
            <a:pPr marL="171450" indent="-171450">
              <a:buFont typeface="Arial" panose="020B0604020202020204" pitchFamily="34" charset="0"/>
              <a:buChar char="•"/>
            </a:pPr>
            <a:r>
              <a:rPr lang="en-GB" sz="1200" dirty="0"/>
              <a:t>Rents home (43%)</a:t>
            </a:r>
          </a:p>
          <a:p>
            <a:pPr marL="171450" indent="-171450">
              <a:buFont typeface="Arial" panose="020B0604020202020204" pitchFamily="34" charset="0"/>
              <a:buChar char="•"/>
            </a:pPr>
            <a:r>
              <a:rPr lang="en-GB" sz="1200" dirty="0"/>
              <a:t>Housing tenure other than own or rent (65%)</a:t>
            </a:r>
          </a:p>
          <a:p>
            <a:pPr marL="171450" indent="-171450">
              <a:buFont typeface="Arial" panose="020B0604020202020204" pitchFamily="34" charset="0"/>
              <a:buChar char="•"/>
            </a:pPr>
            <a:r>
              <a:rPr lang="en-GB" sz="1200" dirty="0"/>
              <a:t>Employed (41%)</a:t>
            </a:r>
          </a:p>
          <a:p>
            <a:pPr marL="171450" indent="-171450">
              <a:buFont typeface="Arial" panose="020B0604020202020204" pitchFamily="34" charset="0"/>
              <a:buChar char="•"/>
            </a:pPr>
            <a:r>
              <a:rPr lang="en-GB" sz="1200" dirty="0"/>
              <a:t>Received means tested benefits (54%)</a:t>
            </a:r>
          </a:p>
          <a:p>
            <a:pPr marL="171450" indent="-171450">
              <a:buFont typeface="Arial" panose="020B0604020202020204" pitchFamily="34" charset="0"/>
              <a:buChar char="•"/>
            </a:pPr>
            <a:r>
              <a:rPr lang="en-GB" sz="1200" dirty="0"/>
              <a:t>Not managing bills well (42%)</a:t>
            </a:r>
          </a:p>
          <a:p>
            <a:pPr marL="171450" indent="-171450">
              <a:buFont typeface="Arial" panose="020B0604020202020204" pitchFamily="34" charset="0"/>
              <a:buChar char="•"/>
            </a:pPr>
            <a:r>
              <a:rPr lang="en-GB" sz="1200" dirty="0"/>
              <a:t>Flat, apartment or bedsit (41%)</a:t>
            </a:r>
          </a:p>
          <a:p>
            <a:pPr marL="171450" indent="-171450">
              <a:buFont typeface="Arial" panose="020B0604020202020204" pitchFamily="34" charset="0"/>
              <a:buChar char="•"/>
            </a:pPr>
            <a:r>
              <a:rPr lang="en-GB" sz="1200" dirty="0"/>
              <a:t>Progerty aged post 2002 (45%)</a:t>
            </a:r>
          </a:p>
          <a:p>
            <a:pPr marL="171450" indent="-171450">
              <a:buFont typeface="Arial" panose="020B0604020202020204" pitchFamily="34" charset="0"/>
              <a:buChar char="•"/>
            </a:pPr>
            <a:r>
              <a:rPr lang="en-GB" sz="1200" dirty="0"/>
              <a:t>Difficulty keeping up with bills (49%)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Aware of EPC rating (46%)</a:t>
            </a:r>
          </a:p>
          <a:p>
            <a:pPr marL="0" indent="0">
              <a:buFont typeface="Arial" panose="020B0604020202020204" pitchFamily="34" charset="0"/>
              <a:buNone/>
            </a:pPr>
            <a:endParaRPr lang="en-GB" sz="1200" dirty="0"/>
          </a:p>
          <a:p>
            <a:pPr marL="171450" indent="-171450">
              <a:buFont typeface="Arial" panose="020B0604020202020204" pitchFamily="34" charset="0"/>
              <a:buChar cha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12</a:t>
            </a:fld>
            <a:endParaRPr lang="en-GB"/>
          </a:p>
        </p:txBody>
      </p:sp>
    </p:spTree>
    <p:extLst>
      <p:ext uri="{BB962C8B-B14F-4D97-AF65-F5344CB8AC3E}">
        <p14:creationId xmlns:p14="http://schemas.microsoft.com/office/powerpoint/2010/main" val="367112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Please note that the base size for higher earners is lower than 50 (47). Please treat this finding with caution. </a:t>
            </a:r>
          </a:p>
          <a:p>
            <a:pPr marL="0" indent="0">
              <a:buFont typeface="Arial" panose="020B0604020202020204" pitchFamily="34" charset="0"/>
              <a:buNone/>
            </a:pPr>
            <a:endParaRPr lang="en-GB" sz="1400" dirty="0"/>
          </a:p>
          <a:p>
            <a:pPr marL="0" indent="0">
              <a:buFont typeface="Arial" panose="020B0604020202020204" pitchFamily="34" charset="0"/>
              <a:buNone/>
            </a:pPr>
            <a:r>
              <a:rPr lang="en-GB" sz="1400" b="1" dirty="0"/>
              <a:t>Other groups most likely to not be managing well financially:</a:t>
            </a:r>
          </a:p>
          <a:p>
            <a:pPr marL="171450" indent="-171450">
              <a:buFont typeface="Arial" panose="020B0604020202020204" pitchFamily="34" charset="0"/>
              <a:buChar char="•"/>
            </a:pPr>
            <a:r>
              <a:rPr lang="en-GB" sz="1400" dirty="0"/>
              <a:t>In energy debt/arears (43%)</a:t>
            </a:r>
          </a:p>
          <a:p>
            <a:pPr marL="171450" indent="-171450">
              <a:buFont typeface="Arial" panose="020B0604020202020204" pitchFamily="34" charset="0"/>
              <a:buChar char="•"/>
            </a:pPr>
            <a:r>
              <a:rPr lang="en-GB" sz="1400" dirty="0"/>
              <a:t>Aged 35-44  (31%), and 45-54 (35%) </a:t>
            </a:r>
          </a:p>
          <a:p>
            <a:pPr marL="171450" indent="-171450">
              <a:buFont typeface="Arial" panose="020B0604020202020204" pitchFamily="34" charset="0"/>
              <a:buChar char="•"/>
            </a:pPr>
            <a:r>
              <a:rPr lang="en-GB" sz="1400" dirty="0"/>
              <a:t>Females (29%)</a:t>
            </a:r>
          </a:p>
          <a:p>
            <a:pPr marL="171450" indent="-171450">
              <a:buFont typeface="Arial" panose="020B0604020202020204" pitchFamily="34" charset="0"/>
              <a:buChar char="•"/>
            </a:pPr>
            <a:r>
              <a:rPr lang="en-GB" sz="1400" dirty="0"/>
              <a:t>Household income of less than £20,000 (46%)</a:t>
            </a:r>
          </a:p>
          <a:p>
            <a:pPr marL="171450" indent="-171450">
              <a:buFont typeface="Arial" panose="020B0604020202020204" pitchFamily="34" charset="0"/>
              <a:buChar char="•"/>
            </a:pPr>
            <a:r>
              <a:rPr lang="en-GB" sz="1400" dirty="0"/>
              <a:t>No over 65’s in household (28%)</a:t>
            </a:r>
          </a:p>
          <a:p>
            <a:pPr marL="171450" indent="-171450">
              <a:buFont typeface="Arial" panose="020B0604020202020204" pitchFamily="34" charset="0"/>
              <a:buChar char="•"/>
            </a:pPr>
            <a:r>
              <a:rPr lang="en-GB" sz="1400" dirty="0"/>
              <a:t>Most deprived (30%)</a:t>
            </a:r>
          </a:p>
          <a:p>
            <a:pPr marL="171450" indent="-171450">
              <a:buFont typeface="Arial" panose="020B0604020202020204" pitchFamily="34" charset="0"/>
              <a:buChar char="•"/>
            </a:pPr>
            <a:r>
              <a:rPr lang="en-GB" sz="1400" dirty="0"/>
              <a:t>White (27%)</a:t>
            </a:r>
          </a:p>
          <a:p>
            <a:pPr marL="171450" indent="-171450">
              <a:buFont typeface="Arial" panose="020B0604020202020204" pitchFamily="34" charset="0"/>
              <a:buChar char="•"/>
            </a:pPr>
            <a:r>
              <a:rPr lang="en-GB" sz="1400" dirty="0"/>
              <a:t>Those with a disability or health condition, who are impacted a little (40%) and a lot (45%) </a:t>
            </a:r>
          </a:p>
          <a:p>
            <a:pPr marL="171450" indent="-171450">
              <a:buFont typeface="Arial" panose="020B0604020202020204" pitchFamily="34" charset="0"/>
              <a:buChar char="•"/>
            </a:pPr>
            <a:r>
              <a:rPr lang="en-GB" sz="1400" dirty="0"/>
              <a:t>Rents their home (41%)</a:t>
            </a:r>
          </a:p>
          <a:p>
            <a:pPr marL="171450" indent="-171450">
              <a:buFont typeface="Arial" panose="020B0604020202020204" pitchFamily="34" charset="0"/>
              <a:buChar char="•"/>
            </a:pPr>
            <a:r>
              <a:rPr lang="en-GB" sz="1400" dirty="0"/>
              <a:t>Receives means-tested benefits (45%) </a:t>
            </a:r>
          </a:p>
          <a:p>
            <a:pPr marL="171450" indent="-171450">
              <a:buFont typeface="Arial" panose="020B0604020202020204" pitchFamily="34" charset="0"/>
              <a:buChar char="•"/>
            </a:pPr>
            <a:r>
              <a:rPr lang="en-GB" sz="1400" dirty="0"/>
              <a:t>Social grade C2DE (34%)</a:t>
            </a:r>
          </a:p>
          <a:p>
            <a:pPr marL="171450" indent="-171450">
              <a:buFont typeface="Arial" panose="020B0604020202020204" pitchFamily="34" charset="0"/>
              <a:buChar char="•"/>
            </a:pPr>
            <a:r>
              <a:rPr lang="en-GB" sz="1400" dirty="0"/>
              <a:t>Flat, apartment, or bedsit (31%) </a:t>
            </a:r>
          </a:p>
          <a:p>
            <a:pPr marL="171450" indent="-171450">
              <a:buFont typeface="Arial" panose="020B0604020202020204" pitchFamily="34" charset="0"/>
              <a:buChar char="•"/>
            </a:pPr>
            <a:r>
              <a:rPr lang="en-GB" sz="1400" dirty="0"/>
              <a:t>Property built between 1919-1964 (22%) </a:t>
            </a:r>
          </a:p>
          <a:p>
            <a:pPr marL="171450" indent="-171450">
              <a:buFont typeface="Arial" panose="020B0604020202020204" pitchFamily="34" charset="0"/>
              <a:buChar char="•"/>
            </a:pPr>
            <a:r>
              <a:rPr lang="en-GB" sz="1400" dirty="0"/>
              <a:t>Neither easy nor difficult (31%) and difficult (72%) to keep up with energy bills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Unaware of EPC rating (30%)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endParaRPr lang="en-GB" dirty="0"/>
          </a:p>
        </p:txBody>
      </p:sp>
      <p:sp>
        <p:nvSpPr>
          <p:cNvPr id="4" name="Slide Number Placeholder 3"/>
          <p:cNvSpPr>
            <a:spLocks noGrp="1"/>
          </p:cNvSpPr>
          <p:nvPr>
            <p:ph type="sldNum" sz="quarter" idx="5"/>
          </p:nvPr>
        </p:nvSpPr>
        <p:spPr/>
        <p:txBody>
          <a:bodyPr/>
          <a:lstStyle/>
          <a:p>
            <a:fld id="{825F433E-AD34-5746-A6AE-70246CD015E1}" type="slidenum">
              <a:rPr lang="en-GB" smtClean="0"/>
              <a:t>14</a:t>
            </a:fld>
            <a:endParaRPr lang="en-GB"/>
          </a:p>
        </p:txBody>
      </p:sp>
    </p:spTree>
    <p:extLst>
      <p:ext uri="{BB962C8B-B14F-4D97-AF65-F5344CB8AC3E}">
        <p14:creationId xmlns:p14="http://schemas.microsoft.com/office/powerpoint/2010/main" val="1805259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372C90-D76D-5C6B-D575-912D8C6EBC70}"/>
              </a:ext>
            </a:extLst>
          </p:cNvPr>
          <p:cNvPicPr>
            <a:picLocks noChangeAspect="1"/>
          </p:cNvPicPr>
          <p:nvPr userDrawn="1"/>
        </p:nvPicPr>
        <p:blipFill>
          <a:blip r:embed="rId3"/>
          <a:stretch>
            <a:fillRect/>
          </a:stretch>
        </p:blipFill>
        <p:spPr>
          <a:xfrm>
            <a:off x="0" y="15050"/>
            <a:ext cx="9727514" cy="6862403"/>
          </a:xfrm>
          <a:prstGeom prst="rect">
            <a:avLst/>
          </a:prstGeom>
        </p:spPr>
      </p:pic>
      <p:sp>
        <p:nvSpPr>
          <p:cNvPr id="13" name="Round Diagonal Corner Rectangle 5">
            <a:extLst>
              <a:ext uri="{FF2B5EF4-FFF2-40B4-BE49-F238E27FC236}">
                <a16:creationId xmlns:a16="http://schemas.microsoft.com/office/drawing/2014/main" id="{BED156BC-3560-81E7-A771-774BB6DEFFEE}"/>
              </a:ext>
            </a:extLst>
          </p:cNvPr>
          <p:cNvSpPr/>
          <p:nvPr userDrawn="1"/>
        </p:nvSpPr>
        <p:spPr>
          <a:xfrm>
            <a:off x="479380" y="2710881"/>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14" name="Title 1">
            <a:extLst>
              <a:ext uri="{FF2B5EF4-FFF2-40B4-BE49-F238E27FC236}">
                <a16:creationId xmlns:a16="http://schemas.microsoft.com/office/drawing/2014/main" id="{F3901E41-F1AB-2BC3-B693-25B03952609D}"/>
              </a:ext>
            </a:extLst>
          </p:cNvPr>
          <p:cNvSpPr>
            <a:spLocks noGrp="1"/>
          </p:cNvSpPr>
          <p:nvPr>
            <p:ph type="title"/>
          </p:nvPr>
        </p:nvSpPr>
        <p:spPr>
          <a:xfrm>
            <a:off x="695401" y="2926906"/>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GB"/>
              <a:t>Click to edit Master title style</a:t>
            </a:r>
          </a:p>
        </p:txBody>
      </p:sp>
      <p:pic>
        <p:nvPicPr>
          <p:cNvPr id="15" name="Picture 14" descr="Background pattern, circle&#10;&#10;Description automatically generated">
            <a:extLst>
              <a:ext uri="{FF2B5EF4-FFF2-40B4-BE49-F238E27FC236}">
                <a16:creationId xmlns:a16="http://schemas.microsoft.com/office/drawing/2014/main" id="{096A0585-2E7C-761B-F4DE-49A7B89ADBF6}"/>
              </a:ext>
            </a:extLst>
          </p:cNvPr>
          <p:cNvPicPr>
            <a:picLocks noChangeAspect="1"/>
          </p:cNvPicPr>
          <p:nvPr userDrawn="1"/>
        </p:nvPicPr>
        <p:blipFill>
          <a:blip r:embed="rId4" cstate="screen">
            <a:alphaModFix amt="45000"/>
            <a:extLst>
              <a:ext uri="{28A0092B-C50C-407E-A947-70E740481C1C}">
                <a14:useLocalDpi xmlns:a14="http://schemas.microsoft.com/office/drawing/2010/main"/>
              </a:ext>
            </a:extLst>
          </a:blip>
          <a:stretch>
            <a:fillRect/>
          </a:stretch>
        </p:blipFill>
        <p:spPr>
          <a:xfrm>
            <a:off x="1703512" y="15050"/>
            <a:ext cx="10499631" cy="6842950"/>
          </a:xfrm>
          <a:prstGeom prst="rect">
            <a:avLst/>
          </a:prstGeom>
        </p:spPr>
      </p:pic>
      <p:pic>
        <p:nvPicPr>
          <p:cNvPr id="2" name="Picture 1">
            <a:extLst>
              <a:ext uri="{FF2B5EF4-FFF2-40B4-BE49-F238E27FC236}">
                <a16:creationId xmlns:a16="http://schemas.microsoft.com/office/drawing/2014/main" id="{DF0D02E1-7102-DBD0-8D4F-90CE0302004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51384" y="320675"/>
            <a:ext cx="2138349" cy="981124"/>
          </a:xfrm>
          <a:prstGeom prst="rect">
            <a:avLst/>
          </a:prstGeom>
        </p:spPr>
      </p:pic>
    </p:spTree>
    <p:extLst>
      <p:ext uri="{BB962C8B-B14F-4D97-AF65-F5344CB8AC3E}">
        <p14:creationId xmlns:p14="http://schemas.microsoft.com/office/powerpoint/2010/main" val="325197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ec summary slide green">
    <p:bg>
      <p:bgPr>
        <a:solidFill>
          <a:schemeClr val="accent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93D7F42-108A-DF46-DCF7-9F9D77827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56" y="19675"/>
            <a:ext cx="12192000" cy="6858000"/>
          </a:xfrm>
          <a:prstGeom prst="rect">
            <a:avLst/>
          </a:prstGeom>
        </p:spPr>
      </p:pic>
      <p:sp>
        <p:nvSpPr>
          <p:cNvPr id="6" name="Round Diagonal Corner Rectangle 5">
            <a:extLst>
              <a:ext uri="{FF2B5EF4-FFF2-40B4-BE49-F238E27FC236}">
                <a16:creationId xmlns:a16="http://schemas.microsoft.com/office/drawing/2014/main" id="{9763E444-F90C-3FF1-6DCA-1465E352334F}"/>
              </a:ext>
            </a:extLst>
          </p:cNvPr>
          <p:cNvSpPr/>
          <p:nvPr userDrawn="1"/>
        </p:nvSpPr>
        <p:spPr>
          <a:xfrm flipH="1">
            <a:off x="551384" y="1700809"/>
            <a:ext cx="11161240" cy="4464496"/>
          </a:xfrm>
          <a:prstGeom prst="round2DiagRect">
            <a:avLst>
              <a:gd name="adj1" fmla="val 0"/>
              <a:gd name="adj2" fmla="val 11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9E6725E5-01CB-3E94-F24E-F9C1D01387C5}"/>
              </a:ext>
            </a:extLst>
          </p:cNvPr>
          <p:cNvSpPr>
            <a:spLocks noGrp="1"/>
          </p:cNvSpPr>
          <p:nvPr>
            <p:ph type="sldNum" sz="quarter" idx="10"/>
          </p:nvPr>
        </p:nvSpPr>
        <p:spPr>
          <a:xfrm>
            <a:off x="284018" y="6353659"/>
            <a:ext cx="2743200" cy="365125"/>
          </a:xfrm>
          <a:prstGeom prst="rect">
            <a:avLst/>
          </a:prstGeom>
        </p:spPr>
        <p:txBody>
          <a:bodyPr/>
          <a:lstStyle>
            <a:lvl1pPr>
              <a:defRPr>
                <a:solidFill>
                  <a:schemeClr val="bg1"/>
                </a:solidFill>
              </a:defRPr>
            </a:lvl1pPr>
          </a:lstStyle>
          <a:p>
            <a:fld id="{4813F0E5-B502-2044-A0C5-C340BBB4FD8F}" type="slidenum">
              <a:rPr lang="en-GB" smtClean="0"/>
              <a:pPr/>
              <a:t>‹#›</a:t>
            </a:fld>
            <a:endParaRPr lang="en-GB"/>
          </a:p>
        </p:txBody>
      </p:sp>
      <p:sp>
        <p:nvSpPr>
          <p:cNvPr id="5" name="Title 1">
            <a:extLst>
              <a:ext uri="{FF2B5EF4-FFF2-40B4-BE49-F238E27FC236}">
                <a16:creationId xmlns:a16="http://schemas.microsoft.com/office/drawing/2014/main" id="{C0319FB5-957E-AA2E-D7CB-2F8936AE5C40}"/>
              </a:ext>
            </a:extLst>
          </p:cNvPr>
          <p:cNvSpPr>
            <a:spLocks noGrp="1"/>
          </p:cNvSpPr>
          <p:nvPr>
            <p:ph type="title"/>
          </p:nvPr>
        </p:nvSpPr>
        <p:spPr>
          <a:xfrm>
            <a:off x="2110502" y="3155643"/>
            <a:ext cx="7970996" cy="633397"/>
          </a:xfrm>
        </p:spPr>
        <p:txBody>
          <a:bodyPr/>
          <a:lstStyle/>
          <a:p>
            <a:r>
              <a:rPr lang="en-GB"/>
              <a:t>Click to edit Master title style</a:t>
            </a:r>
            <a:endParaRPr lang="en-US"/>
          </a:p>
        </p:txBody>
      </p:sp>
      <p:sp>
        <p:nvSpPr>
          <p:cNvPr id="2" name="Rectangle 1">
            <a:extLst>
              <a:ext uri="{FF2B5EF4-FFF2-40B4-BE49-F238E27FC236}">
                <a16:creationId xmlns:a16="http://schemas.microsoft.com/office/drawing/2014/main" id="{6EBAFCC6-85A0-9249-E074-63CE3740B29A}"/>
              </a:ext>
            </a:extLst>
          </p:cNvPr>
          <p:cNvSpPr/>
          <p:nvPr userDrawn="1"/>
        </p:nvSpPr>
        <p:spPr>
          <a:xfrm>
            <a:off x="8544272" y="188640"/>
            <a:ext cx="3312368" cy="12241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5A5ACE-C1A2-3D87-9D90-FE71AF93F5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428158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ec summary slide pink">
    <p:bg>
      <p:bgPr>
        <a:solidFill>
          <a:schemeClr val="accent3"/>
        </a:solidFill>
        <a:effectLst/>
      </p:bgPr>
    </p:bg>
    <p:spTree>
      <p:nvGrpSpPr>
        <p:cNvPr id="1" name=""/>
        <p:cNvGrpSpPr/>
        <p:nvPr/>
      </p:nvGrpSpPr>
      <p:grpSpPr>
        <a:xfrm>
          <a:off x="0" y="0"/>
          <a:ext cx="0" cy="0"/>
          <a:chOff x="0" y="0"/>
          <a:chExt cx="0" cy="0"/>
        </a:xfrm>
      </p:grpSpPr>
      <p:sp>
        <p:nvSpPr>
          <p:cNvPr id="4" name="Round Diagonal Corner Rectangle 5">
            <a:extLst>
              <a:ext uri="{FF2B5EF4-FFF2-40B4-BE49-F238E27FC236}">
                <a16:creationId xmlns:a16="http://schemas.microsoft.com/office/drawing/2014/main" id="{47C07F78-457A-0207-F408-79744AB9653F}"/>
              </a:ext>
            </a:extLst>
          </p:cNvPr>
          <p:cNvSpPr/>
          <p:nvPr userDrawn="1"/>
        </p:nvSpPr>
        <p:spPr>
          <a:xfrm flipH="1">
            <a:off x="551384" y="1700808"/>
            <a:ext cx="11161240" cy="4464496"/>
          </a:xfrm>
          <a:prstGeom prst="round2DiagRect">
            <a:avLst>
              <a:gd name="adj1" fmla="val 0"/>
              <a:gd name="adj2" fmla="val 11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3227651"/>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a:xfrm>
            <a:off x="284018" y="6353659"/>
            <a:ext cx="2743200" cy="365125"/>
          </a:xfrm>
          <a:prstGeom prst="rect">
            <a:avLst/>
          </a:prstGeom>
        </p:spPr>
        <p:txBody>
          <a:bodyPr/>
          <a:lstStyle>
            <a:lvl1pPr>
              <a:defRPr>
                <a:solidFill>
                  <a:schemeClr val="bg1"/>
                </a:solidFill>
              </a:defRPr>
            </a:lvl1pPr>
          </a:lstStyle>
          <a:p>
            <a:fld id="{4813F0E5-B502-2044-A0C5-C340BBB4FD8F}" type="slidenum">
              <a:rPr lang="en-GB" smtClean="0"/>
              <a:pPr/>
              <a:t>‹#›</a:t>
            </a:fld>
            <a:endParaRPr lang="en-GB"/>
          </a:p>
        </p:txBody>
      </p:sp>
      <p:sp>
        <p:nvSpPr>
          <p:cNvPr id="9" name="Rectangle 8">
            <a:extLst>
              <a:ext uri="{FF2B5EF4-FFF2-40B4-BE49-F238E27FC236}">
                <a16:creationId xmlns:a16="http://schemas.microsoft.com/office/drawing/2014/main" id="{88B5DE49-A42A-CAE5-A335-75BB7DB101BE}"/>
              </a:ext>
            </a:extLst>
          </p:cNvPr>
          <p:cNvSpPr/>
          <p:nvPr userDrawn="1"/>
        </p:nvSpPr>
        <p:spPr>
          <a:xfrm>
            <a:off x="8976320" y="260648"/>
            <a:ext cx="3024336" cy="1224136"/>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6" name="Picture 5" descr="Background pattern, circle&#10;&#10;Description automatically generated">
            <a:extLst>
              <a:ext uri="{FF2B5EF4-FFF2-40B4-BE49-F238E27FC236}">
                <a16:creationId xmlns:a16="http://schemas.microsoft.com/office/drawing/2014/main" id="{B20E31AD-2376-CBE4-C4F0-1768B637F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336" y="-8114"/>
            <a:ext cx="12192000" cy="6858000"/>
          </a:xfrm>
          <a:prstGeom prst="rect">
            <a:avLst/>
          </a:prstGeom>
        </p:spPr>
      </p:pic>
      <p:pic>
        <p:nvPicPr>
          <p:cNvPr id="7" name="Picture 6">
            <a:extLst>
              <a:ext uri="{FF2B5EF4-FFF2-40B4-BE49-F238E27FC236}">
                <a16:creationId xmlns:a16="http://schemas.microsoft.com/office/drawing/2014/main" id="{0F8B265B-71D8-DA64-2376-0D6102B073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87722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eft">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2"/>
          </p:nvPr>
        </p:nvSpPr>
        <p:spPr>
          <a:xfrm>
            <a:off x="20180" y="0"/>
            <a:ext cx="4655840" cy="6858000"/>
          </a:xfrm>
          <a:prstGeom prst="round2DiagRect">
            <a:avLst>
              <a:gd name="adj1" fmla="val 0"/>
              <a:gd name="adj2" fmla="val 0"/>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nchor="ctr" anchorCtr="0">
            <a:noAutofit/>
          </a:bodyPr>
          <a:lstStyle>
            <a:lvl1pPr>
              <a:defRPr>
                <a:solidFill>
                  <a:srgbClr val="005547"/>
                </a:solidFill>
              </a:defRPr>
            </a:lvl1pPr>
          </a:lstStyle>
          <a:p>
            <a:r>
              <a:rPr lang="en-US"/>
              <a:t>Click icon to add picture</a:t>
            </a:r>
            <a:endParaRPr lang="en-GB"/>
          </a:p>
        </p:txBody>
      </p:sp>
      <p:sp>
        <p:nvSpPr>
          <p:cNvPr id="4" name="Slide Number Placeholder 3"/>
          <p:cNvSpPr>
            <a:spLocks noGrp="1"/>
          </p:cNvSpPr>
          <p:nvPr>
            <p:ph type="sldNum" sz="quarter" idx="11"/>
          </p:nvPr>
        </p:nvSpPr>
        <p:spPr>
          <a:xfrm>
            <a:off x="284018" y="6353659"/>
            <a:ext cx="2743200" cy="365125"/>
          </a:xfrm>
          <a:prstGeom prst="rect">
            <a:avLst/>
          </a:prstGeom>
        </p:spPr>
        <p:txBody>
          <a:bodyPr/>
          <a:lstStyle>
            <a:lvl1pPr>
              <a:defRPr>
                <a:solidFill>
                  <a:schemeClr val="tx1"/>
                </a:solidFill>
              </a:defRPr>
            </a:lvl1pPr>
          </a:lstStyle>
          <a:p>
            <a:fld id="{4813F0E5-B502-2044-A0C5-C340BBB4FD8F}" type="slidenum">
              <a:rPr lang="en-GB" smtClean="0"/>
              <a:pPr/>
              <a:t>‹#›</a:t>
            </a:fld>
            <a:endParaRPr lang="en-GB"/>
          </a:p>
        </p:txBody>
      </p:sp>
      <p:sp>
        <p:nvSpPr>
          <p:cNvPr id="8" name="Title 1"/>
          <p:cNvSpPr>
            <a:spLocks noGrp="1"/>
          </p:cNvSpPr>
          <p:nvPr>
            <p:ph type="title"/>
          </p:nvPr>
        </p:nvSpPr>
        <p:spPr>
          <a:xfrm>
            <a:off x="5015880" y="597719"/>
            <a:ext cx="3888432" cy="1227906"/>
          </a:xfrm>
        </p:spPr>
        <p:txBody>
          <a:bodyPr/>
          <a:lstStyle>
            <a:lvl1pPr>
              <a:defRPr u="none">
                <a:solidFill>
                  <a:schemeClr val="accent1"/>
                </a:solidFill>
              </a:defRPr>
            </a:lvl1pPr>
          </a:lstStyle>
          <a:p>
            <a:r>
              <a:rPr lang="en-US"/>
              <a:t>Click to edit Master title style</a:t>
            </a:r>
            <a:endParaRPr lang="en-GB"/>
          </a:p>
        </p:txBody>
      </p:sp>
      <p:sp>
        <p:nvSpPr>
          <p:cNvPr id="10" name="Text Placeholder 2">
            <a:extLst>
              <a:ext uri="{FF2B5EF4-FFF2-40B4-BE49-F238E27FC236}">
                <a16:creationId xmlns:a16="http://schemas.microsoft.com/office/drawing/2014/main" id="{3E37416F-1BA8-AFDE-B571-9C0B974C8E6A}"/>
              </a:ext>
            </a:extLst>
          </p:cNvPr>
          <p:cNvSpPr>
            <a:spLocks noGrp="1"/>
          </p:cNvSpPr>
          <p:nvPr>
            <p:ph idx="1"/>
          </p:nvPr>
        </p:nvSpPr>
        <p:spPr>
          <a:xfrm>
            <a:off x="5015880" y="1825625"/>
            <a:ext cx="6613732" cy="4124325"/>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137379119"/>
      </p:ext>
    </p:extLst>
  </p:cSld>
  <p:clrMapOvr>
    <a:masterClrMapping/>
  </p:clrMapOvr>
  <p:extLst>
    <p:ext uri="{DCECCB84-F9BA-43D5-87BE-67443E8EF086}">
      <p15:sldGuideLst xmlns:p15="http://schemas.microsoft.com/office/powerpoint/2012/main">
        <p15:guide id="1" pos="7514" userDrawn="1">
          <p15:clr>
            <a:srgbClr val="FBAE40"/>
          </p15:clr>
        </p15:guide>
        <p15:guide id="2" orient="horz" pos="1071" userDrawn="1">
          <p15:clr>
            <a:srgbClr val="FBAE40"/>
          </p15:clr>
        </p15:guide>
        <p15:guide id="3" orient="horz" pos="37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right">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7381285-45D9-434E-8E44-18A1A17B8BD2}"/>
              </a:ext>
            </a:extLst>
          </p:cNvPr>
          <p:cNvSpPr>
            <a:spLocks noGrp="1"/>
          </p:cNvSpPr>
          <p:nvPr>
            <p:ph type="pic" sz="quarter" idx="16" hasCustomPrompt="1"/>
          </p:nvPr>
        </p:nvSpPr>
        <p:spPr>
          <a:xfrm>
            <a:off x="5207000" y="0"/>
            <a:ext cx="6984000" cy="6876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a:lvl1pPr>
          </a:lstStyle>
          <a:p>
            <a:r>
              <a:rPr lang="en-GB"/>
              <a:t>Click to change picture</a:t>
            </a:r>
          </a:p>
        </p:txBody>
      </p:sp>
      <p:sp>
        <p:nvSpPr>
          <p:cNvPr id="8" name="Title Placeholder 1">
            <a:extLst>
              <a:ext uri="{FF2B5EF4-FFF2-40B4-BE49-F238E27FC236}">
                <a16:creationId xmlns:a16="http://schemas.microsoft.com/office/drawing/2014/main" id="{A72AF009-DD6C-D24B-3F41-762620B65303}"/>
              </a:ext>
            </a:extLst>
          </p:cNvPr>
          <p:cNvSpPr>
            <a:spLocks noGrp="1"/>
          </p:cNvSpPr>
          <p:nvPr>
            <p:ph type="title"/>
          </p:nvPr>
        </p:nvSpPr>
        <p:spPr>
          <a:xfrm>
            <a:off x="429260" y="320675"/>
            <a:ext cx="4154572" cy="1020093"/>
          </a:xfrm>
          <a:prstGeom prst="rect">
            <a:avLst/>
          </a:prstGeom>
        </p:spPr>
        <p:txBody>
          <a:bodyPr vert="horz" lIns="91440" tIns="45720" rIns="91440" bIns="45720" rtlCol="0" anchor="t">
            <a:noAutofit/>
          </a:bodyPr>
          <a:lstStyle>
            <a:lvl1pPr>
              <a:defRPr>
                <a:solidFill>
                  <a:schemeClr val="accent1"/>
                </a:solidFill>
              </a:defRPr>
            </a:lvl1pPr>
          </a:lstStyle>
          <a:p>
            <a:r>
              <a:rPr lang="en-US"/>
              <a:t>Click to edit Master title style</a:t>
            </a:r>
            <a:endParaRPr lang="en-GB"/>
          </a:p>
        </p:txBody>
      </p:sp>
      <p:sp>
        <p:nvSpPr>
          <p:cNvPr id="11" name="Text Placeholder 2">
            <a:extLst>
              <a:ext uri="{FF2B5EF4-FFF2-40B4-BE49-F238E27FC236}">
                <a16:creationId xmlns:a16="http://schemas.microsoft.com/office/drawing/2014/main" id="{0DDCFC79-6689-8827-513B-887ED0F2FECA}"/>
              </a:ext>
            </a:extLst>
          </p:cNvPr>
          <p:cNvSpPr>
            <a:spLocks noGrp="1"/>
          </p:cNvSpPr>
          <p:nvPr>
            <p:ph idx="1"/>
          </p:nvPr>
        </p:nvSpPr>
        <p:spPr>
          <a:xfrm>
            <a:off x="356026" y="1825625"/>
            <a:ext cx="4587846"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pic>
        <p:nvPicPr>
          <p:cNvPr id="3" name="Picture 2">
            <a:extLst>
              <a:ext uri="{FF2B5EF4-FFF2-40B4-BE49-F238E27FC236}">
                <a16:creationId xmlns:a16="http://schemas.microsoft.com/office/drawing/2014/main" id="{FAA21E5E-0770-5C1D-1CC6-53EE354DD6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2840301630"/>
      </p:ext>
    </p:extLst>
  </p:cSld>
  <p:clrMapOvr>
    <a:masterClrMapping/>
  </p:clrMapOvr>
  <p:extLst>
    <p:ext uri="{DCECCB84-F9BA-43D5-87BE-67443E8EF086}">
      <p15:sldGuideLst xmlns:p15="http://schemas.microsoft.com/office/powerpoint/2012/main">
        <p15:guide id="1" pos="7514">
          <p15:clr>
            <a:srgbClr val="FBAE40"/>
          </p15:clr>
        </p15:guide>
        <p15:guide id="2" orient="horz" pos="1117">
          <p15:clr>
            <a:srgbClr val="FBAE40"/>
          </p15:clr>
        </p15:guide>
        <p15:guide id="3" orient="horz" pos="3748">
          <p15:clr>
            <a:srgbClr val="FBAE40"/>
          </p15:clr>
        </p15:guide>
        <p15:guide id="4" pos="16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13" name="Chart Placeholder 12"/>
          <p:cNvSpPr>
            <a:spLocks noGrp="1"/>
          </p:cNvSpPr>
          <p:nvPr>
            <p:ph type="chart" sz="quarter" idx="12"/>
          </p:nvPr>
        </p:nvSpPr>
        <p:spPr>
          <a:xfrm>
            <a:off x="6240016" y="1858864"/>
            <a:ext cx="5697999" cy="4018408"/>
          </a:xfrm>
        </p:spPr>
        <p:txBody>
          <a:bodyPr>
            <a:noAutofit/>
          </a:bodyPr>
          <a:lstStyle/>
          <a:p>
            <a:r>
              <a:rPr lang="en-US"/>
              <a:t>Click icon to add chart</a:t>
            </a:r>
            <a:endParaRPr lang="en-GB"/>
          </a:p>
        </p:txBody>
      </p:sp>
      <p:sp>
        <p:nvSpPr>
          <p:cNvPr id="7" name="Title Placeholder 1">
            <a:extLst>
              <a:ext uri="{FF2B5EF4-FFF2-40B4-BE49-F238E27FC236}">
                <a16:creationId xmlns:a16="http://schemas.microsoft.com/office/drawing/2014/main" id="{A3E9E3D8-5A83-BD0D-CA0E-6E1CAC82346A}"/>
              </a:ext>
            </a:extLst>
          </p:cNvPr>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4F1E2953-F628-F2EE-E7C3-AC9CC3BF5522}"/>
              </a:ext>
            </a:extLst>
          </p:cNvPr>
          <p:cNvSpPr>
            <a:spLocks noGrp="1"/>
          </p:cNvSpPr>
          <p:nvPr>
            <p:ph idx="1"/>
          </p:nvPr>
        </p:nvSpPr>
        <p:spPr>
          <a:xfrm>
            <a:off x="428480" y="1844824"/>
            <a:ext cx="5667520" cy="4032448"/>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8445890"/>
      </p:ext>
    </p:extLst>
  </p:cSld>
  <p:clrMapOvr>
    <a:masterClrMapping/>
  </p:clrMapOvr>
  <p:extLst>
    <p:ext uri="{DCECCB84-F9BA-43D5-87BE-67443E8EF086}">
      <p15:sldGuideLst xmlns:p15="http://schemas.microsoft.com/office/powerpoint/2012/main">
        <p15:guide id="1" pos="166" userDrawn="1">
          <p15:clr>
            <a:srgbClr val="FBAE40"/>
          </p15:clr>
        </p15:guide>
        <p15:guide id="2" pos="3749" userDrawn="1">
          <p15:clr>
            <a:srgbClr val="FBAE40"/>
          </p15:clr>
        </p15:guide>
        <p15:guide id="3" orient="horz" pos="1117" userDrawn="1">
          <p15:clr>
            <a:srgbClr val="FBAE40"/>
          </p15:clr>
        </p15:guide>
        <p15:guide id="4" pos="7514" userDrawn="1">
          <p15:clr>
            <a:srgbClr val="FBAE40"/>
          </p15:clr>
        </p15:guide>
        <p15:guide id="5" pos="3931" userDrawn="1">
          <p15:clr>
            <a:srgbClr val="FBAE40"/>
          </p15:clr>
        </p15:guide>
        <p15:guide id="6" orient="horz" pos="3748" userDrawn="1">
          <p15:clr>
            <a:srgbClr val="FBAE40"/>
          </p15:clr>
        </p15:guide>
        <p15:guide id="7"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_No background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7724-1AAA-D676-DF2A-76E80AAF3E07}"/>
              </a:ext>
            </a:extLst>
          </p:cNvPr>
          <p:cNvSpPr>
            <a:spLocks noGrp="1"/>
          </p:cNvSpPr>
          <p:nvPr>
            <p:ph type="title"/>
          </p:nvPr>
        </p:nvSpPr>
        <p:spPr/>
        <p:txBody>
          <a:bodyPr/>
          <a:lstStyle/>
          <a:p>
            <a:r>
              <a:rPr lang="en-GB"/>
              <a:t>Click to edit Master title style</a:t>
            </a:r>
          </a:p>
        </p:txBody>
      </p:sp>
      <p:sp>
        <p:nvSpPr>
          <p:cNvPr id="5" name="Text Placeholder 2">
            <a:extLst>
              <a:ext uri="{FF2B5EF4-FFF2-40B4-BE49-F238E27FC236}">
                <a16:creationId xmlns:a16="http://schemas.microsoft.com/office/drawing/2014/main" id="{0074EC63-7BAE-B127-54EF-7822D04EA6C8}"/>
              </a:ext>
            </a:extLst>
          </p:cNvPr>
          <p:cNvSpPr>
            <a:spLocks noGrp="1"/>
          </p:cNvSpPr>
          <p:nvPr>
            <p:ph idx="1"/>
          </p:nvPr>
        </p:nvSpPr>
        <p:spPr>
          <a:xfrm>
            <a:off x="429260" y="1844824"/>
            <a:ext cx="11211356" cy="4279330"/>
          </a:xfrm>
          <a:prstGeom prst="rect">
            <a:avLst/>
          </a:prstGeom>
        </p:spPr>
        <p:txBody>
          <a:bodyPr vert="horz" lIns="91440" tIns="45720" rIns="91440" bIns="45720" rtlCol="0">
            <a:normAutofit/>
          </a:bodyPr>
          <a:lstStyle/>
          <a:p>
            <a:pPr lvl="0"/>
            <a:r>
              <a:rPr lang="en-US" noProof="0"/>
              <a:t>Click to edit Master text styles</a:t>
            </a:r>
          </a:p>
          <a:p>
            <a:pPr lvl="0"/>
            <a:r>
              <a:rPr lang="en-US" noProof="0"/>
              <a:t>Second level</a:t>
            </a:r>
          </a:p>
        </p:txBody>
      </p:sp>
    </p:spTree>
    <p:extLst>
      <p:ext uri="{BB962C8B-B14F-4D97-AF65-F5344CB8AC3E}">
        <p14:creationId xmlns:p14="http://schemas.microsoft.com/office/powerpoint/2010/main" val="405978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_with lines">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01CCCC5-BBE8-4287-A658-BA78AF44C252}"/>
              </a:ext>
            </a:extLst>
          </p:cNvPr>
          <p:cNvSpPr>
            <a:spLocks noGrp="1"/>
          </p:cNvSpPr>
          <p:nvPr>
            <p:ph type="chart" sz="quarter" idx="12"/>
          </p:nvPr>
        </p:nvSpPr>
        <p:spPr>
          <a:xfrm>
            <a:off x="407368" y="1844451"/>
            <a:ext cx="11283315" cy="3960813"/>
          </a:xfrm>
        </p:spPr>
        <p:txBody>
          <a:bodyPr>
            <a:noAutofit/>
          </a:bodyPr>
          <a:lstStyle/>
          <a:p>
            <a:r>
              <a:rPr lang="en-US"/>
              <a:t>Click icon to add chart</a:t>
            </a:r>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Tree>
    <p:extLst>
      <p:ext uri="{BB962C8B-B14F-4D97-AF65-F5344CB8AC3E}">
        <p14:creationId xmlns:p14="http://schemas.microsoft.com/office/powerpoint/2010/main" val="2794334432"/>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_with lines 2">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9744A54-E7CC-A75F-F88C-C3A64B45C0FB}"/>
              </a:ext>
            </a:extLst>
          </p:cNvPr>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E0462D53-56BA-AF8B-F83B-72BAE445423C}"/>
              </a:ext>
            </a:extLst>
          </p:cNvPr>
          <p:cNvSpPr>
            <a:spLocks noGrp="1"/>
          </p:cNvSpPr>
          <p:nvPr>
            <p:ph idx="1"/>
          </p:nvPr>
        </p:nvSpPr>
        <p:spPr>
          <a:xfrm>
            <a:off x="429260" y="1825625"/>
            <a:ext cx="11416376" cy="3979639"/>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5214769"/>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2E21BF8-8179-A1A9-0FAB-F6D46B90DC5B}"/>
              </a:ext>
            </a:extLst>
          </p:cNvPr>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F0536790-8619-BAFF-C723-EB9195D4186C}"/>
              </a:ext>
            </a:extLst>
          </p:cNvPr>
          <p:cNvSpPr>
            <a:spLocks noGrp="1"/>
          </p:cNvSpPr>
          <p:nvPr>
            <p:ph idx="1"/>
          </p:nvPr>
        </p:nvSpPr>
        <p:spPr>
          <a:xfrm>
            <a:off x="429260" y="1825625"/>
            <a:ext cx="3517559" cy="405164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AE1E569-B2BD-9086-B37D-4D6C5DE7EC8A}"/>
              </a:ext>
            </a:extLst>
          </p:cNvPr>
          <p:cNvSpPr>
            <a:spLocks noGrp="1"/>
          </p:cNvSpPr>
          <p:nvPr>
            <p:ph idx="15"/>
          </p:nvPr>
        </p:nvSpPr>
        <p:spPr>
          <a:xfrm>
            <a:off x="4337220" y="1825625"/>
            <a:ext cx="3517559" cy="405164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522FA458-94B4-CC0E-FCC3-179D866D6C3F}"/>
              </a:ext>
            </a:extLst>
          </p:cNvPr>
          <p:cNvSpPr>
            <a:spLocks noGrp="1"/>
          </p:cNvSpPr>
          <p:nvPr>
            <p:ph idx="16"/>
          </p:nvPr>
        </p:nvSpPr>
        <p:spPr>
          <a:xfrm>
            <a:off x="8328076" y="1825625"/>
            <a:ext cx="3517559" cy="405164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0399648"/>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dings slide_2 boxes">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2E21BF8-8179-A1A9-0FAB-F6D46B90DC5B}"/>
              </a:ext>
            </a:extLst>
          </p:cNvPr>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9" name="Text Placeholder 2">
            <a:extLst>
              <a:ext uri="{FF2B5EF4-FFF2-40B4-BE49-F238E27FC236}">
                <a16:creationId xmlns:a16="http://schemas.microsoft.com/office/drawing/2014/main" id="{F0536790-8619-BAFF-C723-EB9195D4186C}"/>
              </a:ext>
            </a:extLst>
          </p:cNvPr>
          <p:cNvSpPr>
            <a:spLocks noGrp="1"/>
          </p:cNvSpPr>
          <p:nvPr>
            <p:ph idx="1"/>
          </p:nvPr>
        </p:nvSpPr>
        <p:spPr>
          <a:xfrm>
            <a:off x="429260" y="1825625"/>
            <a:ext cx="10563284" cy="2035423"/>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7" name="Text Placeholder 2">
            <a:extLst>
              <a:ext uri="{FF2B5EF4-FFF2-40B4-BE49-F238E27FC236}">
                <a16:creationId xmlns:a16="http://schemas.microsoft.com/office/drawing/2014/main" id="{A1C484DD-6227-600E-3E7D-96B4981B4904}"/>
              </a:ext>
            </a:extLst>
          </p:cNvPr>
          <p:cNvSpPr>
            <a:spLocks noGrp="1"/>
          </p:cNvSpPr>
          <p:nvPr>
            <p:ph idx="12"/>
          </p:nvPr>
        </p:nvSpPr>
        <p:spPr>
          <a:xfrm>
            <a:off x="429260" y="4057873"/>
            <a:ext cx="10563284" cy="1819399"/>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97980863"/>
      </p:ext>
    </p:extLst>
  </p:cSld>
  <p:clrMapOvr>
    <a:masterClrMapping/>
  </p:clrMapOvr>
  <p:extLst>
    <p:ext uri="{DCECCB84-F9BA-43D5-87BE-67443E8EF086}">
      <p15:sldGuideLst xmlns:p15="http://schemas.microsoft.com/office/powerpoint/2012/main">
        <p15:guide id="1" pos="166" userDrawn="1">
          <p15:clr>
            <a:srgbClr val="FBAE40"/>
          </p15:clr>
        </p15:guide>
        <p15:guide id="2" pos="7514" userDrawn="1">
          <p15:clr>
            <a:srgbClr val="FBAE40"/>
          </p15:clr>
        </p15:guide>
        <p15:guide id="3" orient="horz" pos="1117" userDrawn="1">
          <p15:clr>
            <a:srgbClr val="FBAE40"/>
          </p15:clr>
        </p15:guide>
        <p15:guide id="4" orient="horz" pos="3748" userDrawn="1">
          <p15:clr>
            <a:srgbClr val="FBAE40"/>
          </p15:clr>
        </p15:guide>
        <p15:guide id="5" pos="5155" userDrawn="1">
          <p15:clr>
            <a:srgbClr val="FBAE40"/>
          </p15:clr>
        </p15:guide>
        <p15:guide id="6" pos="5019" userDrawn="1">
          <p15:clr>
            <a:srgbClr val="FBAE40"/>
          </p15:clr>
        </p15:guide>
        <p15:guide id="7" pos="2661" userDrawn="1">
          <p15:clr>
            <a:srgbClr val="FBAE40"/>
          </p15:clr>
        </p15:guide>
        <p15:guide id="8" pos="252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E5C88D-3EF1-6D04-F114-0D1CCCCB57A2}"/>
              </a:ext>
            </a:extLst>
          </p:cNvPr>
          <p:cNvPicPr>
            <a:picLocks noChangeAspect="1"/>
          </p:cNvPicPr>
          <p:nvPr userDrawn="1"/>
        </p:nvPicPr>
        <p:blipFill>
          <a:blip r:embed="rId3"/>
          <a:stretch>
            <a:fillRect/>
          </a:stretch>
        </p:blipFill>
        <p:spPr>
          <a:xfrm>
            <a:off x="0" y="-2202"/>
            <a:ext cx="9727514" cy="6862403"/>
          </a:xfrm>
          <a:prstGeom prst="rect">
            <a:avLst/>
          </a:prstGeom>
        </p:spPr>
      </p:pic>
      <p:pic>
        <p:nvPicPr>
          <p:cNvPr id="18" name="Picture 17" descr="Background pattern, circle&#10;&#10;Description automatically generated">
            <a:extLst>
              <a:ext uri="{FF2B5EF4-FFF2-40B4-BE49-F238E27FC236}">
                <a16:creationId xmlns:a16="http://schemas.microsoft.com/office/drawing/2014/main" id="{D7CAB403-947B-D087-950D-D9DF95BA67FB}"/>
              </a:ext>
            </a:extLst>
          </p:cNvPr>
          <p:cNvPicPr>
            <a:picLocks noChangeAspect="1"/>
          </p:cNvPicPr>
          <p:nvPr userDrawn="1"/>
        </p:nvPicPr>
        <p:blipFill>
          <a:blip r:embed="rId4" cstate="screen">
            <a:alphaModFix amt="45000"/>
            <a:extLst>
              <a:ext uri="{28A0092B-C50C-407E-A947-70E740481C1C}">
                <a14:useLocalDpi xmlns:a14="http://schemas.microsoft.com/office/drawing/2010/main"/>
              </a:ext>
            </a:extLst>
          </a:blip>
          <a:stretch>
            <a:fillRect/>
          </a:stretch>
        </p:blipFill>
        <p:spPr>
          <a:xfrm rot="10800000">
            <a:off x="0" y="45757"/>
            <a:ext cx="10499631" cy="6842950"/>
          </a:xfrm>
          <a:prstGeom prst="rect">
            <a:avLst/>
          </a:prstGeom>
        </p:spPr>
      </p:pic>
      <p:sp>
        <p:nvSpPr>
          <p:cNvPr id="13" name="Round Diagonal Corner Rectangle 5">
            <a:extLst>
              <a:ext uri="{FF2B5EF4-FFF2-40B4-BE49-F238E27FC236}">
                <a16:creationId xmlns:a16="http://schemas.microsoft.com/office/drawing/2014/main" id="{BED156BC-3560-81E7-A771-774BB6DEFFEE}"/>
              </a:ext>
            </a:extLst>
          </p:cNvPr>
          <p:cNvSpPr/>
          <p:nvPr userDrawn="1"/>
        </p:nvSpPr>
        <p:spPr>
          <a:xfrm>
            <a:off x="479381" y="2710880"/>
            <a:ext cx="4320475" cy="2599791"/>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F3901E41-F1AB-2BC3-B693-25B03952609D}"/>
              </a:ext>
            </a:extLst>
          </p:cNvPr>
          <p:cNvSpPr>
            <a:spLocks noGrp="1"/>
          </p:cNvSpPr>
          <p:nvPr>
            <p:ph type="title"/>
          </p:nvPr>
        </p:nvSpPr>
        <p:spPr>
          <a:xfrm>
            <a:off x="695401" y="2926906"/>
            <a:ext cx="4104455"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GB"/>
              <a:t>Click to edit Master title style</a:t>
            </a:r>
          </a:p>
        </p:txBody>
      </p:sp>
      <p:pic>
        <p:nvPicPr>
          <p:cNvPr id="3" name="Picture 2">
            <a:extLst>
              <a:ext uri="{FF2B5EF4-FFF2-40B4-BE49-F238E27FC236}">
                <a16:creationId xmlns:a16="http://schemas.microsoft.com/office/drawing/2014/main" id="{D33A3920-0F44-7C1D-2EB0-AFDC8D09DD4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51384" y="320675"/>
            <a:ext cx="2138349" cy="981124"/>
          </a:xfrm>
          <a:prstGeom prst="rect">
            <a:avLst/>
          </a:prstGeom>
        </p:spPr>
      </p:pic>
    </p:spTree>
    <p:extLst>
      <p:ext uri="{BB962C8B-B14F-4D97-AF65-F5344CB8AC3E}">
        <p14:creationId xmlns:p14="http://schemas.microsoft.com/office/powerpoint/2010/main" val="2030284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rows table">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284018" y="6353659"/>
            <a:ext cx="2743200" cy="365125"/>
          </a:xfrm>
          <a:prstGeom prst="rect">
            <a:avLst/>
          </a:prstGeom>
        </p:spPr>
        <p:txBody>
          <a:bodyPr/>
          <a:lstStyle/>
          <a:p>
            <a:fld id="{4813F0E5-B502-2044-A0C5-C340BBB4FD8F}" type="slidenum">
              <a:rPr lang="en-GB" smtClean="0"/>
              <a:pPr/>
              <a:t>‹#›</a:t>
            </a:fld>
            <a:endParaRPr lang="en-GB"/>
          </a:p>
        </p:txBody>
      </p:sp>
      <p:pic>
        <p:nvPicPr>
          <p:cNvPr id="8" name="Picture 7" descr="A picture containing text&#10;&#10;Description automatically generated">
            <a:extLst>
              <a:ext uri="{FF2B5EF4-FFF2-40B4-BE49-F238E27FC236}">
                <a16:creationId xmlns:a16="http://schemas.microsoft.com/office/drawing/2014/main" id="{DBCDD032-EF64-E75D-B957-A37CA9E282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440" y="1412776"/>
            <a:ext cx="11130012" cy="5445224"/>
          </a:xfrm>
          <a:prstGeom prst="rect">
            <a:avLst/>
          </a:prstGeom>
        </p:spPr>
      </p:pic>
      <p:sp>
        <p:nvSpPr>
          <p:cNvPr id="9" name="Text Placeholder 2">
            <a:extLst>
              <a:ext uri="{FF2B5EF4-FFF2-40B4-BE49-F238E27FC236}">
                <a16:creationId xmlns:a16="http://schemas.microsoft.com/office/drawing/2014/main" id="{424C1D91-F2F2-8D2D-44B4-89AF828EFE77}"/>
              </a:ext>
            </a:extLst>
          </p:cNvPr>
          <p:cNvSpPr>
            <a:spLocks noGrp="1"/>
          </p:cNvSpPr>
          <p:nvPr>
            <p:ph idx="1"/>
          </p:nvPr>
        </p:nvSpPr>
        <p:spPr>
          <a:xfrm>
            <a:off x="1487488" y="1984437"/>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0" name="Text Placeholder 2">
            <a:extLst>
              <a:ext uri="{FF2B5EF4-FFF2-40B4-BE49-F238E27FC236}">
                <a16:creationId xmlns:a16="http://schemas.microsoft.com/office/drawing/2014/main" id="{978E78D0-2A76-ADF6-9079-CE2BD46F4FB0}"/>
              </a:ext>
            </a:extLst>
          </p:cNvPr>
          <p:cNvSpPr>
            <a:spLocks noGrp="1"/>
          </p:cNvSpPr>
          <p:nvPr>
            <p:ph idx="12"/>
          </p:nvPr>
        </p:nvSpPr>
        <p:spPr>
          <a:xfrm>
            <a:off x="1487488" y="3284984"/>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11" name="Text Placeholder 2">
            <a:extLst>
              <a:ext uri="{FF2B5EF4-FFF2-40B4-BE49-F238E27FC236}">
                <a16:creationId xmlns:a16="http://schemas.microsoft.com/office/drawing/2014/main" id="{4D5957A3-CEF6-C999-D36C-F445C33DACF5}"/>
              </a:ext>
            </a:extLst>
          </p:cNvPr>
          <p:cNvSpPr>
            <a:spLocks noGrp="1"/>
          </p:cNvSpPr>
          <p:nvPr>
            <p:ph idx="13"/>
          </p:nvPr>
        </p:nvSpPr>
        <p:spPr>
          <a:xfrm>
            <a:off x="1487488" y="4518167"/>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2" name="Text Placeholder 2">
            <a:extLst>
              <a:ext uri="{FF2B5EF4-FFF2-40B4-BE49-F238E27FC236}">
                <a16:creationId xmlns:a16="http://schemas.microsoft.com/office/drawing/2014/main" id="{46C6B9C6-F9F7-BB0F-6C08-97B3EBCC8F5F}"/>
              </a:ext>
            </a:extLst>
          </p:cNvPr>
          <p:cNvSpPr>
            <a:spLocks noGrp="1"/>
          </p:cNvSpPr>
          <p:nvPr>
            <p:ph idx="14"/>
          </p:nvPr>
        </p:nvSpPr>
        <p:spPr>
          <a:xfrm>
            <a:off x="1487488" y="5818714"/>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2" name="Title 2">
            <a:extLst>
              <a:ext uri="{FF2B5EF4-FFF2-40B4-BE49-F238E27FC236}">
                <a16:creationId xmlns:a16="http://schemas.microsoft.com/office/drawing/2014/main" id="{8FF79DDF-F37C-749B-4E84-353D3B307D4D}"/>
              </a:ext>
            </a:extLst>
          </p:cNvPr>
          <p:cNvSpPr>
            <a:spLocks noGrp="1"/>
          </p:cNvSpPr>
          <p:nvPr>
            <p:ph type="title" idx="4294967295"/>
          </p:nvPr>
        </p:nvSpPr>
        <p:spPr>
          <a:xfrm>
            <a:off x="429260" y="639017"/>
            <a:ext cx="6654186" cy="557735"/>
          </a:xfrm>
        </p:spPr>
        <p:txBody>
          <a:bodyPr/>
          <a:lstStyle/>
          <a:p>
            <a:endParaRPr lang="en-US"/>
          </a:p>
        </p:txBody>
      </p:sp>
    </p:spTree>
    <p:extLst>
      <p:ext uri="{BB962C8B-B14F-4D97-AF65-F5344CB8AC3E}">
        <p14:creationId xmlns:p14="http://schemas.microsoft.com/office/powerpoint/2010/main" val="2504747026"/>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rows table">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9153F9-7DDF-B1D5-F897-153E80F07965}"/>
              </a:ext>
            </a:extLst>
          </p:cNvPr>
          <p:cNvPicPr>
            <a:picLocks noChangeAspect="1"/>
          </p:cNvPicPr>
          <p:nvPr userDrawn="1"/>
        </p:nvPicPr>
        <p:blipFill>
          <a:blip r:embed="rId3"/>
          <a:stretch>
            <a:fillRect/>
          </a:stretch>
        </p:blipFill>
        <p:spPr>
          <a:xfrm>
            <a:off x="1199455" y="2091674"/>
            <a:ext cx="11002409" cy="4766326"/>
          </a:xfrm>
          <a:prstGeom prst="rect">
            <a:avLst/>
          </a:prstGeom>
        </p:spPr>
      </p:pic>
      <p:sp>
        <p:nvSpPr>
          <p:cNvPr id="4" name="Slide Number Placeholder 3"/>
          <p:cNvSpPr>
            <a:spLocks noGrp="1"/>
          </p:cNvSpPr>
          <p:nvPr>
            <p:ph type="sldNum" sz="quarter" idx="11"/>
          </p:nvPr>
        </p:nvSpPr>
        <p:spPr>
          <a:xfrm>
            <a:off x="284018" y="6353659"/>
            <a:ext cx="2743200" cy="365125"/>
          </a:xfrm>
          <a:prstGeom prst="rect">
            <a:avLst/>
          </a:prstGeom>
        </p:spPr>
        <p:txBody>
          <a:bodyPr/>
          <a:lstStyle/>
          <a:p>
            <a:fld id="{4813F0E5-B502-2044-A0C5-C340BBB4FD8F}" type="slidenum">
              <a:rPr lang="en-GB" smtClean="0"/>
              <a:pPr/>
              <a:t>‹#›</a:t>
            </a:fld>
            <a:endParaRPr lang="en-GB"/>
          </a:p>
        </p:txBody>
      </p:sp>
      <p:sp>
        <p:nvSpPr>
          <p:cNvPr id="9" name="Text Placeholder 2">
            <a:extLst>
              <a:ext uri="{FF2B5EF4-FFF2-40B4-BE49-F238E27FC236}">
                <a16:creationId xmlns:a16="http://schemas.microsoft.com/office/drawing/2014/main" id="{424C1D91-F2F2-8D2D-44B4-89AF828EFE77}"/>
              </a:ext>
            </a:extLst>
          </p:cNvPr>
          <p:cNvSpPr>
            <a:spLocks noGrp="1"/>
          </p:cNvSpPr>
          <p:nvPr>
            <p:ph idx="1"/>
          </p:nvPr>
        </p:nvSpPr>
        <p:spPr>
          <a:xfrm>
            <a:off x="1487488" y="2272469"/>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10" name="Text Placeholder 2">
            <a:extLst>
              <a:ext uri="{FF2B5EF4-FFF2-40B4-BE49-F238E27FC236}">
                <a16:creationId xmlns:a16="http://schemas.microsoft.com/office/drawing/2014/main" id="{978E78D0-2A76-ADF6-9079-CE2BD46F4FB0}"/>
              </a:ext>
            </a:extLst>
          </p:cNvPr>
          <p:cNvSpPr>
            <a:spLocks noGrp="1"/>
          </p:cNvSpPr>
          <p:nvPr>
            <p:ph idx="12"/>
          </p:nvPr>
        </p:nvSpPr>
        <p:spPr>
          <a:xfrm>
            <a:off x="1487488" y="3933056"/>
            <a:ext cx="10225136" cy="866297"/>
          </a:xfrm>
          <a:prstGeom prst="rect">
            <a:avLst/>
          </a:prstGeom>
        </p:spPr>
        <p:txBody>
          <a:bodyPr vert="horz" lIns="91440" tIns="45720" rIns="91440" bIns="45720" rtlCol="0">
            <a:normAutofit/>
          </a:bodyPr>
          <a:lstStyle/>
          <a:p>
            <a:pPr lvl="0"/>
            <a:r>
              <a:rPr lang="en-US"/>
              <a:t>Click to edit Master text styles</a:t>
            </a:r>
          </a:p>
        </p:txBody>
      </p:sp>
      <p:sp>
        <p:nvSpPr>
          <p:cNvPr id="11" name="Text Placeholder 2">
            <a:extLst>
              <a:ext uri="{FF2B5EF4-FFF2-40B4-BE49-F238E27FC236}">
                <a16:creationId xmlns:a16="http://schemas.microsoft.com/office/drawing/2014/main" id="{4D5957A3-CEF6-C999-D36C-F445C33DACF5}"/>
              </a:ext>
            </a:extLst>
          </p:cNvPr>
          <p:cNvSpPr>
            <a:spLocks noGrp="1"/>
          </p:cNvSpPr>
          <p:nvPr>
            <p:ph idx="13"/>
          </p:nvPr>
        </p:nvSpPr>
        <p:spPr>
          <a:xfrm>
            <a:off x="1487488" y="5589240"/>
            <a:ext cx="10225136" cy="940507"/>
          </a:xfrm>
          <a:prstGeom prst="rect">
            <a:avLst/>
          </a:prstGeom>
        </p:spPr>
        <p:txBody>
          <a:bodyPr vert="horz" lIns="91440" tIns="45720" rIns="91440" bIns="45720" rtlCol="0">
            <a:normAutofit/>
          </a:bodyPr>
          <a:lstStyle/>
          <a:p>
            <a:pPr lvl="0"/>
            <a:r>
              <a:rPr lang="en-US"/>
              <a:t>Click to edit Master text styles</a:t>
            </a:r>
          </a:p>
        </p:txBody>
      </p:sp>
      <p:sp>
        <p:nvSpPr>
          <p:cNvPr id="2" name="Title 2">
            <a:extLst>
              <a:ext uri="{FF2B5EF4-FFF2-40B4-BE49-F238E27FC236}">
                <a16:creationId xmlns:a16="http://schemas.microsoft.com/office/drawing/2014/main" id="{EE1F2E93-F3DA-A57A-A083-156FB7BF9998}"/>
              </a:ext>
            </a:extLst>
          </p:cNvPr>
          <p:cNvSpPr>
            <a:spLocks noGrp="1"/>
          </p:cNvSpPr>
          <p:nvPr>
            <p:ph type="title" idx="4294967295"/>
          </p:nvPr>
        </p:nvSpPr>
        <p:spPr>
          <a:xfrm>
            <a:off x="429260" y="639017"/>
            <a:ext cx="6654186" cy="557735"/>
          </a:xfrm>
        </p:spPr>
        <p:txBody>
          <a:bodyPr/>
          <a:lstStyle/>
          <a:p>
            <a:endParaRPr lang="en-US"/>
          </a:p>
        </p:txBody>
      </p:sp>
    </p:spTree>
    <p:extLst>
      <p:ext uri="{BB962C8B-B14F-4D97-AF65-F5344CB8AC3E}">
        <p14:creationId xmlns:p14="http://schemas.microsoft.com/office/powerpoint/2010/main" val="3164573634"/>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Exec summary slide">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5A3-09D2-9235-9D8B-7675FD8A02F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2400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Exec summary slide no backgroun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5A3-09D2-9235-9D8B-7675FD8A02F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19952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image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3C887857-D77D-60B1-31CE-20D48B688C45}"/>
              </a:ext>
            </a:extLst>
          </p:cNvPr>
          <p:cNvPicPr>
            <a:picLocks noChangeAspect="1"/>
          </p:cNvPicPr>
          <p:nvPr userDrawn="1"/>
        </p:nvPicPr>
        <p:blipFill>
          <a:blip r:embed="rId3" cstate="screen">
            <a:alphaModFix amt="45000"/>
            <a:extLst>
              <a:ext uri="{28A0092B-C50C-407E-A947-70E740481C1C}">
                <a14:useLocalDpi xmlns:a14="http://schemas.microsoft.com/office/drawing/2010/main"/>
              </a:ext>
            </a:extLst>
          </a:blip>
          <a:stretch>
            <a:fillRect/>
          </a:stretch>
        </p:blipFill>
        <p:spPr>
          <a:xfrm rot="10800000">
            <a:off x="16376" y="15050"/>
            <a:ext cx="10499631" cy="6842950"/>
          </a:xfrm>
          <a:prstGeom prst="rect">
            <a:avLst/>
          </a:prstGeom>
        </p:spPr>
      </p:pic>
      <p:sp>
        <p:nvSpPr>
          <p:cNvPr id="10" name="Round Diagonal Corner Rectangle 5">
            <a:extLst>
              <a:ext uri="{FF2B5EF4-FFF2-40B4-BE49-F238E27FC236}">
                <a16:creationId xmlns:a16="http://schemas.microsoft.com/office/drawing/2014/main" id="{1C7CFB05-ED00-7BF0-96EE-DC98D63A694B}"/>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D8B7046-02A7-706E-F303-C2F9068BEEB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12" name="Slide Number Placeholder 2">
            <a:extLst>
              <a:ext uri="{FF2B5EF4-FFF2-40B4-BE49-F238E27FC236}">
                <a16:creationId xmlns:a16="http://schemas.microsoft.com/office/drawing/2014/main" id="{253D8399-645D-80B0-5AD5-F554A56891FF}"/>
              </a:ext>
            </a:extLst>
          </p:cNvPr>
          <p:cNvSpPr>
            <a:spLocks noGrp="1"/>
          </p:cNvSpPr>
          <p:nvPr>
            <p:ph type="sldNum" sz="quarter" idx="10"/>
          </p:nvPr>
        </p:nvSpPr>
        <p:spPr>
          <a:xfrm>
            <a:off x="284018" y="6353659"/>
            <a:ext cx="2743200" cy="365125"/>
          </a:xfrm>
          <a:prstGeom prst="rect">
            <a:avLst/>
          </a:prstGeom>
        </p:spPr>
        <p:txBody>
          <a:bodyPr/>
          <a:lstStyle>
            <a:lvl1pPr>
              <a:defRPr>
                <a:solidFill>
                  <a:schemeClr val="bg1"/>
                </a:solidFill>
              </a:defRPr>
            </a:lvl1pPr>
          </a:lstStyle>
          <a:p>
            <a:fld id="{4813F0E5-B502-2044-A0C5-C340BBB4FD8F}" type="slidenum">
              <a:rPr lang="en-GB" smtClean="0"/>
              <a:pPr/>
              <a:t>‹#›</a:t>
            </a:fld>
            <a:endParaRPr lang="en-GB"/>
          </a:p>
        </p:txBody>
      </p:sp>
    </p:spTree>
    <p:extLst>
      <p:ext uri="{BB962C8B-B14F-4D97-AF65-F5344CB8AC3E}">
        <p14:creationId xmlns:p14="http://schemas.microsoft.com/office/powerpoint/2010/main" val="3033427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ink divider/title page">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CB5569A3-B84E-0381-8909-D2B5E65ACA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3" y="188641"/>
            <a:ext cx="12192000" cy="6048672"/>
          </a:xfrm>
          <a:prstGeom prst="rect">
            <a:avLst/>
          </a:prstGeom>
        </p:spPr>
      </p:pic>
      <p:sp>
        <p:nvSpPr>
          <p:cNvPr id="4" name="Slide Number Placeholder 3"/>
          <p:cNvSpPr>
            <a:spLocks noGrp="1"/>
          </p:cNvSpPr>
          <p:nvPr>
            <p:ph type="sldNum" sz="quarter" idx="11"/>
          </p:nvPr>
        </p:nvSpPr>
        <p:spPr>
          <a:xfrm>
            <a:off x="284018" y="6353659"/>
            <a:ext cx="2743200" cy="365125"/>
          </a:xfrm>
          <a:prstGeom prst="rect">
            <a:avLst/>
          </a:prstGeom>
        </p:spPr>
        <p:txBody>
          <a:bodyPr/>
          <a:lstStyle/>
          <a:p>
            <a:fld id="{4813F0E5-B502-2044-A0C5-C340BBB4FD8F}" type="slidenum">
              <a:rPr lang="en-GB" smtClean="0"/>
              <a:pPr/>
              <a:t>‹#›</a:t>
            </a:fld>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hasCustomPrompt="1"/>
          </p:nvPr>
        </p:nvSpPr>
        <p:spPr>
          <a:xfrm>
            <a:off x="2768907" y="3150132"/>
            <a:ext cx="6654186" cy="557735"/>
          </a:xfrm>
          <a:prstGeom prst="rect">
            <a:avLst/>
          </a:prstGeom>
        </p:spPr>
        <p:txBody>
          <a:bodyPr vert="horz" lIns="91440" tIns="45720" rIns="91440" bIns="45720" rtlCol="0" anchor="t">
            <a:normAutofit/>
          </a:bodyPr>
          <a:lstStyle>
            <a:lvl1pPr>
              <a:defRPr>
                <a:solidFill>
                  <a:schemeClr val="bg1"/>
                </a:solidFill>
              </a:defRPr>
            </a:lvl1pPr>
          </a:lstStyle>
          <a:p>
            <a:r>
              <a:rPr lang="en-US"/>
              <a:t>Divider Page/ Title Page:</a:t>
            </a:r>
            <a:br>
              <a:rPr lang="en-US"/>
            </a:br>
            <a:r>
              <a:rPr lang="en-US"/>
              <a:t>Click to edit Master title style</a:t>
            </a:r>
            <a:endParaRPr lang="en-GB"/>
          </a:p>
        </p:txBody>
      </p:sp>
      <p:sp>
        <p:nvSpPr>
          <p:cNvPr id="2" name="Rectangle 1">
            <a:extLst>
              <a:ext uri="{FF2B5EF4-FFF2-40B4-BE49-F238E27FC236}">
                <a16:creationId xmlns:a16="http://schemas.microsoft.com/office/drawing/2014/main" id="{E0710D92-0C73-9FCA-FA48-A011C3A90D12}"/>
              </a:ext>
            </a:extLst>
          </p:cNvPr>
          <p:cNvSpPr/>
          <p:nvPr userDrawn="1"/>
        </p:nvSpPr>
        <p:spPr>
          <a:xfrm>
            <a:off x="9192344" y="1268760"/>
            <a:ext cx="21602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2AE9772-A55C-3FB4-6B8D-9F198A76C59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0376" y="320675"/>
            <a:ext cx="2138349" cy="981124"/>
          </a:xfrm>
          <a:prstGeom prst="rect">
            <a:avLst/>
          </a:prstGeom>
        </p:spPr>
      </p:pic>
    </p:spTree>
    <p:extLst>
      <p:ext uri="{BB962C8B-B14F-4D97-AF65-F5344CB8AC3E}">
        <p14:creationId xmlns:p14="http://schemas.microsoft.com/office/powerpoint/2010/main" val="1509671042"/>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 summary/finding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7724-1AAA-D676-DF2A-76E80AAF3E07}"/>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027284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 summary/findings slide 2">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01CCCC5-BBE8-4287-A658-BA78AF44C252}"/>
              </a:ext>
            </a:extLst>
          </p:cNvPr>
          <p:cNvSpPr>
            <a:spLocks noGrp="1"/>
          </p:cNvSpPr>
          <p:nvPr>
            <p:ph type="chart" sz="quarter" idx="12"/>
          </p:nvPr>
        </p:nvSpPr>
        <p:spPr>
          <a:xfrm>
            <a:off x="407368" y="1844451"/>
            <a:ext cx="11283315" cy="3960813"/>
          </a:xfrm>
        </p:spPr>
        <p:txBody>
          <a:bodyPr/>
          <a:lstStyle/>
          <a:p>
            <a:r>
              <a:rPr lang="en-US"/>
              <a:t>Click icon to add chart</a:t>
            </a:r>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p:nvPr>
        </p:nvSpPr>
        <p:spPr>
          <a:xfrm>
            <a:off x="3215680" y="636712"/>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Tree>
    <p:extLst>
      <p:ext uri="{BB962C8B-B14F-4D97-AF65-F5344CB8AC3E}">
        <p14:creationId xmlns:p14="http://schemas.microsoft.com/office/powerpoint/2010/main" val="3767797341"/>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4" name="Round Diagonal Corner Rectangle 5">
            <a:extLst>
              <a:ext uri="{FF2B5EF4-FFF2-40B4-BE49-F238E27FC236}">
                <a16:creationId xmlns:a16="http://schemas.microsoft.com/office/drawing/2014/main" id="{7AB306F5-590A-B394-48D9-7BE16B999EA3}"/>
              </a:ext>
            </a:extLst>
          </p:cNvPr>
          <p:cNvSpPr/>
          <p:nvPr userDrawn="1"/>
        </p:nvSpPr>
        <p:spPr>
          <a:xfrm flipH="1">
            <a:off x="2999656" y="1844824"/>
            <a:ext cx="5923884" cy="3600400"/>
          </a:xfrm>
          <a:prstGeom prst="round2DiagRect">
            <a:avLst>
              <a:gd name="adj1" fmla="val 0"/>
              <a:gd name="adj2" fmla="val 15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clipart&#10;&#10;Description automatically generated">
            <a:extLst>
              <a:ext uri="{FF2B5EF4-FFF2-40B4-BE49-F238E27FC236}">
                <a16:creationId xmlns:a16="http://schemas.microsoft.com/office/drawing/2014/main" id="{B3FC6B02-BF3A-CB51-ECB1-3CE2585A2B1F}"/>
              </a:ext>
            </a:extLst>
          </p:cNvPr>
          <p:cNvPicPr>
            <a:picLocks noChangeAspect="1"/>
          </p:cNvPicPr>
          <p:nvPr userDrawn="1"/>
        </p:nvPicPr>
        <p:blipFill>
          <a:blip r:embed="rId3"/>
          <a:stretch>
            <a:fillRect/>
          </a:stretch>
        </p:blipFill>
        <p:spPr>
          <a:xfrm>
            <a:off x="5591944" y="2132856"/>
            <a:ext cx="635000" cy="393700"/>
          </a:xfrm>
          <a:prstGeom prst="rect">
            <a:avLst/>
          </a:prstGeom>
        </p:spPr>
      </p:pic>
      <p:cxnSp>
        <p:nvCxnSpPr>
          <p:cNvPr id="6" name="Straight Connector 5">
            <a:extLst>
              <a:ext uri="{FF2B5EF4-FFF2-40B4-BE49-F238E27FC236}">
                <a16:creationId xmlns:a16="http://schemas.microsoft.com/office/drawing/2014/main" id="{E8449F85-15E7-0095-5E39-03135656F1E3}"/>
              </a:ext>
            </a:extLst>
          </p:cNvPr>
          <p:cNvCxnSpPr>
            <a:cxnSpLocks/>
          </p:cNvCxnSpPr>
          <p:nvPr userDrawn="1"/>
        </p:nvCxnSpPr>
        <p:spPr>
          <a:xfrm>
            <a:off x="4353871" y="4581128"/>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44555B0-48BF-E4D7-1E7B-719667EFEB63}"/>
              </a:ext>
            </a:extLst>
          </p:cNvPr>
          <p:cNvSpPr txBox="1">
            <a:spLocks/>
          </p:cNvSpPr>
          <p:nvPr userDrawn="1"/>
        </p:nvSpPr>
        <p:spPr>
          <a:xfrm>
            <a:off x="3575720" y="4725144"/>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2" name="Picture 1">
            <a:extLst>
              <a:ext uri="{FF2B5EF4-FFF2-40B4-BE49-F238E27FC236}">
                <a16:creationId xmlns:a16="http://schemas.microsoft.com/office/drawing/2014/main" id="{8A77C882-79E3-076E-E7AD-B308BF49ADC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0376" y="320675"/>
            <a:ext cx="2138349" cy="981124"/>
          </a:xfrm>
          <a:prstGeom prst="rect">
            <a:avLst/>
          </a:prstGeom>
        </p:spPr>
      </p:pic>
    </p:spTree>
    <p:extLst>
      <p:ext uri="{BB962C8B-B14F-4D97-AF65-F5344CB8AC3E}">
        <p14:creationId xmlns:p14="http://schemas.microsoft.com/office/powerpoint/2010/main" val="3108215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258749-52C5-4BF4-9A94-12E869F12023}"/>
              </a:ext>
            </a:extLst>
          </p:cNvPr>
          <p:cNvSpPr/>
          <p:nvPr userDrawn="1"/>
        </p:nvSpPr>
        <p:spPr>
          <a:xfrm>
            <a:off x="-4791" y="-1505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clipart&#10;&#10;Description automatically generated">
            <a:extLst>
              <a:ext uri="{FF2B5EF4-FFF2-40B4-BE49-F238E27FC236}">
                <a16:creationId xmlns:a16="http://schemas.microsoft.com/office/drawing/2014/main" id="{4C0E9BC4-A0D0-EC1E-10CE-A4A434B4AA33}"/>
              </a:ext>
            </a:extLst>
          </p:cNvPr>
          <p:cNvPicPr>
            <a:picLocks noChangeAspect="1"/>
          </p:cNvPicPr>
          <p:nvPr userDrawn="1"/>
        </p:nvPicPr>
        <p:blipFill>
          <a:blip r:embed="rId3"/>
          <a:stretch>
            <a:fillRect/>
          </a:stretch>
        </p:blipFill>
        <p:spPr>
          <a:xfrm>
            <a:off x="5591944" y="2924944"/>
            <a:ext cx="635000" cy="393700"/>
          </a:xfrm>
          <a:prstGeom prst="rect">
            <a:avLst/>
          </a:prstGeom>
        </p:spPr>
      </p:pic>
      <p:sp>
        <p:nvSpPr>
          <p:cNvPr id="13" name="Title 1">
            <a:extLst>
              <a:ext uri="{FF2B5EF4-FFF2-40B4-BE49-F238E27FC236}">
                <a16:creationId xmlns:a16="http://schemas.microsoft.com/office/drawing/2014/main" id="{C35C5434-5722-1C6D-3661-560C34BD3B6C}"/>
              </a:ext>
            </a:extLst>
          </p:cNvPr>
          <p:cNvSpPr>
            <a:spLocks noGrp="1"/>
          </p:cNvSpPr>
          <p:nvPr>
            <p:ph type="title"/>
          </p:nvPr>
        </p:nvSpPr>
        <p:spPr>
          <a:xfrm>
            <a:off x="3575720" y="3501009"/>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4" name="Title 1">
            <a:extLst>
              <a:ext uri="{FF2B5EF4-FFF2-40B4-BE49-F238E27FC236}">
                <a16:creationId xmlns:a16="http://schemas.microsoft.com/office/drawing/2014/main" id="{2F20DA7B-C63B-76C4-79B8-FE29E5308122}"/>
              </a:ext>
            </a:extLst>
          </p:cNvPr>
          <p:cNvSpPr txBox="1">
            <a:spLocks/>
          </p:cNvSpPr>
          <p:nvPr userDrawn="1"/>
        </p:nvSpPr>
        <p:spPr>
          <a:xfrm>
            <a:off x="3575720" y="5373216"/>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3" name="Picture 2" descr="Background pattern, circle&#10;&#10;Description automatically generated">
            <a:extLst>
              <a:ext uri="{FF2B5EF4-FFF2-40B4-BE49-F238E27FC236}">
                <a16:creationId xmlns:a16="http://schemas.microsoft.com/office/drawing/2014/main" id="{65D42B80-39DC-E66D-09BA-3DD36469AE60}"/>
              </a:ext>
            </a:extLst>
          </p:cNvPr>
          <p:cNvPicPr>
            <a:picLocks noChangeAspect="1"/>
          </p:cNvPicPr>
          <p:nvPr userDrawn="1"/>
        </p:nvPicPr>
        <p:blipFill>
          <a:blip r:embed="rId4" cstate="screen">
            <a:alphaModFix amt="45000"/>
            <a:extLst>
              <a:ext uri="{28A0092B-C50C-407E-A947-70E740481C1C}">
                <a14:useLocalDpi xmlns:a14="http://schemas.microsoft.com/office/drawing/2010/main"/>
              </a:ext>
            </a:extLst>
          </a:blip>
          <a:stretch>
            <a:fillRect/>
          </a:stretch>
        </p:blipFill>
        <p:spPr>
          <a:xfrm>
            <a:off x="4482353" y="-26268"/>
            <a:ext cx="7704856" cy="5728692"/>
          </a:xfrm>
          <a:prstGeom prst="rect">
            <a:avLst/>
          </a:prstGeom>
        </p:spPr>
      </p:pic>
      <p:cxnSp>
        <p:nvCxnSpPr>
          <p:cNvPr id="7" name="Straight Connector 6">
            <a:extLst>
              <a:ext uri="{FF2B5EF4-FFF2-40B4-BE49-F238E27FC236}">
                <a16:creationId xmlns:a16="http://schemas.microsoft.com/office/drawing/2014/main" id="{A91410E6-1AAC-FCDE-AF9F-3DEB175E84A1}"/>
              </a:ext>
            </a:extLst>
          </p:cNvPr>
          <p:cNvCxnSpPr>
            <a:cxnSpLocks/>
          </p:cNvCxnSpPr>
          <p:nvPr userDrawn="1"/>
        </p:nvCxnSpPr>
        <p:spPr>
          <a:xfrm>
            <a:off x="4353871" y="515719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8E7A11C-DFE7-BB36-7CB0-C26DD4F6FF4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37878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E5C88D-3EF1-6D04-F114-0D1CCCCB57A2}"/>
              </a:ext>
            </a:extLst>
          </p:cNvPr>
          <p:cNvPicPr>
            <a:picLocks noChangeAspect="1"/>
          </p:cNvPicPr>
          <p:nvPr userDrawn="1"/>
        </p:nvPicPr>
        <p:blipFill>
          <a:blip r:embed="rId2"/>
          <a:stretch>
            <a:fillRect/>
          </a:stretch>
        </p:blipFill>
        <p:spPr>
          <a:xfrm>
            <a:off x="0" y="-2202"/>
            <a:ext cx="9727514" cy="6862403"/>
          </a:xfrm>
          <a:prstGeom prst="rect">
            <a:avLst/>
          </a:prstGeom>
        </p:spPr>
      </p:pic>
      <p:pic>
        <p:nvPicPr>
          <p:cNvPr id="18" name="Picture 17" descr="Background pattern, circle&#10;&#10;Description automatically generated">
            <a:extLst>
              <a:ext uri="{FF2B5EF4-FFF2-40B4-BE49-F238E27FC236}">
                <a16:creationId xmlns:a16="http://schemas.microsoft.com/office/drawing/2014/main" id="{D7CAB403-947B-D087-950D-D9DF95BA67FB}"/>
              </a:ext>
            </a:extLst>
          </p:cNvPr>
          <p:cNvPicPr>
            <a:picLocks noChangeAspect="1"/>
          </p:cNvPicPr>
          <p:nvPr userDrawn="1"/>
        </p:nvPicPr>
        <p:blipFill>
          <a:blip r:embed="rId3" cstate="screen">
            <a:alphaModFix amt="45000"/>
            <a:extLst>
              <a:ext uri="{28A0092B-C50C-407E-A947-70E740481C1C}">
                <a14:useLocalDpi xmlns:a14="http://schemas.microsoft.com/office/drawing/2010/main"/>
              </a:ext>
            </a:extLst>
          </a:blip>
          <a:stretch>
            <a:fillRect/>
          </a:stretch>
        </p:blipFill>
        <p:spPr>
          <a:xfrm rot="10800000">
            <a:off x="16376" y="15050"/>
            <a:ext cx="10499631" cy="6842950"/>
          </a:xfrm>
          <a:prstGeom prst="rect">
            <a:avLst/>
          </a:prstGeom>
        </p:spPr>
      </p:pic>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0" y="5733256"/>
            <a:ext cx="7896225" cy="1124743"/>
          </a:xfrm>
          <a:prstGeom prst="round1Rect">
            <a:avLst>
              <a:gd name="adj" fmla="val 39056"/>
            </a:avLst>
          </a:prstGeom>
          <a:solidFill>
            <a:srgbClr val="00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bg1"/>
                </a:solidFill>
                <a:latin typeface="Arial" charset="0"/>
                <a:ea typeface="Arial" charset="0"/>
                <a:cs typeface="Arial" charset="0"/>
              </a:defRPr>
            </a:lvl1pPr>
          </a:lstStyle>
          <a:p>
            <a:endParaRPr lang="en-GB"/>
          </a:p>
        </p:txBody>
      </p:sp>
      <p:sp>
        <p:nvSpPr>
          <p:cNvPr id="16" name="Round Diagonal Corner Rectangle 5">
            <a:extLst>
              <a:ext uri="{FF2B5EF4-FFF2-40B4-BE49-F238E27FC236}">
                <a16:creationId xmlns:a16="http://schemas.microsoft.com/office/drawing/2014/main" id="{E8C23F41-D85F-35A8-3BF0-473361CC1579}"/>
              </a:ext>
            </a:extLst>
          </p:cNvPr>
          <p:cNvSpPr/>
          <p:nvPr userDrawn="1"/>
        </p:nvSpPr>
        <p:spPr>
          <a:xfrm>
            <a:off x="479380" y="2710881"/>
            <a:ext cx="6264691" cy="1870247"/>
          </a:xfrm>
          <a:prstGeom prst="round2DiagRect">
            <a:avLst>
              <a:gd name="adj1" fmla="val 0"/>
              <a:gd name="adj2" fmla="val 15173"/>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C900A298-58C5-A61E-9F47-7E347319B488}"/>
              </a:ext>
            </a:extLst>
          </p:cNvPr>
          <p:cNvSpPr>
            <a:spLocks noGrp="1"/>
          </p:cNvSpPr>
          <p:nvPr>
            <p:ph type="title"/>
          </p:nvPr>
        </p:nvSpPr>
        <p:spPr>
          <a:xfrm>
            <a:off x="695401" y="2926906"/>
            <a:ext cx="5832648" cy="1870246"/>
          </a:xfrm>
          <a:prstGeom prst="rect">
            <a:avLst/>
          </a:prstGeom>
          <a:ln w="19050">
            <a:noFill/>
          </a:ln>
        </p:spPr>
        <p:txBody>
          <a:bodyPr>
            <a:noAutofit/>
          </a:bodyPr>
          <a:lstStyle>
            <a:lvl1pPr>
              <a:defRPr sz="5000" b="1" i="0" u="none">
                <a:solidFill>
                  <a:srgbClr val="005547"/>
                </a:solidFill>
                <a:latin typeface="Arial" charset="0"/>
                <a:ea typeface="Arial" charset="0"/>
                <a:cs typeface="Arial" charset="0"/>
              </a:defRPr>
            </a:lvl1pPr>
          </a:lstStyle>
          <a:p>
            <a:r>
              <a:rPr lang="en-GB"/>
              <a:t>Click to edit Master title style</a:t>
            </a:r>
          </a:p>
        </p:txBody>
      </p:sp>
      <p:pic>
        <p:nvPicPr>
          <p:cNvPr id="3" name="Picture 2">
            <a:extLst>
              <a:ext uri="{FF2B5EF4-FFF2-40B4-BE49-F238E27FC236}">
                <a16:creationId xmlns:a16="http://schemas.microsoft.com/office/drawing/2014/main" id="{22A8D438-9D11-A435-D69A-F7B14A8068C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1384" y="320675"/>
            <a:ext cx="2138349" cy="981124"/>
          </a:xfrm>
          <a:prstGeom prst="rect">
            <a:avLst/>
          </a:prstGeom>
        </p:spPr>
      </p:pic>
    </p:spTree>
    <p:extLst>
      <p:ext uri="{BB962C8B-B14F-4D97-AF65-F5344CB8AC3E}">
        <p14:creationId xmlns:p14="http://schemas.microsoft.com/office/powerpoint/2010/main" val="160990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258749-52C5-4BF4-9A94-12E869F12023}"/>
              </a:ext>
            </a:extLst>
          </p:cNvPr>
          <p:cNvSpPr/>
          <p:nvPr userDrawn="1"/>
        </p:nvSpPr>
        <p:spPr>
          <a:xfrm>
            <a:off x="0" y="15050"/>
            <a:ext cx="12192000" cy="6858000"/>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clipart&#10;&#10;Description automatically generated">
            <a:extLst>
              <a:ext uri="{FF2B5EF4-FFF2-40B4-BE49-F238E27FC236}">
                <a16:creationId xmlns:a16="http://schemas.microsoft.com/office/drawing/2014/main" id="{4C0E9BC4-A0D0-EC1E-10CE-A4A434B4AA33}"/>
              </a:ext>
            </a:extLst>
          </p:cNvPr>
          <p:cNvPicPr>
            <a:picLocks noChangeAspect="1"/>
          </p:cNvPicPr>
          <p:nvPr userDrawn="1"/>
        </p:nvPicPr>
        <p:blipFill>
          <a:blip r:embed="rId3"/>
          <a:stretch>
            <a:fillRect/>
          </a:stretch>
        </p:blipFill>
        <p:spPr>
          <a:xfrm>
            <a:off x="5591944" y="2924944"/>
            <a:ext cx="635000" cy="393700"/>
          </a:xfrm>
          <a:prstGeom prst="rect">
            <a:avLst/>
          </a:prstGeom>
        </p:spPr>
      </p:pic>
      <p:sp>
        <p:nvSpPr>
          <p:cNvPr id="13" name="Title 1">
            <a:extLst>
              <a:ext uri="{FF2B5EF4-FFF2-40B4-BE49-F238E27FC236}">
                <a16:creationId xmlns:a16="http://schemas.microsoft.com/office/drawing/2014/main" id="{C35C5434-5722-1C6D-3661-560C34BD3B6C}"/>
              </a:ext>
            </a:extLst>
          </p:cNvPr>
          <p:cNvSpPr>
            <a:spLocks noGrp="1"/>
          </p:cNvSpPr>
          <p:nvPr>
            <p:ph type="title"/>
          </p:nvPr>
        </p:nvSpPr>
        <p:spPr>
          <a:xfrm>
            <a:off x="3575720" y="3501009"/>
            <a:ext cx="4824536" cy="1296144"/>
          </a:xfrm>
          <a:prstGeom prst="rect">
            <a:avLst/>
          </a:prstGeom>
        </p:spPr>
        <p:txBody>
          <a:bodyPr/>
          <a:lstStyle>
            <a:lvl1pPr algn="ctr">
              <a:defRPr>
                <a:solidFill>
                  <a:schemeClr val="bg1"/>
                </a:solidFill>
              </a:defRPr>
            </a:lvl1pPr>
          </a:lstStyle>
          <a:p>
            <a:r>
              <a:rPr lang="en-GB"/>
              <a:t>Click to edit Master title style</a:t>
            </a:r>
            <a:endParaRPr lang="en-US"/>
          </a:p>
        </p:txBody>
      </p:sp>
      <p:sp>
        <p:nvSpPr>
          <p:cNvPr id="14" name="Title 1">
            <a:extLst>
              <a:ext uri="{FF2B5EF4-FFF2-40B4-BE49-F238E27FC236}">
                <a16:creationId xmlns:a16="http://schemas.microsoft.com/office/drawing/2014/main" id="{2F20DA7B-C63B-76C4-79B8-FE29E5308122}"/>
              </a:ext>
            </a:extLst>
          </p:cNvPr>
          <p:cNvSpPr txBox="1">
            <a:spLocks/>
          </p:cNvSpPr>
          <p:nvPr userDrawn="1"/>
        </p:nvSpPr>
        <p:spPr>
          <a:xfrm>
            <a:off x="3575720" y="5373216"/>
            <a:ext cx="4824536" cy="576064"/>
          </a:xfrm>
          <a:prstGeom prst="rect">
            <a:avLst/>
          </a:prstGeom>
        </p:spPr>
        <p:txBody>
          <a:bodyPr/>
          <a:lstStyle>
            <a:lvl1pPr algn="ctr" defTabSz="914400" rtl="0" eaLnBrk="1" latinLnBrk="0" hangingPunct="1">
              <a:lnSpc>
                <a:spcPct val="90000"/>
              </a:lnSpc>
              <a:spcBef>
                <a:spcPct val="0"/>
              </a:spcBef>
              <a:buNone/>
              <a:defRPr sz="3600" b="1" i="0" u="none" kern="1200">
                <a:solidFill>
                  <a:schemeClr val="bg1"/>
                </a:solidFill>
                <a:latin typeface="+mj-lt"/>
                <a:ea typeface="Arial" charset="0"/>
                <a:cs typeface="Arial" charset="0"/>
              </a:defRPr>
            </a:lvl1pPr>
          </a:lstStyle>
          <a:p>
            <a:r>
              <a:rPr lang="en-GB" sz="2500"/>
              <a:t>Click to edit Master title style</a:t>
            </a:r>
            <a:endParaRPr lang="en-US" sz="2500"/>
          </a:p>
        </p:txBody>
      </p:sp>
      <p:pic>
        <p:nvPicPr>
          <p:cNvPr id="3" name="Picture 2" descr="Background pattern, circle&#10;&#10;Description automatically generated">
            <a:extLst>
              <a:ext uri="{FF2B5EF4-FFF2-40B4-BE49-F238E27FC236}">
                <a16:creationId xmlns:a16="http://schemas.microsoft.com/office/drawing/2014/main" id="{ED81CE61-0FA3-9DD6-B66D-7AA835809B9E}"/>
              </a:ext>
            </a:extLst>
          </p:cNvPr>
          <p:cNvPicPr>
            <a:picLocks noChangeAspect="1"/>
          </p:cNvPicPr>
          <p:nvPr userDrawn="1"/>
        </p:nvPicPr>
        <p:blipFill>
          <a:blip r:embed="rId4" cstate="screen">
            <a:alphaModFix amt="45000"/>
            <a:extLst>
              <a:ext uri="{28A0092B-C50C-407E-A947-70E740481C1C}">
                <a14:useLocalDpi xmlns:a14="http://schemas.microsoft.com/office/drawing/2010/main"/>
              </a:ext>
            </a:extLst>
          </a:blip>
          <a:stretch>
            <a:fillRect/>
          </a:stretch>
        </p:blipFill>
        <p:spPr>
          <a:xfrm>
            <a:off x="3236386" y="-67324"/>
            <a:ext cx="9203487" cy="6842950"/>
          </a:xfrm>
          <a:prstGeom prst="rect">
            <a:avLst/>
          </a:prstGeom>
        </p:spPr>
      </p:pic>
      <p:cxnSp>
        <p:nvCxnSpPr>
          <p:cNvPr id="6" name="Straight Connector 5">
            <a:extLst>
              <a:ext uri="{FF2B5EF4-FFF2-40B4-BE49-F238E27FC236}">
                <a16:creationId xmlns:a16="http://schemas.microsoft.com/office/drawing/2014/main" id="{032F1DF1-34A0-CDC8-79EE-E02C3EF9B5ED}"/>
              </a:ext>
            </a:extLst>
          </p:cNvPr>
          <p:cNvCxnSpPr>
            <a:cxnSpLocks/>
          </p:cNvCxnSpPr>
          <p:nvPr userDrawn="1"/>
        </p:nvCxnSpPr>
        <p:spPr>
          <a:xfrm>
            <a:off x="4353871" y="515719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4404D3-BC35-8F7B-86CD-BA25603438B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1965188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E28824FD-1891-2036-CAC3-6C88E61CF362}"/>
              </a:ext>
            </a:extLst>
          </p:cNvPr>
          <p:cNvPicPr>
            <a:picLocks noChangeAspect="1"/>
          </p:cNvPicPr>
          <p:nvPr userDrawn="1"/>
        </p:nvPicPr>
        <p:blipFill>
          <a:blip r:embed="rId3" cstate="screen">
            <a:alphaModFix amt="45000"/>
            <a:extLst>
              <a:ext uri="{28A0092B-C50C-407E-A947-70E740481C1C}">
                <a14:useLocalDpi xmlns:a14="http://schemas.microsoft.com/office/drawing/2010/main"/>
              </a:ext>
            </a:extLst>
          </a:blip>
          <a:stretch>
            <a:fillRect/>
          </a:stretch>
        </p:blipFill>
        <p:spPr>
          <a:xfrm>
            <a:off x="1703512" y="15050"/>
            <a:ext cx="10499631" cy="6842950"/>
          </a:xfrm>
          <a:prstGeom prst="rect">
            <a:avLst/>
          </a:prstGeom>
        </p:spPr>
      </p:pic>
      <p:sp>
        <p:nvSpPr>
          <p:cNvPr id="4" name="Round Diagonal Corner Rectangle 5">
            <a:extLst>
              <a:ext uri="{FF2B5EF4-FFF2-40B4-BE49-F238E27FC236}">
                <a16:creationId xmlns:a16="http://schemas.microsoft.com/office/drawing/2014/main" id="{0B8497D7-8B28-2875-99B5-C529AAF7607F}"/>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a:xfrm>
            <a:off x="284018" y="6353659"/>
            <a:ext cx="2743200" cy="365125"/>
          </a:xfrm>
          <a:prstGeom prst="rect">
            <a:avLst/>
          </a:prstGeom>
        </p:spPr>
        <p:txBody>
          <a:bodyPr/>
          <a:lstStyle/>
          <a:p>
            <a:fld id="{4813F0E5-B502-2044-A0C5-C340BBB4FD8F}" type="slidenum">
              <a:rPr lang="en-GB" smtClean="0"/>
              <a:pPr/>
              <a:t>‹#›</a:t>
            </a:fld>
            <a:endParaRPr lang="en-GB"/>
          </a:p>
        </p:txBody>
      </p:sp>
      <p:pic>
        <p:nvPicPr>
          <p:cNvPr id="7" name="Picture 6">
            <a:extLst>
              <a:ext uri="{FF2B5EF4-FFF2-40B4-BE49-F238E27FC236}">
                <a16:creationId xmlns:a16="http://schemas.microsoft.com/office/drawing/2014/main" id="{04F5647B-70AC-ECBE-B0EC-BD33802DDA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3494389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Background pattern, circle&#10;&#10;Description automatically generated">
            <a:extLst>
              <a:ext uri="{FF2B5EF4-FFF2-40B4-BE49-F238E27FC236}">
                <a16:creationId xmlns:a16="http://schemas.microsoft.com/office/drawing/2014/main" id="{E28824FD-1891-2036-CAC3-6C88E61CF362}"/>
              </a:ext>
            </a:extLst>
          </p:cNvPr>
          <p:cNvPicPr>
            <a:picLocks noChangeAspect="1"/>
          </p:cNvPicPr>
          <p:nvPr userDrawn="1"/>
        </p:nvPicPr>
        <p:blipFill>
          <a:blip r:embed="rId3" cstate="screen">
            <a:alphaModFix amt="45000"/>
            <a:extLst>
              <a:ext uri="{28A0092B-C50C-407E-A947-70E740481C1C}">
                <a14:useLocalDpi xmlns:a14="http://schemas.microsoft.com/office/drawing/2010/main"/>
              </a:ext>
            </a:extLst>
          </a:blip>
          <a:stretch>
            <a:fillRect/>
          </a:stretch>
        </p:blipFill>
        <p:spPr>
          <a:xfrm>
            <a:off x="1703512" y="15050"/>
            <a:ext cx="10499631" cy="6842950"/>
          </a:xfrm>
          <a:prstGeom prst="rect">
            <a:avLst/>
          </a:prstGeom>
        </p:spPr>
      </p:pic>
      <p:sp>
        <p:nvSpPr>
          <p:cNvPr id="4" name="Round Diagonal Corner Rectangle 5">
            <a:extLst>
              <a:ext uri="{FF2B5EF4-FFF2-40B4-BE49-F238E27FC236}">
                <a16:creationId xmlns:a16="http://schemas.microsoft.com/office/drawing/2014/main" id="{0B8497D7-8B28-2875-99B5-C529AAF7607F}"/>
              </a:ext>
            </a:extLst>
          </p:cNvPr>
          <p:cNvSpPr/>
          <p:nvPr userDrawn="1"/>
        </p:nvSpPr>
        <p:spPr>
          <a:xfrm flipH="1">
            <a:off x="551384" y="2852936"/>
            <a:ext cx="11161240" cy="3168353"/>
          </a:xfrm>
          <a:prstGeom prst="round2DiagRect">
            <a:avLst>
              <a:gd name="adj1" fmla="val 0"/>
              <a:gd name="adj2" fmla="val 11183"/>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ADA265-1176-C824-4330-4B8C0CECCE81}"/>
              </a:ext>
            </a:extLst>
          </p:cNvPr>
          <p:cNvSpPr>
            <a:spLocks noGrp="1"/>
          </p:cNvSpPr>
          <p:nvPr>
            <p:ph type="title"/>
          </p:nvPr>
        </p:nvSpPr>
        <p:spPr>
          <a:xfrm>
            <a:off x="2110502" y="4077072"/>
            <a:ext cx="7970996" cy="633397"/>
          </a:xfrm>
          <a:prstGeom prst="rect">
            <a:avLst/>
          </a:prstGeo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480D3FF-573D-A86C-9443-9DD421EB4D12}"/>
              </a:ext>
            </a:extLst>
          </p:cNvPr>
          <p:cNvSpPr>
            <a:spLocks noGrp="1"/>
          </p:cNvSpPr>
          <p:nvPr>
            <p:ph type="sldNum" sz="quarter" idx="10"/>
          </p:nvPr>
        </p:nvSpPr>
        <p:spPr>
          <a:xfrm>
            <a:off x="284018" y="6353659"/>
            <a:ext cx="2743200" cy="365125"/>
          </a:xfrm>
          <a:prstGeom prst="rect">
            <a:avLst/>
          </a:prstGeom>
        </p:spPr>
        <p:txBody>
          <a:bodyPr/>
          <a:lstStyle/>
          <a:p>
            <a:fld id="{4813F0E5-B502-2044-A0C5-C340BBB4FD8F}" type="slidenum">
              <a:rPr lang="en-GB" smtClean="0"/>
              <a:pPr/>
              <a:t>‹#›</a:t>
            </a:fld>
            <a:endParaRPr lang="en-GB"/>
          </a:p>
        </p:txBody>
      </p:sp>
      <p:pic>
        <p:nvPicPr>
          <p:cNvPr id="7" name="Picture 6">
            <a:extLst>
              <a:ext uri="{FF2B5EF4-FFF2-40B4-BE49-F238E27FC236}">
                <a16:creationId xmlns:a16="http://schemas.microsoft.com/office/drawing/2014/main" id="{E9BD3408-8247-7984-94A3-AD26934512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3170923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table - 4 columns/ non customisable">
    <p:spTree>
      <p:nvGrpSpPr>
        <p:cNvPr id="1" name=""/>
        <p:cNvGrpSpPr/>
        <p:nvPr/>
      </p:nvGrpSpPr>
      <p:grpSpPr>
        <a:xfrm>
          <a:off x="0" y="0"/>
          <a:ext cx="0" cy="0"/>
          <a:chOff x="0" y="0"/>
          <a:chExt cx="0" cy="0"/>
        </a:xfrm>
      </p:grpSpPr>
      <p:pic>
        <p:nvPicPr>
          <p:cNvPr id="4" name="Picture 3" descr="Background pattern, circle&#10;&#10;Description automatically generated">
            <a:extLst>
              <a:ext uri="{FF2B5EF4-FFF2-40B4-BE49-F238E27FC236}">
                <a16:creationId xmlns:a16="http://schemas.microsoft.com/office/drawing/2014/main" id="{DAEC8E12-67BA-F428-3D66-1E6B2B5D0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27383"/>
            <a:ext cx="9693408" cy="6858000"/>
          </a:xfrm>
          <a:prstGeom prst="rect">
            <a:avLst/>
          </a:prstGeom>
        </p:spPr>
      </p:pic>
      <p:pic>
        <p:nvPicPr>
          <p:cNvPr id="5" name="Picture 4" descr="Chart, rectangle&#10;&#10;Description automatically generated">
            <a:extLst>
              <a:ext uri="{FF2B5EF4-FFF2-40B4-BE49-F238E27FC236}">
                <a16:creationId xmlns:a16="http://schemas.microsoft.com/office/drawing/2014/main" id="{92A67EF8-087C-6082-1EB9-5817432E8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3976" y="404664"/>
            <a:ext cx="10942704" cy="6453336"/>
          </a:xfrm>
          <a:prstGeom prst="rect">
            <a:avLst/>
          </a:prstGeom>
        </p:spPr>
      </p:pic>
      <p:sp>
        <p:nvSpPr>
          <p:cNvPr id="6" name="Text Placeholder 502">
            <a:extLst>
              <a:ext uri="{FF2B5EF4-FFF2-40B4-BE49-F238E27FC236}">
                <a16:creationId xmlns:a16="http://schemas.microsoft.com/office/drawing/2014/main" id="{57AE6B17-651E-84E8-944B-09CE8FF0A41B}"/>
              </a:ext>
            </a:extLst>
          </p:cNvPr>
          <p:cNvSpPr>
            <a:spLocks noGrp="1"/>
          </p:cNvSpPr>
          <p:nvPr>
            <p:ph type="body" sz="quarter" idx="10" hasCustomPrompt="1"/>
          </p:nvPr>
        </p:nvSpPr>
        <p:spPr>
          <a:xfrm>
            <a:off x="2013502"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7" name="Slide Number Placeholder 507">
            <a:extLst>
              <a:ext uri="{FF2B5EF4-FFF2-40B4-BE49-F238E27FC236}">
                <a16:creationId xmlns:a16="http://schemas.microsoft.com/office/drawing/2014/main" id="{2E8F76D8-C257-D517-6FF5-B33045BC4F5E}"/>
              </a:ext>
            </a:extLst>
          </p:cNvPr>
          <p:cNvSpPr>
            <a:spLocks noGrp="1"/>
          </p:cNvSpPr>
          <p:nvPr>
            <p:ph type="sldNum" sz="quarter" idx="14"/>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
        <p:nvSpPr>
          <p:cNvPr id="8" name="Text Placeholder 3">
            <a:extLst>
              <a:ext uri="{FF2B5EF4-FFF2-40B4-BE49-F238E27FC236}">
                <a16:creationId xmlns:a16="http://schemas.microsoft.com/office/drawing/2014/main" id="{54963B43-C65D-AAE6-3F66-883482A1FB2F}"/>
              </a:ext>
            </a:extLst>
          </p:cNvPr>
          <p:cNvSpPr>
            <a:spLocks noGrp="1"/>
          </p:cNvSpPr>
          <p:nvPr>
            <p:ph type="body" sz="quarter" idx="23" hasCustomPrompt="1"/>
          </p:nvPr>
        </p:nvSpPr>
        <p:spPr>
          <a:xfrm>
            <a:off x="2013502"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9" name="Text Placeholder 3">
            <a:extLst>
              <a:ext uri="{FF2B5EF4-FFF2-40B4-BE49-F238E27FC236}">
                <a16:creationId xmlns:a16="http://schemas.microsoft.com/office/drawing/2014/main" id="{26FB679B-F8DC-C397-33C2-0017FC587B59}"/>
              </a:ext>
            </a:extLst>
          </p:cNvPr>
          <p:cNvSpPr>
            <a:spLocks noGrp="1"/>
          </p:cNvSpPr>
          <p:nvPr>
            <p:ph type="body" sz="quarter" idx="24" hasCustomPrompt="1"/>
          </p:nvPr>
        </p:nvSpPr>
        <p:spPr>
          <a:xfrm>
            <a:off x="4647902"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0" name="Text Placeholder 3">
            <a:extLst>
              <a:ext uri="{FF2B5EF4-FFF2-40B4-BE49-F238E27FC236}">
                <a16:creationId xmlns:a16="http://schemas.microsoft.com/office/drawing/2014/main" id="{FD35F27C-4824-D3ED-FB71-09B004CFB451}"/>
              </a:ext>
            </a:extLst>
          </p:cNvPr>
          <p:cNvSpPr>
            <a:spLocks noGrp="1"/>
          </p:cNvSpPr>
          <p:nvPr>
            <p:ph type="body" sz="quarter" idx="25" hasCustomPrompt="1"/>
          </p:nvPr>
        </p:nvSpPr>
        <p:spPr>
          <a:xfrm>
            <a:off x="7229557"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1" name="Text Placeholder 3">
            <a:extLst>
              <a:ext uri="{FF2B5EF4-FFF2-40B4-BE49-F238E27FC236}">
                <a16:creationId xmlns:a16="http://schemas.microsoft.com/office/drawing/2014/main" id="{F20858B1-B053-21CC-6170-439BDDFC7B94}"/>
              </a:ext>
            </a:extLst>
          </p:cNvPr>
          <p:cNvSpPr>
            <a:spLocks noGrp="1"/>
          </p:cNvSpPr>
          <p:nvPr>
            <p:ph type="body" sz="quarter" idx="26" hasCustomPrompt="1"/>
          </p:nvPr>
        </p:nvSpPr>
        <p:spPr>
          <a:xfrm>
            <a:off x="9768408"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2" name="Text Placeholder 502">
            <a:extLst>
              <a:ext uri="{FF2B5EF4-FFF2-40B4-BE49-F238E27FC236}">
                <a16:creationId xmlns:a16="http://schemas.microsoft.com/office/drawing/2014/main" id="{4067ADC7-B796-DADE-4C53-55B386AB273C}"/>
              </a:ext>
            </a:extLst>
          </p:cNvPr>
          <p:cNvSpPr>
            <a:spLocks noGrp="1"/>
          </p:cNvSpPr>
          <p:nvPr>
            <p:ph type="body" sz="quarter" idx="27" hasCustomPrompt="1"/>
          </p:nvPr>
        </p:nvSpPr>
        <p:spPr>
          <a:xfrm>
            <a:off x="4584106"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3" name="Text Placeholder 502">
            <a:extLst>
              <a:ext uri="{FF2B5EF4-FFF2-40B4-BE49-F238E27FC236}">
                <a16:creationId xmlns:a16="http://schemas.microsoft.com/office/drawing/2014/main" id="{A5D8B292-5BCE-31BC-4EB8-345B86C5796B}"/>
              </a:ext>
            </a:extLst>
          </p:cNvPr>
          <p:cNvSpPr>
            <a:spLocks noGrp="1"/>
          </p:cNvSpPr>
          <p:nvPr>
            <p:ph type="body" sz="quarter" idx="28" hasCustomPrompt="1"/>
          </p:nvPr>
        </p:nvSpPr>
        <p:spPr>
          <a:xfrm>
            <a:off x="7205290"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4" name="Text Placeholder 502">
            <a:extLst>
              <a:ext uri="{FF2B5EF4-FFF2-40B4-BE49-F238E27FC236}">
                <a16:creationId xmlns:a16="http://schemas.microsoft.com/office/drawing/2014/main" id="{B903ED14-01D7-1FFC-CBF6-9BA6E4A038D7}"/>
              </a:ext>
            </a:extLst>
          </p:cNvPr>
          <p:cNvSpPr>
            <a:spLocks noGrp="1"/>
          </p:cNvSpPr>
          <p:nvPr>
            <p:ph type="body" sz="quarter" idx="29" hasCustomPrompt="1"/>
          </p:nvPr>
        </p:nvSpPr>
        <p:spPr>
          <a:xfrm>
            <a:off x="9768408"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cxnSp>
        <p:nvCxnSpPr>
          <p:cNvPr id="15" name="Straight Connector 14">
            <a:extLst>
              <a:ext uri="{FF2B5EF4-FFF2-40B4-BE49-F238E27FC236}">
                <a16:creationId xmlns:a16="http://schemas.microsoft.com/office/drawing/2014/main" id="{ECEA24A4-3C35-1D94-BA5C-9BC869446C39}"/>
              </a:ext>
            </a:extLst>
          </p:cNvPr>
          <p:cNvCxnSpPr>
            <a:cxnSpLocks/>
          </p:cNvCxnSpPr>
          <p:nvPr userDrawn="1"/>
        </p:nvCxnSpPr>
        <p:spPr>
          <a:xfrm>
            <a:off x="2083508"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264EE-5FA4-856C-2B3E-6AD6319DB290}"/>
              </a:ext>
            </a:extLst>
          </p:cNvPr>
          <p:cNvCxnSpPr>
            <a:cxnSpLocks/>
          </p:cNvCxnSpPr>
          <p:nvPr userDrawn="1"/>
        </p:nvCxnSpPr>
        <p:spPr>
          <a:xfrm>
            <a:off x="4749806"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4C72E1-8AB8-8350-95A3-03BB90554AC9}"/>
              </a:ext>
            </a:extLst>
          </p:cNvPr>
          <p:cNvCxnSpPr>
            <a:cxnSpLocks/>
          </p:cNvCxnSpPr>
          <p:nvPr userDrawn="1"/>
        </p:nvCxnSpPr>
        <p:spPr>
          <a:xfrm>
            <a:off x="7342094"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0767D3-B978-8712-9FB4-37D77E6DD7AC}"/>
              </a:ext>
            </a:extLst>
          </p:cNvPr>
          <p:cNvCxnSpPr>
            <a:cxnSpLocks/>
          </p:cNvCxnSpPr>
          <p:nvPr userDrawn="1"/>
        </p:nvCxnSpPr>
        <p:spPr>
          <a:xfrm>
            <a:off x="9842164"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94F5C3C-5789-DA4A-EE21-97B4686014D8}"/>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23" name="Text Placeholder 3">
            <a:extLst>
              <a:ext uri="{FF2B5EF4-FFF2-40B4-BE49-F238E27FC236}">
                <a16:creationId xmlns:a16="http://schemas.microsoft.com/office/drawing/2014/main" id="{0341B053-7AFC-1BE2-E7A3-0E561F2E8099}"/>
              </a:ext>
            </a:extLst>
          </p:cNvPr>
          <p:cNvSpPr>
            <a:spLocks noGrp="1"/>
          </p:cNvSpPr>
          <p:nvPr>
            <p:ph type="body" sz="quarter" idx="30" hasCustomPrompt="1"/>
          </p:nvPr>
        </p:nvSpPr>
        <p:spPr>
          <a:xfrm>
            <a:off x="1991544" y="206084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4" name="Text Placeholder 3">
            <a:extLst>
              <a:ext uri="{FF2B5EF4-FFF2-40B4-BE49-F238E27FC236}">
                <a16:creationId xmlns:a16="http://schemas.microsoft.com/office/drawing/2014/main" id="{AA41DEC7-939B-1EA4-A5D9-8EA292456D7B}"/>
              </a:ext>
            </a:extLst>
          </p:cNvPr>
          <p:cNvSpPr>
            <a:spLocks noGrp="1"/>
          </p:cNvSpPr>
          <p:nvPr>
            <p:ph type="body" sz="quarter" idx="31" hasCustomPrompt="1"/>
          </p:nvPr>
        </p:nvSpPr>
        <p:spPr>
          <a:xfrm>
            <a:off x="4655840" y="2058089"/>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5" name="Text Placeholder 3">
            <a:extLst>
              <a:ext uri="{FF2B5EF4-FFF2-40B4-BE49-F238E27FC236}">
                <a16:creationId xmlns:a16="http://schemas.microsoft.com/office/drawing/2014/main" id="{347619A0-FBAF-93BC-0C29-D46056BC729B}"/>
              </a:ext>
            </a:extLst>
          </p:cNvPr>
          <p:cNvSpPr>
            <a:spLocks noGrp="1"/>
          </p:cNvSpPr>
          <p:nvPr>
            <p:ph type="body" sz="quarter" idx="32" hasCustomPrompt="1"/>
          </p:nvPr>
        </p:nvSpPr>
        <p:spPr>
          <a:xfrm>
            <a:off x="7248128" y="205808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6" name="Text Placeholder 3">
            <a:extLst>
              <a:ext uri="{FF2B5EF4-FFF2-40B4-BE49-F238E27FC236}">
                <a16:creationId xmlns:a16="http://schemas.microsoft.com/office/drawing/2014/main" id="{F0DA9748-5AC3-23C1-9C7B-B9A0C5123B90}"/>
              </a:ext>
            </a:extLst>
          </p:cNvPr>
          <p:cNvSpPr>
            <a:spLocks noGrp="1"/>
          </p:cNvSpPr>
          <p:nvPr>
            <p:ph type="body" sz="quarter" idx="33" hasCustomPrompt="1"/>
          </p:nvPr>
        </p:nvSpPr>
        <p:spPr>
          <a:xfrm>
            <a:off x="9790366" y="1993094"/>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Tree>
    <p:extLst>
      <p:ext uri="{BB962C8B-B14F-4D97-AF65-F5344CB8AC3E}">
        <p14:creationId xmlns:p14="http://schemas.microsoft.com/office/powerpoint/2010/main" val="3381225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table - 3 columns/ non customisable ">
    <p:spTree>
      <p:nvGrpSpPr>
        <p:cNvPr id="1" name=""/>
        <p:cNvGrpSpPr/>
        <p:nvPr/>
      </p:nvGrpSpPr>
      <p:grpSpPr>
        <a:xfrm>
          <a:off x="0" y="0"/>
          <a:ext cx="0" cy="0"/>
          <a:chOff x="0" y="0"/>
          <a:chExt cx="0" cy="0"/>
        </a:xfrm>
      </p:grpSpPr>
      <p:pic>
        <p:nvPicPr>
          <p:cNvPr id="4" name="Picture 3" descr="Background pattern, circle&#10;&#10;Description automatically generated">
            <a:extLst>
              <a:ext uri="{FF2B5EF4-FFF2-40B4-BE49-F238E27FC236}">
                <a16:creationId xmlns:a16="http://schemas.microsoft.com/office/drawing/2014/main" id="{DAEC8E12-67BA-F428-3D66-1E6B2B5D0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0"/>
            <a:ext cx="9693408" cy="6858000"/>
          </a:xfrm>
          <a:prstGeom prst="rect">
            <a:avLst/>
          </a:prstGeom>
        </p:spPr>
      </p:pic>
      <p:pic>
        <p:nvPicPr>
          <p:cNvPr id="21" name="Picture 20">
            <a:extLst>
              <a:ext uri="{FF2B5EF4-FFF2-40B4-BE49-F238E27FC236}">
                <a16:creationId xmlns:a16="http://schemas.microsoft.com/office/drawing/2014/main" id="{D6A54A86-6C94-3D71-43D9-4ACB89C20A3A}"/>
              </a:ext>
            </a:extLst>
          </p:cNvPr>
          <p:cNvPicPr>
            <a:picLocks noChangeAspect="1"/>
          </p:cNvPicPr>
          <p:nvPr userDrawn="1"/>
        </p:nvPicPr>
        <p:blipFill>
          <a:blip r:embed="rId3"/>
          <a:stretch>
            <a:fillRect/>
          </a:stretch>
        </p:blipFill>
        <p:spPr>
          <a:xfrm>
            <a:off x="1755958" y="1420480"/>
            <a:ext cx="10428297" cy="5437520"/>
          </a:xfrm>
          <a:prstGeom prst="rect">
            <a:avLst/>
          </a:prstGeom>
        </p:spPr>
      </p:pic>
      <p:sp>
        <p:nvSpPr>
          <p:cNvPr id="6" name="Text Placeholder 502">
            <a:extLst>
              <a:ext uri="{FF2B5EF4-FFF2-40B4-BE49-F238E27FC236}">
                <a16:creationId xmlns:a16="http://schemas.microsoft.com/office/drawing/2014/main" id="{57AE6B17-651E-84E8-944B-09CE8FF0A41B}"/>
              </a:ext>
            </a:extLst>
          </p:cNvPr>
          <p:cNvSpPr>
            <a:spLocks noGrp="1"/>
          </p:cNvSpPr>
          <p:nvPr>
            <p:ph type="body" sz="quarter" idx="10" hasCustomPrompt="1"/>
          </p:nvPr>
        </p:nvSpPr>
        <p:spPr>
          <a:xfrm>
            <a:off x="2279576"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7" name="Slide Number Placeholder 507">
            <a:extLst>
              <a:ext uri="{FF2B5EF4-FFF2-40B4-BE49-F238E27FC236}">
                <a16:creationId xmlns:a16="http://schemas.microsoft.com/office/drawing/2014/main" id="{2E8F76D8-C257-D517-6FF5-B33045BC4F5E}"/>
              </a:ext>
            </a:extLst>
          </p:cNvPr>
          <p:cNvSpPr>
            <a:spLocks noGrp="1"/>
          </p:cNvSpPr>
          <p:nvPr>
            <p:ph type="sldNum" sz="quarter" idx="14"/>
          </p:nvPr>
        </p:nvSpPr>
        <p:spPr>
          <a:xfrm>
            <a:off x="284018" y="6353659"/>
            <a:ext cx="2743200" cy="365125"/>
          </a:xfrm>
        </p:spPr>
        <p:txBody>
          <a:bodyPr/>
          <a:lstStyle>
            <a:lvl1pPr>
              <a:defRPr>
                <a:solidFill>
                  <a:schemeClr val="bg1"/>
                </a:solidFill>
              </a:defRPr>
            </a:lvl1pPr>
          </a:lstStyle>
          <a:p>
            <a:fld id="{4813F0E5-B502-2044-A0C5-C340BBB4FD8F}" type="slidenum">
              <a:rPr lang="en-GB" smtClean="0"/>
              <a:pPr/>
              <a:t>‹#›</a:t>
            </a:fld>
            <a:endParaRPr lang="en-GB"/>
          </a:p>
        </p:txBody>
      </p:sp>
      <p:sp>
        <p:nvSpPr>
          <p:cNvPr id="8" name="Text Placeholder 3">
            <a:extLst>
              <a:ext uri="{FF2B5EF4-FFF2-40B4-BE49-F238E27FC236}">
                <a16:creationId xmlns:a16="http://schemas.microsoft.com/office/drawing/2014/main" id="{54963B43-C65D-AAE6-3F66-883482A1FB2F}"/>
              </a:ext>
            </a:extLst>
          </p:cNvPr>
          <p:cNvSpPr>
            <a:spLocks noGrp="1"/>
          </p:cNvSpPr>
          <p:nvPr>
            <p:ph type="body" sz="quarter" idx="23" hasCustomPrompt="1"/>
          </p:nvPr>
        </p:nvSpPr>
        <p:spPr>
          <a:xfrm>
            <a:off x="2279576"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9" name="Text Placeholder 3">
            <a:extLst>
              <a:ext uri="{FF2B5EF4-FFF2-40B4-BE49-F238E27FC236}">
                <a16:creationId xmlns:a16="http://schemas.microsoft.com/office/drawing/2014/main" id="{26FB679B-F8DC-C397-33C2-0017FC587B59}"/>
              </a:ext>
            </a:extLst>
          </p:cNvPr>
          <p:cNvSpPr>
            <a:spLocks noGrp="1"/>
          </p:cNvSpPr>
          <p:nvPr>
            <p:ph type="body" sz="quarter" idx="24" hasCustomPrompt="1"/>
          </p:nvPr>
        </p:nvSpPr>
        <p:spPr>
          <a:xfrm>
            <a:off x="5757918"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0" name="Text Placeholder 3">
            <a:extLst>
              <a:ext uri="{FF2B5EF4-FFF2-40B4-BE49-F238E27FC236}">
                <a16:creationId xmlns:a16="http://schemas.microsoft.com/office/drawing/2014/main" id="{FD35F27C-4824-D3ED-FB71-09B004CFB451}"/>
              </a:ext>
            </a:extLst>
          </p:cNvPr>
          <p:cNvSpPr>
            <a:spLocks noGrp="1"/>
          </p:cNvSpPr>
          <p:nvPr>
            <p:ph type="body" sz="quarter" idx="25" hasCustomPrompt="1"/>
          </p:nvPr>
        </p:nvSpPr>
        <p:spPr>
          <a:xfrm>
            <a:off x="9233768" y="2812213"/>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Heading</a:t>
            </a:r>
          </a:p>
        </p:txBody>
      </p:sp>
      <p:sp>
        <p:nvSpPr>
          <p:cNvPr id="12" name="Text Placeholder 502">
            <a:extLst>
              <a:ext uri="{FF2B5EF4-FFF2-40B4-BE49-F238E27FC236}">
                <a16:creationId xmlns:a16="http://schemas.microsoft.com/office/drawing/2014/main" id="{4067ADC7-B796-DADE-4C53-55B386AB273C}"/>
              </a:ext>
            </a:extLst>
          </p:cNvPr>
          <p:cNvSpPr>
            <a:spLocks noGrp="1"/>
          </p:cNvSpPr>
          <p:nvPr>
            <p:ph type="body" sz="quarter" idx="27" hasCustomPrompt="1"/>
          </p:nvPr>
        </p:nvSpPr>
        <p:spPr>
          <a:xfrm>
            <a:off x="5714078"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sp>
        <p:nvSpPr>
          <p:cNvPr id="13" name="Text Placeholder 502">
            <a:extLst>
              <a:ext uri="{FF2B5EF4-FFF2-40B4-BE49-F238E27FC236}">
                <a16:creationId xmlns:a16="http://schemas.microsoft.com/office/drawing/2014/main" id="{A5D8B292-5BCE-31BC-4EB8-345B86C5796B}"/>
              </a:ext>
            </a:extLst>
          </p:cNvPr>
          <p:cNvSpPr>
            <a:spLocks noGrp="1"/>
          </p:cNvSpPr>
          <p:nvPr>
            <p:ph type="body" sz="quarter" idx="28" hasCustomPrompt="1"/>
          </p:nvPr>
        </p:nvSpPr>
        <p:spPr>
          <a:xfrm>
            <a:off x="9209501" y="3527662"/>
            <a:ext cx="2068276" cy="3069690"/>
          </a:xfrm>
        </p:spPr>
        <p:txBody>
          <a:bodyPr>
            <a:noAutofit/>
          </a:bodyPr>
          <a:lstStyle>
            <a:lvl1pPr marL="0" indent="0">
              <a:buNone/>
              <a:defRPr sz="1400" spc="0" baseline="0">
                <a:solidFill>
                  <a:srgbClr val="005547"/>
                </a:solidFill>
              </a:defRPr>
            </a:lvl1pPr>
            <a:lvl2pPr>
              <a:defRPr sz="2000"/>
            </a:lvl2pPr>
            <a:lvl3pPr>
              <a:defRPr sz="1800"/>
            </a:lvl3pPr>
            <a:lvl4pPr>
              <a:defRPr sz="1600"/>
            </a:lvl4pPr>
            <a:lvl5pPr>
              <a:defRPr sz="1600"/>
            </a:lvl5pPr>
          </a:lstStyle>
          <a:p>
            <a:pPr lvl="0"/>
            <a:r>
              <a:rPr lang="en-GB"/>
              <a:t>Click to edit Master text styles </a:t>
            </a:r>
          </a:p>
        </p:txBody>
      </p:sp>
      <p:cxnSp>
        <p:nvCxnSpPr>
          <p:cNvPr id="15" name="Straight Connector 14">
            <a:extLst>
              <a:ext uri="{FF2B5EF4-FFF2-40B4-BE49-F238E27FC236}">
                <a16:creationId xmlns:a16="http://schemas.microsoft.com/office/drawing/2014/main" id="{ECEA24A4-3C35-1D94-BA5C-9BC869446C39}"/>
              </a:ext>
            </a:extLst>
          </p:cNvPr>
          <p:cNvCxnSpPr>
            <a:cxnSpLocks/>
          </p:cNvCxnSpPr>
          <p:nvPr userDrawn="1"/>
        </p:nvCxnSpPr>
        <p:spPr>
          <a:xfrm>
            <a:off x="2399632"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264EE-5FA4-856C-2B3E-6AD6319DB290}"/>
              </a:ext>
            </a:extLst>
          </p:cNvPr>
          <p:cNvCxnSpPr>
            <a:cxnSpLocks/>
          </p:cNvCxnSpPr>
          <p:nvPr userDrawn="1"/>
        </p:nvCxnSpPr>
        <p:spPr>
          <a:xfrm>
            <a:off x="5838138"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4C72E1-8AB8-8350-95A3-03BB90554AC9}"/>
              </a:ext>
            </a:extLst>
          </p:cNvPr>
          <p:cNvCxnSpPr>
            <a:cxnSpLocks/>
          </p:cNvCxnSpPr>
          <p:nvPr userDrawn="1"/>
        </p:nvCxnSpPr>
        <p:spPr>
          <a:xfrm>
            <a:off x="9406366" y="3356992"/>
            <a:ext cx="1298146"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394F5C3C-5789-DA4A-EE21-97B4686014D8}"/>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23" name="Text Placeholder 3">
            <a:extLst>
              <a:ext uri="{FF2B5EF4-FFF2-40B4-BE49-F238E27FC236}">
                <a16:creationId xmlns:a16="http://schemas.microsoft.com/office/drawing/2014/main" id="{0341B053-7AFC-1BE2-E7A3-0E561F2E8099}"/>
              </a:ext>
            </a:extLst>
          </p:cNvPr>
          <p:cNvSpPr>
            <a:spLocks noGrp="1"/>
          </p:cNvSpPr>
          <p:nvPr>
            <p:ph type="body" sz="quarter" idx="30" hasCustomPrompt="1"/>
          </p:nvPr>
        </p:nvSpPr>
        <p:spPr>
          <a:xfrm>
            <a:off x="2279576" y="206084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4" name="Text Placeholder 3">
            <a:extLst>
              <a:ext uri="{FF2B5EF4-FFF2-40B4-BE49-F238E27FC236}">
                <a16:creationId xmlns:a16="http://schemas.microsoft.com/office/drawing/2014/main" id="{AA41DEC7-939B-1EA4-A5D9-8EA292456D7B}"/>
              </a:ext>
            </a:extLst>
          </p:cNvPr>
          <p:cNvSpPr>
            <a:spLocks noGrp="1"/>
          </p:cNvSpPr>
          <p:nvPr>
            <p:ph type="body" sz="quarter" idx="31" hasCustomPrompt="1"/>
          </p:nvPr>
        </p:nvSpPr>
        <p:spPr>
          <a:xfrm>
            <a:off x="5716080" y="2058089"/>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
        <p:nvSpPr>
          <p:cNvPr id="25" name="Text Placeholder 3">
            <a:extLst>
              <a:ext uri="{FF2B5EF4-FFF2-40B4-BE49-F238E27FC236}">
                <a16:creationId xmlns:a16="http://schemas.microsoft.com/office/drawing/2014/main" id="{347619A0-FBAF-93BC-0C29-D46056BC729B}"/>
              </a:ext>
            </a:extLst>
          </p:cNvPr>
          <p:cNvSpPr>
            <a:spLocks noGrp="1"/>
          </p:cNvSpPr>
          <p:nvPr>
            <p:ph type="body" sz="quarter" idx="32" hasCustomPrompt="1"/>
          </p:nvPr>
        </p:nvSpPr>
        <p:spPr>
          <a:xfrm>
            <a:off x="9180331" y="2058088"/>
            <a:ext cx="2138282" cy="616787"/>
          </a:xfrm>
        </p:spPr>
        <p:txBody>
          <a:bodyPr>
            <a:normAutofit/>
          </a:bodyPr>
          <a:lstStyle>
            <a:lvl1pPr marL="0" indent="0">
              <a:buFontTx/>
              <a:buNone/>
              <a:defRPr sz="2400" b="1" i="0">
                <a:solidFill>
                  <a:srgbClr val="005547"/>
                </a:solidFill>
                <a:latin typeface="Arial" charset="0"/>
                <a:ea typeface="Arial" charset="0"/>
                <a:cs typeface="Arial" charset="0"/>
              </a:defRPr>
            </a:lvl1pPr>
          </a:lstStyle>
          <a:p>
            <a:pPr lvl="0"/>
            <a:r>
              <a:rPr lang="en-GB"/>
              <a:t>- Icon here- </a:t>
            </a:r>
          </a:p>
        </p:txBody>
      </p:sp>
    </p:spTree>
    <p:extLst>
      <p:ext uri="{BB962C8B-B14F-4D97-AF65-F5344CB8AC3E}">
        <p14:creationId xmlns:p14="http://schemas.microsoft.com/office/powerpoint/2010/main" val="602140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 contact details w/o email">
    <p:bg>
      <p:bgPr>
        <a:solidFill>
          <a:srgbClr val="005547"/>
        </a:solidFill>
        <a:effectLst/>
      </p:bgPr>
    </p:bg>
    <p:spTree>
      <p:nvGrpSpPr>
        <p:cNvPr id="1" name=""/>
        <p:cNvGrpSpPr/>
        <p:nvPr/>
      </p:nvGrpSpPr>
      <p:grpSpPr>
        <a:xfrm>
          <a:off x="0" y="0"/>
          <a:ext cx="0" cy="0"/>
          <a:chOff x="0" y="0"/>
          <a:chExt cx="0" cy="0"/>
        </a:xfrm>
      </p:grpSpPr>
      <p:pic>
        <p:nvPicPr>
          <p:cNvPr id="22" name="Picture 21" descr="Background pattern&#10;&#10;Description automatically generated">
            <a:extLst>
              <a:ext uri="{FF2B5EF4-FFF2-40B4-BE49-F238E27FC236}">
                <a16:creationId xmlns:a16="http://schemas.microsoft.com/office/drawing/2014/main" id="{9E2A4143-A6BD-D41A-B13A-6E0679890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7" y="16624"/>
            <a:ext cx="9693408" cy="6858000"/>
          </a:xfrm>
          <a:prstGeom prst="rect">
            <a:avLst/>
          </a:prstGeom>
        </p:spPr>
      </p:pic>
      <p:sp>
        <p:nvSpPr>
          <p:cNvPr id="3" name="TextBox 2"/>
          <p:cNvSpPr txBox="1"/>
          <p:nvPr userDrawn="1"/>
        </p:nvSpPr>
        <p:spPr>
          <a:xfrm>
            <a:off x="5022273" y="2473151"/>
            <a:ext cx="2147455"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mn-lt"/>
                <a:ea typeface="+mn-ea"/>
              </a:rPr>
              <a:t>Tel: 020 7250 3035</a:t>
            </a:r>
          </a:p>
        </p:txBody>
      </p:sp>
      <p:grpSp>
        <p:nvGrpSpPr>
          <p:cNvPr id="4" name="Group 3">
            <a:extLst>
              <a:ext uri="{FF2B5EF4-FFF2-40B4-BE49-F238E27FC236}">
                <a16:creationId xmlns:a16="http://schemas.microsoft.com/office/drawing/2014/main" id="{F694B4EF-C715-004B-D0B2-DCDA1973DFDB}"/>
              </a:ext>
            </a:extLst>
          </p:cNvPr>
          <p:cNvGrpSpPr/>
          <p:nvPr userDrawn="1"/>
        </p:nvGrpSpPr>
        <p:grpSpPr>
          <a:xfrm>
            <a:off x="5015880" y="3445624"/>
            <a:ext cx="3316638" cy="1517602"/>
            <a:chOff x="5015880" y="3445624"/>
            <a:chExt cx="3316638" cy="1517602"/>
          </a:xfrm>
        </p:grpSpPr>
        <p:sp>
          <p:nvSpPr>
            <p:cNvPr id="12" name="TextBox 11"/>
            <p:cNvSpPr txBox="1"/>
            <p:nvPr userDrawn="1"/>
          </p:nvSpPr>
          <p:spPr>
            <a:xfrm>
              <a:off x="5423062" y="4633391"/>
              <a:ext cx="29094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IFF Research</a:t>
              </a:r>
            </a:p>
          </p:txBody>
        </p:sp>
        <p:sp>
          <p:nvSpPr>
            <p:cNvPr id="14" name="TextBox 13"/>
            <p:cNvSpPr txBox="1"/>
            <p:nvPr userDrawn="1"/>
          </p:nvSpPr>
          <p:spPr>
            <a:xfrm>
              <a:off x="5423062" y="4018771"/>
              <a:ext cx="237218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www.iffresearch.com</a:t>
              </a:r>
            </a:p>
          </p:txBody>
        </p:sp>
        <p:pic>
          <p:nvPicPr>
            <p:cNvPr id="7" name="Picture 6" descr="A picture containing text, clipart&#10;&#10;Description automatically generated">
              <a:extLst>
                <a:ext uri="{FF2B5EF4-FFF2-40B4-BE49-F238E27FC236}">
                  <a16:creationId xmlns:a16="http://schemas.microsoft.com/office/drawing/2014/main" id="{86F16D07-2518-81F3-3653-5572EB0E49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1188" y="4581128"/>
              <a:ext cx="382098" cy="382098"/>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3FA5850B-B195-C7F2-A0BB-95ACECE4B1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5880" y="3445624"/>
              <a:ext cx="382098" cy="382098"/>
            </a:xfrm>
            <a:prstGeom prst="rect">
              <a:avLst/>
            </a:prstGeom>
          </p:spPr>
        </p:pic>
        <p:pic>
          <p:nvPicPr>
            <p:cNvPr id="20" name="Picture 19" descr="A black letter on a green background&#10;&#10;Description automatically generated with low confidence">
              <a:extLst>
                <a:ext uri="{FF2B5EF4-FFF2-40B4-BE49-F238E27FC236}">
                  <a16:creationId xmlns:a16="http://schemas.microsoft.com/office/drawing/2014/main" id="{F4DCCAFD-AB4A-EFF0-06CA-7F6C2CA0DE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21188" y="4018771"/>
              <a:ext cx="382098" cy="382098"/>
            </a:xfrm>
            <a:prstGeom prst="rect">
              <a:avLst/>
            </a:prstGeom>
          </p:spPr>
        </p:pic>
      </p:grpSp>
      <p:cxnSp>
        <p:nvCxnSpPr>
          <p:cNvPr id="24" name="Straight Connector 23">
            <a:extLst>
              <a:ext uri="{FF2B5EF4-FFF2-40B4-BE49-F238E27FC236}">
                <a16:creationId xmlns:a16="http://schemas.microsoft.com/office/drawing/2014/main" id="{DBC2CE58-DCEC-960D-BBAC-E63B1A8A61EC}"/>
              </a:ext>
            </a:extLst>
          </p:cNvPr>
          <p:cNvCxnSpPr>
            <a:cxnSpLocks/>
          </p:cNvCxnSpPr>
          <p:nvPr userDrawn="1"/>
        </p:nvCxnSpPr>
        <p:spPr>
          <a:xfrm>
            <a:off x="4353871" y="227687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A47B3C7-BDA2-74E2-0619-6837AD91C5A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54824" y="1428061"/>
            <a:ext cx="2282353" cy="742209"/>
          </a:xfrm>
          <a:prstGeom prst="rect">
            <a:avLst/>
          </a:prstGeom>
        </p:spPr>
      </p:pic>
      <p:sp>
        <p:nvSpPr>
          <p:cNvPr id="8" name="TextBox 7">
            <a:extLst>
              <a:ext uri="{FF2B5EF4-FFF2-40B4-BE49-F238E27FC236}">
                <a16:creationId xmlns:a16="http://schemas.microsoft.com/office/drawing/2014/main" id="{E8D0C786-9DBA-148E-F917-25AF54516DE2}"/>
              </a:ext>
            </a:extLst>
          </p:cNvPr>
          <p:cNvSpPr txBox="1"/>
          <p:nvPr userDrawn="1"/>
        </p:nvSpPr>
        <p:spPr>
          <a:xfrm>
            <a:off x="5423062" y="3482784"/>
            <a:ext cx="2895739"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hello@iffresearch.com</a:t>
            </a:r>
          </a:p>
        </p:txBody>
      </p:sp>
    </p:spTree>
    <p:extLst>
      <p:ext uri="{BB962C8B-B14F-4D97-AF65-F5344CB8AC3E}">
        <p14:creationId xmlns:p14="http://schemas.microsoft.com/office/powerpoint/2010/main" val="1998928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Final slide - contact details - generic email">
    <p:bg>
      <p:bgPr>
        <a:solidFill>
          <a:srgbClr val="005547"/>
        </a:solidFill>
        <a:effectLst/>
      </p:bgPr>
    </p:bg>
    <p:spTree>
      <p:nvGrpSpPr>
        <p:cNvPr id="1" name=""/>
        <p:cNvGrpSpPr/>
        <p:nvPr/>
      </p:nvGrpSpPr>
      <p:grpSpPr>
        <a:xfrm>
          <a:off x="0" y="0"/>
          <a:ext cx="0" cy="0"/>
          <a:chOff x="0" y="0"/>
          <a:chExt cx="0" cy="0"/>
        </a:xfrm>
      </p:grpSpPr>
      <p:pic>
        <p:nvPicPr>
          <p:cNvPr id="22" name="Picture 21" descr="Background pattern&#10;&#10;Description automatically generated">
            <a:extLst>
              <a:ext uri="{FF2B5EF4-FFF2-40B4-BE49-F238E27FC236}">
                <a16:creationId xmlns:a16="http://schemas.microsoft.com/office/drawing/2014/main" id="{9E2A4143-A6BD-D41A-B13A-6E0679890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2" y="0"/>
            <a:ext cx="9693408" cy="6858000"/>
          </a:xfrm>
          <a:prstGeom prst="rect">
            <a:avLst/>
          </a:prstGeom>
        </p:spPr>
      </p:pic>
      <p:sp>
        <p:nvSpPr>
          <p:cNvPr id="3" name="TextBox 2"/>
          <p:cNvSpPr txBox="1"/>
          <p:nvPr userDrawn="1"/>
        </p:nvSpPr>
        <p:spPr>
          <a:xfrm>
            <a:off x="5022273" y="2473151"/>
            <a:ext cx="2147455"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mn-lt"/>
                <a:ea typeface="+mn-ea"/>
              </a:rPr>
              <a:t>Tel: 020 7250 3035</a:t>
            </a:r>
          </a:p>
        </p:txBody>
      </p:sp>
      <p:sp>
        <p:nvSpPr>
          <p:cNvPr id="12" name="TextBox 11"/>
          <p:cNvSpPr txBox="1"/>
          <p:nvPr userDrawn="1"/>
        </p:nvSpPr>
        <p:spPr>
          <a:xfrm>
            <a:off x="5022273" y="4748851"/>
            <a:ext cx="29094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IFF Research</a:t>
            </a:r>
          </a:p>
        </p:txBody>
      </p:sp>
      <p:sp>
        <p:nvSpPr>
          <p:cNvPr id="13" name="TextBox 12"/>
          <p:cNvSpPr txBox="1"/>
          <p:nvPr userDrawn="1"/>
        </p:nvSpPr>
        <p:spPr>
          <a:xfrm>
            <a:off x="5022273" y="5194606"/>
            <a:ext cx="29094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@IFFResearch</a:t>
            </a:r>
          </a:p>
        </p:txBody>
      </p:sp>
      <p:sp>
        <p:nvSpPr>
          <p:cNvPr id="14" name="TextBox 13"/>
          <p:cNvSpPr txBox="1"/>
          <p:nvPr userDrawn="1"/>
        </p:nvSpPr>
        <p:spPr>
          <a:xfrm>
            <a:off x="5022273" y="4244796"/>
            <a:ext cx="237218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err="1">
                <a:solidFill>
                  <a:schemeClr val="bg1"/>
                </a:solidFill>
                <a:latin typeface="+mn-lt"/>
                <a:ea typeface="+mn-ea"/>
              </a:rPr>
              <a:t>www.iffresearch.com</a:t>
            </a:r>
            <a:endParaRPr lang="en-GB" sz="1400" b="1" spc="0" baseline="0">
              <a:solidFill>
                <a:schemeClr val="bg1"/>
              </a:solidFill>
              <a:latin typeface="+mn-lt"/>
              <a:ea typeface="+mn-ea"/>
            </a:endParaRPr>
          </a:p>
        </p:txBody>
      </p:sp>
      <p:pic>
        <p:nvPicPr>
          <p:cNvPr id="7" name="Picture 6" descr="A picture containing text, clipart&#10;&#10;Description automatically generated">
            <a:extLst>
              <a:ext uri="{FF2B5EF4-FFF2-40B4-BE49-F238E27FC236}">
                <a16:creationId xmlns:a16="http://schemas.microsoft.com/office/drawing/2014/main" id="{86F16D07-2518-81F3-3653-5572EB0E49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1955" y="4684034"/>
            <a:ext cx="382098" cy="3820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EAA083F5-2605-A554-10D2-3DBBE2B798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21955" y="5142343"/>
            <a:ext cx="382098" cy="382098"/>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3FA5850B-B195-C7F2-A0BB-95ACECE4B1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32639" y="3732389"/>
            <a:ext cx="382098" cy="382098"/>
          </a:xfrm>
          <a:prstGeom prst="rect">
            <a:avLst/>
          </a:prstGeom>
        </p:spPr>
      </p:pic>
      <p:pic>
        <p:nvPicPr>
          <p:cNvPr id="20" name="Picture 19" descr="A black letter on a green background&#10;&#10;Description automatically generated with low confidence">
            <a:extLst>
              <a:ext uri="{FF2B5EF4-FFF2-40B4-BE49-F238E27FC236}">
                <a16:creationId xmlns:a16="http://schemas.microsoft.com/office/drawing/2014/main" id="{F4DCCAFD-AB4A-EFF0-06CA-7F6C2CA0DEB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632639" y="4209236"/>
            <a:ext cx="382098" cy="382098"/>
          </a:xfrm>
          <a:prstGeom prst="rect">
            <a:avLst/>
          </a:prstGeom>
        </p:spPr>
      </p:pic>
      <p:cxnSp>
        <p:nvCxnSpPr>
          <p:cNvPr id="24" name="Straight Connector 23">
            <a:extLst>
              <a:ext uri="{FF2B5EF4-FFF2-40B4-BE49-F238E27FC236}">
                <a16:creationId xmlns:a16="http://schemas.microsoft.com/office/drawing/2014/main" id="{DBC2CE58-DCEC-960D-BBAC-E63B1A8A61EC}"/>
              </a:ext>
            </a:extLst>
          </p:cNvPr>
          <p:cNvCxnSpPr>
            <a:cxnSpLocks/>
          </p:cNvCxnSpPr>
          <p:nvPr userDrawn="1"/>
        </p:nvCxnSpPr>
        <p:spPr>
          <a:xfrm>
            <a:off x="4353871" y="2276872"/>
            <a:ext cx="3484259" cy="0"/>
          </a:xfrm>
          <a:prstGeom prst="line">
            <a:avLst/>
          </a:prstGeom>
          <a:ln w="19050">
            <a:solidFill>
              <a:srgbClr val="2CE3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89142C8-547A-59A5-DBEE-CB1B1EFCA016}"/>
              </a:ext>
            </a:extLst>
          </p:cNvPr>
          <p:cNvSpPr txBox="1"/>
          <p:nvPr userDrawn="1"/>
        </p:nvSpPr>
        <p:spPr>
          <a:xfrm>
            <a:off x="5043977" y="3756199"/>
            <a:ext cx="2895739"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pc="0" baseline="0">
                <a:solidFill>
                  <a:schemeClr val="bg1"/>
                </a:solidFill>
                <a:latin typeface="+mn-lt"/>
                <a:ea typeface="+mn-ea"/>
              </a:rPr>
              <a:t>hello@iffresearch.com</a:t>
            </a:r>
          </a:p>
        </p:txBody>
      </p:sp>
      <p:pic>
        <p:nvPicPr>
          <p:cNvPr id="5" name="Picture 4">
            <a:extLst>
              <a:ext uri="{FF2B5EF4-FFF2-40B4-BE49-F238E27FC236}">
                <a16:creationId xmlns:a16="http://schemas.microsoft.com/office/drawing/2014/main" id="{3DA51AF5-FA2B-36E3-FEFA-C4C748AE7C9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54824" y="1428061"/>
            <a:ext cx="2282353" cy="742209"/>
          </a:xfrm>
          <a:prstGeom prst="rect">
            <a:avLst/>
          </a:prstGeom>
        </p:spPr>
      </p:pic>
    </p:spTree>
    <p:extLst>
      <p:ext uri="{BB962C8B-B14F-4D97-AF65-F5344CB8AC3E}">
        <p14:creationId xmlns:p14="http://schemas.microsoft.com/office/powerpoint/2010/main" val="424938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 header / intro">
    <p:bg>
      <p:bgPr>
        <a:solidFill>
          <a:srgbClr val="005547"/>
        </a:solidFill>
        <a:effectLst/>
      </p:bgPr>
    </p:bg>
    <p:spTree>
      <p:nvGrpSpPr>
        <p:cNvPr id="1" name=""/>
        <p:cNvGrpSpPr/>
        <p:nvPr/>
      </p:nvGrpSpPr>
      <p:grpSpPr>
        <a:xfrm>
          <a:off x="0" y="0"/>
          <a:ext cx="0" cy="0"/>
          <a:chOff x="0" y="0"/>
          <a:chExt cx="0" cy="0"/>
        </a:xfrm>
      </p:grpSpPr>
      <p:pic>
        <p:nvPicPr>
          <p:cNvPr id="8" name="Picture 7" descr="Background pattern, circle&#10;&#10;Description automatically generated">
            <a:extLst>
              <a:ext uri="{FF2B5EF4-FFF2-40B4-BE49-F238E27FC236}">
                <a16:creationId xmlns:a16="http://schemas.microsoft.com/office/drawing/2014/main" id="{267A969F-8250-2811-9C5F-781E2B87AD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0816" y="0"/>
            <a:ext cx="12061847" cy="6858000"/>
          </a:xfrm>
          <a:prstGeom prst="rect">
            <a:avLst/>
          </a:prstGeom>
        </p:spPr>
      </p:pic>
      <p:sp>
        <p:nvSpPr>
          <p:cNvPr id="9" name="Round Single Corner Rectangle 6">
            <a:extLst>
              <a:ext uri="{FF2B5EF4-FFF2-40B4-BE49-F238E27FC236}">
                <a16:creationId xmlns:a16="http://schemas.microsoft.com/office/drawing/2014/main" id="{73C485C5-9066-6C22-AF9D-484D6B88B536}"/>
              </a:ext>
            </a:extLst>
          </p:cNvPr>
          <p:cNvSpPr/>
          <p:nvPr userDrawn="1"/>
        </p:nvSpPr>
        <p:spPr>
          <a:xfrm>
            <a:off x="1" y="5733256"/>
            <a:ext cx="3359695" cy="1124743"/>
          </a:xfrm>
          <a:prstGeom prst="round1Rect">
            <a:avLst>
              <a:gd name="adj" fmla="val 324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ate Placeholder 3"/>
          <p:cNvSpPr>
            <a:spLocks noGrp="1"/>
          </p:cNvSpPr>
          <p:nvPr>
            <p:ph type="dt" sz="half" idx="10"/>
          </p:nvPr>
        </p:nvSpPr>
        <p:spPr>
          <a:xfrm>
            <a:off x="367145" y="6070291"/>
            <a:ext cx="2743200" cy="365125"/>
          </a:xfrm>
          <a:prstGeom prst="rect">
            <a:avLst/>
          </a:prstGeom>
        </p:spPr>
        <p:txBody>
          <a:bodyPr/>
          <a:lstStyle>
            <a:lvl1pPr>
              <a:defRPr sz="1600" b="0" i="0">
                <a:solidFill>
                  <a:schemeClr val="accent1"/>
                </a:solidFill>
                <a:latin typeface="Arial" charset="0"/>
                <a:ea typeface="Arial" charset="0"/>
                <a:cs typeface="Arial" charset="0"/>
              </a:defRPr>
            </a:lvl1pPr>
          </a:lstStyle>
          <a:p>
            <a:endParaRPr lang="en-GB"/>
          </a:p>
        </p:txBody>
      </p:sp>
      <p:sp>
        <p:nvSpPr>
          <p:cNvPr id="15" name="Title 1">
            <a:extLst>
              <a:ext uri="{FF2B5EF4-FFF2-40B4-BE49-F238E27FC236}">
                <a16:creationId xmlns:a16="http://schemas.microsoft.com/office/drawing/2014/main" id="{B5DC2265-4B8A-D737-FE3D-104E683EA3E7}"/>
              </a:ext>
            </a:extLst>
          </p:cNvPr>
          <p:cNvSpPr>
            <a:spLocks noGrp="1"/>
          </p:cNvSpPr>
          <p:nvPr>
            <p:ph type="title"/>
          </p:nvPr>
        </p:nvSpPr>
        <p:spPr>
          <a:xfrm>
            <a:off x="387496" y="2132856"/>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GB"/>
              <a:t>Click to edit Master title style</a:t>
            </a:r>
          </a:p>
        </p:txBody>
      </p:sp>
      <p:sp>
        <p:nvSpPr>
          <p:cNvPr id="2" name="Picture Placeholder 8">
            <a:extLst>
              <a:ext uri="{FF2B5EF4-FFF2-40B4-BE49-F238E27FC236}">
                <a16:creationId xmlns:a16="http://schemas.microsoft.com/office/drawing/2014/main" id="{4EF1ACFC-F1EB-DB21-7F11-D47DA5BCDC0F}"/>
              </a:ext>
            </a:extLst>
          </p:cNvPr>
          <p:cNvSpPr>
            <a:spLocks noGrp="1"/>
          </p:cNvSpPr>
          <p:nvPr>
            <p:ph type="pic" sz="quarter" idx="12"/>
          </p:nvPr>
        </p:nvSpPr>
        <p:spPr>
          <a:xfrm>
            <a:off x="6168008" y="1700808"/>
            <a:ext cx="5508000" cy="4652852"/>
          </a:xfrm>
          <a:prstGeom prst="round2DiagRect">
            <a:avLst>
              <a:gd name="adj1" fmla="val 11114"/>
              <a:gd name="adj2" fmla="val 0"/>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lIns="90000" anchor="ctr" anchorCtr="0">
            <a:noAutofit/>
          </a:bodyPr>
          <a:lstStyle>
            <a:lvl1pPr>
              <a:defRPr>
                <a:solidFill>
                  <a:srgbClr val="005547"/>
                </a:solidFill>
              </a:defRPr>
            </a:lvl1pPr>
          </a:lstStyle>
          <a:p>
            <a:r>
              <a:rPr lang="en-GB"/>
              <a:t>Click icon to add picture</a:t>
            </a:r>
          </a:p>
        </p:txBody>
      </p:sp>
      <p:pic>
        <p:nvPicPr>
          <p:cNvPr id="3" name="Picture 2">
            <a:extLst>
              <a:ext uri="{FF2B5EF4-FFF2-40B4-BE49-F238E27FC236}">
                <a16:creationId xmlns:a16="http://schemas.microsoft.com/office/drawing/2014/main" id="{A20C6151-9853-222C-95C8-DDE96C2B6B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9381" y="447519"/>
            <a:ext cx="2303952" cy="749233"/>
          </a:xfrm>
          <a:prstGeom prst="rect">
            <a:avLst/>
          </a:prstGeom>
        </p:spPr>
      </p:pic>
    </p:spTree>
    <p:extLst>
      <p:ext uri="{BB962C8B-B14F-4D97-AF65-F5344CB8AC3E}">
        <p14:creationId xmlns:p14="http://schemas.microsoft.com/office/powerpoint/2010/main" val="240504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header 1">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AB07B-4B43-5255-96B8-CA5769E8D6A3}"/>
              </a:ext>
            </a:extLst>
          </p:cNvPr>
          <p:cNvSpPr>
            <a:spLocks noGrp="1"/>
          </p:cNvSpPr>
          <p:nvPr>
            <p:ph type="sldNum" sz="quarter" idx="10"/>
          </p:nvPr>
        </p:nvSpPr>
        <p:spPr>
          <a:xfrm>
            <a:off x="284018" y="6353659"/>
            <a:ext cx="2743200" cy="365125"/>
          </a:xfrm>
          <a:prstGeom prst="rect">
            <a:avLst/>
          </a:prstGeom>
        </p:spPr>
        <p:txBody>
          <a:bodyPr/>
          <a:lstStyle/>
          <a:p>
            <a:fld id="{4813F0E5-B502-2044-A0C5-C340BBB4FD8F}" type="slidenum">
              <a:rPr lang="en-GB" smtClean="0"/>
              <a:pPr/>
              <a:t>‹#›</a:t>
            </a:fld>
            <a:endParaRPr lang="en-GB"/>
          </a:p>
        </p:txBody>
      </p:sp>
      <p:sp>
        <p:nvSpPr>
          <p:cNvPr id="6" name="Round Diagonal Corner Rectangle 5">
            <a:extLst>
              <a:ext uri="{FF2B5EF4-FFF2-40B4-BE49-F238E27FC236}">
                <a16:creationId xmlns:a16="http://schemas.microsoft.com/office/drawing/2014/main" id="{E8675333-188F-F796-A057-0EC19C6EDB1B}"/>
              </a:ext>
            </a:extLst>
          </p:cNvPr>
          <p:cNvSpPr/>
          <p:nvPr userDrawn="1"/>
        </p:nvSpPr>
        <p:spPr>
          <a:xfrm flipH="1">
            <a:off x="2351584" y="2060848"/>
            <a:ext cx="7056784" cy="2664296"/>
          </a:xfrm>
          <a:prstGeom prst="round2DiagRect">
            <a:avLst>
              <a:gd name="adj1" fmla="val 0"/>
              <a:gd name="adj2" fmla="val 15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4539FF-E0DC-B7D7-74E1-648E369B0107}"/>
              </a:ext>
            </a:extLst>
          </p:cNvPr>
          <p:cNvSpPr>
            <a:spLocks noGrp="1"/>
          </p:cNvSpPr>
          <p:nvPr>
            <p:ph type="title" hasCustomPrompt="1"/>
          </p:nvPr>
        </p:nvSpPr>
        <p:spPr>
          <a:xfrm>
            <a:off x="2855640" y="2457873"/>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US"/>
              <a:t>Click here to edit text</a:t>
            </a:r>
            <a:endParaRPr lang="en-GB"/>
          </a:p>
        </p:txBody>
      </p:sp>
      <p:pic>
        <p:nvPicPr>
          <p:cNvPr id="5" name="Picture 4">
            <a:extLst>
              <a:ext uri="{FF2B5EF4-FFF2-40B4-BE49-F238E27FC236}">
                <a16:creationId xmlns:a16="http://schemas.microsoft.com/office/drawing/2014/main" id="{8ED94260-59CD-E757-4021-9DA814FD06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1384" y="320675"/>
            <a:ext cx="2138349" cy="981124"/>
          </a:xfrm>
          <a:prstGeom prst="rect">
            <a:avLst/>
          </a:prstGeom>
        </p:spPr>
      </p:pic>
    </p:spTree>
    <p:extLst>
      <p:ext uri="{BB962C8B-B14F-4D97-AF65-F5344CB8AC3E}">
        <p14:creationId xmlns:p14="http://schemas.microsoft.com/office/powerpoint/2010/main" val="2747388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header 2">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E8675333-188F-F796-A057-0EC19C6EDB1B}"/>
              </a:ext>
            </a:extLst>
          </p:cNvPr>
          <p:cNvSpPr/>
          <p:nvPr userDrawn="1"/>
        </p:nvSpPr>
        <p:spPr>
          <a:xfrm flipH="1">
            <a:off x="2351584" y="2060848"/>
            <a:ext cx="7056784" cy="2664296"/>
          </a:xfrm>
          <a:prstGeom prst="round2DiagRect">
            <a:avLst>
              <a:gd name="adj1" fmla="val 0"/>
              <a:gd name="adj2" fmla="val 15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A61BF8E-BDAD-0B3E-A27B-9CD3D75E6486}"/>
              </a:ext>
            </a:extLst>
          </p:cNvPr>
          <p:cNvSpPr>
            <a:spLocks noGrp="1"/>
          </p:cNvSpPr>
          <p:nvPr>
            <p:ph type="title" hasCustomPrompt="1"/>
          </p:nvPr>
        </p:nvSpPr>
        <p:spPr>
          <a:xfrm>
            <a:off x="2855640" y="2457873"/>
            <a:ext cx="5832648" cy="1870246"/>
          </a:xfrm>
          <a:prstGeom prst="rect">
            <a:avLst/>
          </a:prstGeo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US"/>
              <a:t>Click here to edit text</a:t>
            </a:r>
            <a:endParaRPr lang="en-GB"/>
          </a:p>
        </p:txBody>
      </p:sp>
      <p:pic>
        <p:nvPicPr>
          <p:cNvPr id="4" name="Picture 3">
            <a:extLst>
              <a:ext uri="{FF2B5EF4-FFF2-40B4-BE49-F238E27FC236}">
                <a16:creationId xmlns:a16="http://schemas.microsoft.com/office/drawing/2014/main" id="{D8B47CEC-EE84-5144-DE26-B558C802171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1384" y="320675"/>
            <a:ext cx="2138349" cy="981124"/>
          </a:xfrm>
          <a:prstGeom prst="rect">
            <a:avLst/>
          </a:prstGeom>
        </p:spPr>
      </p:pic>
    </p:spTree>
    <p:extLst>
      <p:ext uri="{BB962C8B-B14F-4D97-AF65-F5344CB8AC3E}">
        <p14:creationId xmlns:p14="http://schemas.microsoft.com/office/powerpoint/2010/main" val="2530917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title page ">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green rectangle with a black background&#10;&#10;Description automatically generated with low confidence">
            <a:extLst>
              <a:ext uri="{FF2B5EF4-FFF2-40B4-BE49-F238E27FC236}">
                <a16:creationId xmlns:a16="http://schemas.microsoft.com/office/drawing/2014/main" id="{756AB104-6079-B531-A0FF-C16C71CE42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60648"/>
            <a:ext cx="12192000" cy="5993904"/>
          </a:xfrm>
          <a:prstGeom prst="rect">
            <a:avLst/>
          </a:prstGeom>
        </p:spPr>
      </p:pic>
      <p:sp>
        <p:nvSpPr>
          <p:cNvPr id="4" name="Slide Number Placeholder 3"/>
          <p:cNvSpPr>
            <a:spLocks noGrp="1"/>
          </p:cNvSpPr>
          <p:nvPr>
            <p:ph type="sldNum" sz="quarter" idx="11"/>
          </p:nvPr>
        </p:nvSpPr>
        <p:spPr>
          <a:xfrm>
            <a:off x="284018" y="6353659"/>
            <a:ext cx="2743200" cy="365125"/>
          </a:xfrm>
          <a:prstGeom prst="rect">
            <a:avLst/>
          </a:prstGeom>
        </p:spPr>
        <p:txBody>
          <a:bodyPr/>
          <a:lstStyle/>
          <a:p>
            <a:fld id="{4813F0E5-B502-2044-A0C5-C340BBB4FD8F}" type="slidenum">
              <a:rPr lang="en-GB" smtClean="0"/>
              <a:pPr/>
              <a:t>‹#›</a:t>
            </a:fld>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hasCustomPrompt="1"/>
          </p:nvPr>
        </p:nvSpPr>
        <p:spPr>
          <a:xfrm>
            <a:off x="2768907" y="3150132"/>
            <a:ext cx="6654186" cy="557735"/>
          </a:xfrm>
          <a:prstGeom prst="rect">
            <a:avLst/>
          </a:prstGeom>
        </p:spPr>
        <p:txBody>
          <a:bodyPr vert="horz" lIns="91440" tIns="45720" rIns="91440" bIns="45720" rtlCol="0" anchor="t">
            <a:noAutofit/>
          </a:bodyPr>
          <a:lstStyle>
            <a:lvl1pPr>
              <a:defRPr>
                <a:solidFill>
                  <a:schemeClr val="bg1"/>
                </a:solidFill>
              </a:defRPr>
            </a:lvl1pPr>
          </a:lstStyle>
          <a:p>
            <a:r>
              <a:rPr lang="en-US"/>
              <a:t>Divider Page/ Title Page:</a:t>
            </a:r>
            <a:br>
              <a:rPr lang="en-US"/>
            </a:br>
            <a:r>
              <a:rPr lang="en-US"/>
              <a:t>Click to edit Master title style</a:t>
            </a:r>
            <a:endParaRPr lang="en-GB"/>
          </a:p>
        </p:txBody>
      </p:sp>
      <p:sp>
        <p:nvSpPr>
          <p:cNvPr id="2" name="Rectangle 1">
            <a:extLst>
              <a:ext uri="{FF2B5EF4-FFF2-40B4-BE49-F238E27FC236}">
                <a16:creationId xmlns:a16="http://schemas.microsoft.com/office/drawing/2014/main" id="{BC5D32FA-DF98-10EE-7C33-0C4F0BC27E69}"/>
              </a:ext>
            </a:extLst>
          </p:cNvPr>
          <p:cNvSpPr/>
          <p:nvPr userDrawn="1"/>
        </p:nvSpPr>
        <p:spPr>
          <a:xfrm>
            <a:off x="9192344" y="1268760"/>
            <a:ext cx="21602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5829AE1-4A47-D12F-2D47-B1EC04F296A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0376" y="320675"/>
            <a:ext cx="2138349" cy="981124"/>
          </a:xfrm>
          <a:prstGeom prst="rect">
            <a:avLst/>
          </a:prstGeom>
        </p:spPr>
      </p:pic>
    </p:spTree>
    <p:extLst>
      <p:ext uri="{BB962C8B-B14F-4D97-AF65-F5344CB8AC3E}">
        <p14:creationId xmlns:p14="http://schemas.microsoft.com/office/powerpoint/2010/main" val="3204217364"/>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nk divider/title page">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CB5569A3-B84E-0381-8909-D2B5E65ACA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3" y="188641"/>
            <a:ext cx="12192000" cy="6048672"/>
          </a:xfrm>
          <a:prstGeom prst="rect">
            <a:avLst/>
          </a:prstGeom>
        </p:spPr>
      </p:pic>
      <p:sp>
        <p:nvSpPr>
          <p:cNvPr id="4" name="Slide Number Placeholder 3"/>
          <p:cNvSpPr>
            <a:spLocks noGrp="1"/>
          </p:cNvSpPr>
          <p:nvPr>
            <p:ph type="sldNum" sz="quarter" idx="11"/>
          </p:nvPr>
        </p:nvSpPr>
        <p:spPr>
          <a:xfrm>
            <a:off x="284018" y="6353659"/>
            <a:ext cx="2743200" cy="365125"/>
          </a:xfrm>
          <a:prstGeom prst="rect">
            <a:avLst/>
          </a:prstGeom>
        </p:spPr>
        <p:txBody>
          <a:bodyPr/>
          <a:lstStyle/>
          <a:p>
            <a:fld id="{4813F0E5-B502-2044-A0C5-C340BBB4FD8F}" type="slidenum">
              <a:rPr lang="en-GB" smtClean="0"/>
              <a:pPr/>
              <a:t>‹#›</a:t>
            </a:fld>
            <a:endParaRPr lang="en-GB"/>
          </a:p>
        </p:txBody>
      </p:sp>
      <p:sp>
        <p:nvSpPr>
          <p:cNvPr id="7" name="Title Placeholder 1">
            <a:extLst>
              <a:ext uri="{FF2B5EF4-FFF2-40B4-BE49-F238E27FC236}">
                <a16:creationId xmlns:a16="http://schemas.microsoft.com/office/drawing/2014/main" id="{89571D87-D73C-9388-1F08-7D2E315D027B}"/>
              </a:ext>
            </a:extLst>
          </p:cNvPr>
          <p:cNvSpPr>
            <a:spLocks noGrp="1"/>
          </p:cNvSpPr>
          <p:nvPr>
            <p:ph type="title" hasCustomPrompt="1"/>
          </p:nvPr>
        </p:nvSpPr>
        <p:spPr>
          <a:xfrm>
            <a:off x="2768907" y="3150132"/>
            <a:ext cx="6654186" cy="557735"/>
          </a:xfrm>
          <a:prstGeom prst="rect">
            <a:avLst/>
          </a:prstGeom>
        </p:spPr>
        <p:txBody>
          <a:bodyPr vert="horz" lIns="91440" tIns="45720" rIns="91440" bIns="45720" rtlCol="0" anchor="t">
            <a:normAutofit/>
          </a:bodyPr>
          <a:lstStyle>
            <a:lvl1pPr>
              <a:defRPr>
                <a:solidFill>
                  <a:schemeClr val="bg1"/>
                </a:solidFill>
              </a:defRPr>
            </a:lvl1pPr>
          </a:lstStyle>
          <a:p>
            <a:r>
              <a:rPr lang="en-US"/>
              <a:t>Divider Page/ Title Page:</a:t>
            </a:r>
            <a:br>
              <a:rPr lang="en-US"/>
            </a:br>
            <a:r>
              <a:rPr lang="en-US"/>
              <a:t>Click to edit Master title style</a:t>
            </a:r>
            <a:endParaRPr lang="en-GB"/>
          </a:p>
        </p:txBody>
      </p:sp>
      <p:sp>
        <p:nvSpPr>
          <p:cNvPr id="2" name="Rectangle 1">
            <a:extLst>
              <a:ext uri="{FF2B5EF4-FFF2-40B4-BE49-F238E27FC236}">
                <a16:creationId xmlns:a16="http://schemas.microsoft.com/office/drawing/2014/main" id="{E0710D92-0C73-9FCA-FA48-A011C3A90D12}"/>
              </a:ext>
            </a:extLst>
          </p:cNvPr>
          <p:cNvSpPr/>
          <p:nvPr userDrawn="1"/>
        </p:nvSpPr>
        <p:spPr>
          <a:xfrm>
            <a:off x="9192344" y="1268760"/>
            <a:ext cx="2160240"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2AE9772-A55C-3FB4-6B8D-9F198A76C59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0376" y="320675"/>
            <a:ext cx="2138349" cy="981124"/>
          </a:xfrm>
          <a:prstGeom prst="rect">
            <a:avLst/>
          </a:prstGeom>
        </p:spPr>
      </p:pic>
    </p:spTree>
    <p:extLst>
      <p:ext uri="{BB962C8B-B14F-4D97-AF65-F5344CB8AC3E}">
        <p14:creationId xmlns:p14="http://schemas.microsoft.com/office/powerpoint/2010/main" val="3433205631"/>
      </p:ext>
    </p:extLst>
  </p:cSld>
  <p:clrMapOvr>
    <a:masterClrMapping/>
  </p:clrMapOvr>
  <p:extLst>
    <p:ext uri="{DCECCB84-F9BA-43D5-87BE-67443E8EF086}">
      <p15:sldGuideLst xmlns:p15="http://schemas.microsoft.com/office/powerpoint/2012/main">
        <p15:guide id="1" pos="166">
          <p15:clr>
            <a:srgbClr val="FBAE40"/>
          </p15:clr>
        </p15:guide>
        <p15:guide id="3" orient="horz" pos="1117">
          <p15:clr>
            <a:srgbClr val="FBAE40"/>
          </p15:clr>
        </p15:guide>
        <p15:guide id="4" pos="7514">
          <p15:clr>
            <a:srgbClr val="FBAE40"/>
          </p15:clr>
        </p15:guide>
        <p15:guide id="6" orient="horz" pos="37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Green">
    <p:bg>
      <p:bgPr>
        <a:solidFill>
          <a:srgbClr val="005547"/>
        </a:solidFill>
        <a:effectLst/>
      </p:bgPr>
    </p:bg>
    <p:spTree>
      <p:nvGrpSpPr>
        <p:cNvPr id="1" name=""/>
        <p:cNvGrpSpPr/>
        <p:nvPr/>
      </p:nvGrpSpPr>
      <p:grpSpPr>
        <a:xfrm>
          <a:off x="0" y="0"/>
          <a:ext cx="0" cy="0"/>
          <a:chOff x="0" y="0"/>
          <a:chExt cx="0" cy="0"/>
        </a:xfrm>
      </p:grpSpPr>
      <p:pic>
        <p:nvPicPr>
          <p:cNvPr id="5" name="Picture 4" descr="Background pattern, circle&#10;&#10;Description automatically generated">
            <a:extLst>
              <a:ext uri="{FF2B5EF4-FFF2-40B4-BE49-F238E27FC236}">
                <a16:creationId xmlns:a16="http://schemas.microsoft.com/office/drawing/2014/main" id="{89066DBB-9F47-C206-DE63-07AF74ABB4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680864" y="1053660"/>
            <a:ext cx="9693408" cy="6858000"/>
          </a:xfrm>
          <a:prstGeom prst="rect">
            <a:avLst/>
          </a:prstGeom>
        </p:spPr>
      </p:pic>
      <p:sp>
        <p:nvSpPr>
          <p:cNvPr id="12" name="Title 1"/>
          <p:cNvSpPr>
            <a:spLocks noGrp="1"/>
          </p:cNvSpPr>
          <p:nvPr>
            <p:ph type="title" hasCustomPrompt="1"/>
          </p:nvPr>
        </p:nvSpPr>
        <p:spPr>
          <a:xfrm>
            <a:off x="386829" y="613812"/>
            <a:ext cx="4845075" cy="798964"/>
          </a:xfrm>
          <a:ln w="19050">
            <a:noFill/>
          </a:ln>
        </p:spPr>
        <p:txBody>
          <a:bodyPr>
            <a:noAutofit/>
          </a:bodyPr>
          <a:lstStyle>
            <a:lvl1pPr>
              <a:defRPr sz="5000" b="1" i="0" u="none">
                <a:solidFill>
                  <a:schemeClr val="bg1"/>
                </a:solidFill>
                <a:latin typeface="Arial" charset="0"/>
                <a:ea typeface="Arial" charset="0"/>
                <a:cs typeface="Arial" charset="0"/>
              </a:defRPr>
            </a:lvl1pPr>
          </a:lstStyle>
          <a:p>
            <a:r>
              <a:rPr lang="en-GB"/>
              <a:t>Contents</a:t>
            </a:r>
          </a:p>
        </p:txBody>
      </p:sp>
      <p:sp>
        <p:nvSpPr>
          <p:cNvPr id="37" name="Text Placeholder 18"/>
          <p:cNvSpPr>
            <a:spLocks noGrp="1"/>
          </p:cNvSpPr>
          <p:nvPr>
            <p:ph type="body" sz="quarter" idx="13"/>
          </p:nvPr>
        </p:nvSpPr>
        <p:spPr>
          <a:xfrm>
            <a:off x="482467" y="2555728"/>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4" name="Text Placeholder 3"/>
          <p:cNvSpPr>
            <a:spLocks noGrp="1"/>
          </p:cNvSpPr>
          <p:nvPr>
            <p:ph type="body" sz="quarter" idx="21" hasCustomPrompt="1"/>
          </p:nvPr>
        </p:nvSpPr>
        <p:spPr>
          <a:xfrm>
            <a:off x="7229864" y="2552753"/>
            <a:ext cx="615213" cy="376602"/>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01</a:t>
            </a:r>
          </a:p>
        </p:txBody>
      </p:sp>
      <p:cxnSp>
        <p:nvCxnSpPr>
          <p:cNvPr id="49" name="Straight Connector 48">
            <a:extLst>
              <a:ext uri="{FF2B5EF4-FFF2-40B4-BE49-F238E27FC236}">
                <a16:creationId xmlns:a16="http://schemas.microsoft.com/office/drawing/2014/main" id="{181B0FB6-E4D2-9A4E-CCE4-C519CBDA7E41}"/>
              </a:ext>
            </a:extLst>
          </p:cNvPr>
          <p:cNvCxnSpPr>
            <a:cxnSpLocks/>
          </p:cNvCxnSpPr>
          <p:nvPr userDrawn="1"/>
        </p:nvCxnSpPr>
        <p:spPr>
          <a:xfrm>
            <a:off x="482467" y="2340000"/>
            <a:ext cx="7362611" cy="0"/>
          </a:xfrm>
          <a:prstGeom prst="line">
            <a:avLst/>
          </a:prstGeom>
          <a:ln w="25400">
            <a:solidFill>
              <a:srgbClr val="669991"/>
            </a:solidFill>
          </a:ln>
        </p:spPr>
        <p:style>
          <a:lnRef idx="1">
            <a:schemeClr val="accent1"/>
          </a:lnRef>
          <a:fillRef idx="0">
            <a:schemeClr val="accent1"/>
          </a:fillRef>
          <a:effectRef idx="0">
            <a:schemeClr val="accent1"/>
          </a:effectRef>
          <a:fontRef idx="minor">
            <a:schemeClr val="tx1"/>
          </a:fontRef>
        </p:style>
      </p:cxnSp>
      <p:sp>
        <p:nvSpPr>
          <p:cNvPr id="57" name="Picture Placeholder 8">
            <a:extLst>
              <a:ext uri="{FF2B5EF4-FFF2-40B4-BE49-F238E27FC236}">
                <a16:creationId xmlns:a16="http://schemas.microsoft.com/office/drawing/2014/main" id="{04C8D043-FFD3-FD0F-74D8-4B8C790A3A77}"/>
              </a:ext>
            </a:extLst>
          </p:cNvPr>
          <p:cNvSpPr>
            <a:spLocks noGrp="1"/>
          </p:cNvSpPr>
          <p:nvPr>
            <p:ph type="pic" sz="quarter" idx="12"/>
          </p:nvPr>
        </p:nvSpPr>
        <p:spPr>
          <a:xfrm>
            <a:off x="8194866" y="1700807"/>
            <a:ext cx="3996000" cy="5148000"/>
          </a:xfrm>
          <a:custGeom>
            <a:avLst/>
            <a:gdLst>
              <a:gd name="connsiteX0" fmla="*/ 454979 w 4008269"/>
              <a:gd name="connsiteY0" fmla="*/ 0 h 5325446"/>
              <a:gd name="connsiteX1" fmla="*/ 4008269 w 4008269"/>
              <a:gd name="connsiteY1" fmla="*/ 0 h 5325446"/>
              <a:gd name="connsiteX2" fmla="*/ 4008269 w 4008269"/>
              <a:gd name="connsiteY2" fmla="*/ 0 h 5325446"/>
              <a:gd name="connsiteX3" fmla="*/ 4008269 w 4008269"/>
              <a:gd name="connsiteY3" fmla="*/ 4870467 h 5325446"/>
              <a:gd name="connsiteX4" fmla="*/ 3553290 w 4008269"/>
              <a:gd name="connsiteY4" fmla="*/ 5325446 h 5325446"/>
              <a:gd name="connsiteX5" fmla="*/ 0 w 4008269"/>
              <a:gd name="connsiteY5" fmla="*/ 5325446 h 5325446"/>
              <a:gd name="connsiteX6" fmla="*/ 0 w 4008269"/>
              <a:gd name="connsiteY6" fmla="*/ 5325446 h 5325446"/>
              <a:gd name="connsiteX7" fmla="*/ 0 w 4008269"/>
              <a:gd name="connsiteY7" fmla="*/ 454979 h 5325446"/>
              <a:gd name="connsiteX8" fmla="*/ 454979 w 4008269"/>
              <a:gd name="connsiteY8" fmla="*/ 0 h 5325446"/>
              <a:gd name="connsiteX0" fmla="*/ 454979 w 4127814"/>
              <a:gd name="connsiteY0" fmla="*/ 0 h 5325446"/>
              <a:gd name="connsiteX1" fmla="*/ 4008269 w 4127814"/>
              <a:gd name="connsiteY1" fmla="*/ 0 h 5325446"/>
              <a:gd name="connsiteX2" fmla="*/ 4008269 w 4127814"/>
              <a:gd name="connsiteY2" fmla="*/ 0 h 5325446"/>
              <a:gd name="connsiteX3" fmla="*/ 4008269 w 4127814"/>
              <a:gd name="connsiteY3" fmla="*/ 4870467 h 5325446"/>
              <a:gd name="connsiteX4" fmla="*/ 4018802 w 4127814"/>
              <a:gd name="connsiteY4" fmla="*/ 5325446 h 5325446"/>
              <a:gd name="connsiteX5" fmla="*/ 0 w 4127814"/>
              <a:gd name="connsiteY5" fmla="*/ 5325446 h 5325446"/>
              <a:gd name="connsiteX6" fmla="*/ 0 w 4127814"/>
              <a:gd name="connsiteY6" fmla="*/ 5325446 h 5325446"/>
              <a:gd name="connsiteX7" fmla="*/ 0 w 4127814"/>
              <a:gd name="connsiteY7" fmla="*/ 454979 h 5325446"/>
              <a:gd name="connsiteX8" fmla="*/ 454979 w 4127814"/>
              <a:gd name="connsiteY8" fmla="*/ 0 h 5325446"/>
              <a:gd name="connsiteX0" fmla="*/ 454979 w 4024975"/>
              <a:gd name="connsiteY0" fmla="*/ 0 h 5325682"/>
              <a:gd name="connsiteX1" fmla="*/ 4008269 w 4024975"/>
              <a:gd name="connsiteY1" fmla="*/ 0 h 5325682"/>
              <a:gd name="connsiteX2" fmla="*/ 4008269 w 4024975"/>
              <a:gd name="connsiteY2" fmla="*/ 0 h 5325682"/>
              <a:gd name="connsiteX3" fmla="*/ 4008269 w 4024975"/>
              <a:gd name="connsiteY3" fmla="*/ 4870467 h 5325682"/>
              <a:gd name="connsiteX4" fmla="*/ 4018802 w 4024975"/>
              <a:gd name="connsiteY4" fmla="*/ 5325446 h 5325682"/>
              <a:gd name="connsiteX5" fmla="*/ 0 w 4024975"/>
              <a:gd name="connsiteY5" fmla="*/ 5325446 h 5325682"/>
              <a:gd name="connsiteX6" fmla="*/ 0 w 4024975"/>
              <a:gd name="connsiteY6" fmla="*/ 5325446 h 5325682"/>
              <a:gd name="connsiteX7" fmla="*/ 0 w 4024975"/>
              <a:gd name="connsiteY7" fmla="*/ 454979 h 5325682"/>
              <a:gd name="connsiteX8" fmla="*/ 454979 w 4024975"/>
              <a:gd name="connsiteY8" fmla="*/ 0 h 5325682"/>
              <a:gd name="connsiteX0" fmla="*/ 454979 w 4019958"/>
              <a:gd name="connsiteY0" fmla="*/ 0 h 5325682"/>
              <a:gd name="connsiteX1" fmla="*/ 4008269 w 4019958"/>
              <a:gd name="connsiteY1" fmla="*/ 0 h 5325682"/>
              <a:gd name="connsiteX2" fmla="*/ 4008269 w 4019958"/>
              <a:gd name="connsiteY2" fmla="*/ 0 h 5325682"/>
              <a:gd name="connsiteX3" fmla="*/ 4008269 w 4019958"/>
              <a:gd name="connsiteY3" fmla="*/ 4870467 h 5325682"/>
              <a:gd name="connsiteX4" fmla="*/ 4012746 w 4019958"/>
              <a:gd name="connsiteY4" fmla="*/ 5325446 h 5325682"/>
              <a:gd name="connsiteX5" fmla="*/ 0 w 4019958"/>
              <a:gd name="connsiteY5" fmla="*/ 5325446 h 5325682"/>
              <a:gd name="connsiteX6" fmla="*/ 0 w 4019958"/>
              <a:gd name="connsiteY6" fmla="*/ 5325446 h 5325682"/>
              <a:gd name="connsiteX7" fmla="*/ 0 w 4019958"/>
              <a:gd name="connsiteY7" fmla="*/ 454979 h 5325682"/>
              <a:gd name="connsiteX8" fmla="*/ 454979 w 4019958"/>
              <a:gd name="connsiteY8" fmla="*/ 0 h 5325682"/>
              <a:gd name="connsiteX0" fmla="*/ 454979 w 4016780"/>
              <a:gd name="connsiteY0" fmla="*/ 0 h 5325682"/>
              <a:gd name="connsiteX1" fmla="*/ 4008269 w 4016780"/>
              <a:gd name="connsiteY1" fmla="*/ 0 h 5325682"/>
              <a:gd name="connsiteX2" fmla="*/ 4008269 w 4016780"/>
              <a:gd name="connsiteY2" fmla="*/ 0 h 5325682"/>
              <a:gd name="connsiteX3" fmla="*/ 4008269 w 4016780"/>
              <a:gd name="connsiteY3" fmla="*/ 4870467 h 5325682"/>
              <a:gd name="connsiteX4" fmla="*/ 4008646 w 4016780"/>
              <a:gd name="connsiteY4" fmla="*/ 5325446 h 5325682"/>
              <a:gd name="connsiteX5" fmla="*/ 0 w 4016780"/>
              <a:gd name="connsiteY5" fmla="*/ 5325446 h 5325682"/>
              <a:gd name="connsiteX6" fmla="*/ 0 w 4016780"/>
              <a:gd name="connsiteY6" fmla="*/ 5325446 h 5325682"/>
              <a:gd name="connsiteX7" fmla="*/ 0 w 4016780"/>
              <a:gd name="connsiteY7" fmla="*/ 454979 h 5325682"/>
              <a:gd name="connsiteX8" fmla="*/ 454979 w 4016780"/>
              <a:gd name="connsiteY8" fmla="*/ 0 h 5325682"/>
              <a:gd name="connsiteX0" fmla="*/ 454979 w 4016780"/>
              <a:gd name="connsiteY0" fmla="*/ 0 h 5329778"/>
              <a:gd name="connsiteX1" fmla="*/ 4008269 w 4016780"/>
              <a:gd name="connsiteY1" fmla="*/ 0 h 5329778"/>
              <a:gd name="connsiteX2" fmla="*/ 4008269 w 4016780"/>
              <a:gd name="connsiteY2" fmla="*/ 0 h 5329778"/>
              <a:gd name="connsiteX3" fmla="*/ 4008269 w 4016780"/>
              <a:gd name="connsiteY3" fmla="*/ 4870467 h 5329778"/>
              <a:gd name="connsiteX4" fmla="*/ 4008646 w 4016780"/>
              <a:gd name="connsiteY4" fmla="*/ 5329546 h 5329778"/>
              <a:gd name="connsiteX5" fmla="*/ 0 w 4016780"/>
              <a:gd name="connsiteY5" fmla="*/ 5325446 h 5329778"/>
              <a:gd name="connsiteX6" fmla="*/ 0 w 4016780"/>
              <a:gd name="connsiteY6" fmla="*/ 5325446 h 5329778"/>
              <a:gd name="connsiteX7" fmla="*/ 0 w 4016780"/>
              <a:gd name="connsiteY7" fmla="*/ 454979 h 5329778"/>
              <a:gd name="connsiteX8" fmla="*/ 454979 w 4016780"/>
              <a:gd name="connsiteY8" fmla="*/ 0 h 5329778"/>
              <a:gd name="connsiteX0" fmla="*/ 454979 w 4016780"/>
              <a:gd name="connsiteY0" fmla="*/ 0 h 5329655"/>
              <a:gd name="connsiteX1" fmla="*/ 4008269 w 4016780"/>
              <a:gd name="connsiteY1" fmla="*/ 0 h 5329655"/>
              <a:gd name="connsiteX2" fmla="*/ 4008269 w 4016780"/>
              <a:gd name="connsiteY2" fmla="*/ 0 h 5329655"/>
              <a:gd name="connsiteX3" fmla="*/ 4008269 w 4016780"/>
              <a:gd name="connsiteY3" fmla="*/ 4870467 h 5329655"/>
              <a:gd name="connsiteX4" fmla="*/ 4008646 w 4016780"/>
              <a:gd name="connsiteY4" fmla="*/ 5329546 h 5329655"/>
              <a:gd name="connsiteX5" fmla="*/ 0 w 4016780"/>
              <a:gd name="connsiteY5" fmla="*/ 5325446 h 5329655"/>
              <a:gd name="connsiteX6" fmla="*/ 0 w 4016780"/>
              <a:gd name="connsiteY6" fmla="*/ 5325446 h 5329655"/>
              <a:gd name="connsiteX7" fmla="*/ 0 w 4016780"/>
              <a:gd name="connsiteY7" fmla="*/ 454979 h 5329655"/>
              <a:gd name="connsiteX8" fmla="*/ 454979 w 4016780"/>
              <a:gd name="connsiteY8" fmla="*/ 0 h 5329655"/>
              <a:gd name="connsiteX0" fmla="*/ 454979 w 4008646"/>
              <a:gd name="connsiteY0" fmla="*/ 0 h 5329546"/>
              <a:gd name="connsiteX1" fmla="*/ 4008269 w 4008646"/>
              <a:gd name="connsiteY1" fmla="*/ 0 h 5329546"/>
              <a:gd name="connsiteX2" fmla="*/ 4008269 w 4008646"/>
              <a:gd name="connsiteY2" fmla="*/ 0 h 5329546"/>
              <a:gd name="connsiteX3" fmla="*/ 4008269 w 4008646"/>
              <a:gd name="connsiteY3" fmla="*/ 4870467 h 5329546"/>
              <a:gd name="connsiteX4" fmla="*/ 4008646 w 4008646"/>
              <a:gd name="connsiteY4" fmla="*/ 5329546 h 5329546"/>
              <a:gd name="connsiteX5" fmla="*/ 0 w 4008646"/>
              <a:gd name="connsiteY5" fmla="*/ 5325446 h 5329546"/>
              <a:gd name="connsiteX6" fmla="*/ 0 w 4008646"/>
              <a:gd name="connsiteY6" fmla="*/ 5325446 h 5329546"/>
              <a:gd name="connsiteX7" fmla="*/ 0 w 4008646"/>
              <a:gd name="connsiteY7" fmla="*/ 454979 h 5329546"/>
              <a:gd name="connsiteX8" fmla="*/ 454979 w 4008646"/>
              <a:gd name="connsiteY8" fmla="*/ 0 h 53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8646" h="5329546">
                <a:moveTo>
                  <a:pt x="454979" y="0"/>
                </a:moveTo>
                <a:lnTo>
                  <a:pt x="4008269" y="0"/>
                </a:lnTo>
                <a:lnTo>
                  <a:pt x="4008269" y="0"/>
                </a:lnTo>
                <a:lnTo>
                  <a:pt x="4008269" y="4870467"/>
                </a:lnTo>
                <a:cubicBezTo>
                  <a:pt x="4008269" y="4871617"/>
                  <a:pt x="4008117" y="5328334"/>
                  <a:pt x="4008646" y="5329546"/>
                </a:cubicBezTo>
                <a:lnTo>
                  <a:pt x="0" y="5325446"/>
                </a:lnTo>
                <a:lnTo>
                  <a:pt x="0" y="5325446"/>
                </a:lnTo>
                <a:lnTo>
                  <a:pt x="0" y="454979"/>
                </a:lnTo>
                <a:cubicBezTo>
                  <a:pt x="0" y="203701"/>
                  <a:pt x="203701" y="0"/>
                  <a:pt x="454979" y="0"/>
                </a:cubicBezTo>
                <a:close/>
              </a:path>
            </a:pathLst>
          </a:custGeom>
          <a:blipFill dpi="0" rotWithShape="1">
            <a:blip r:embed="rId3" cstate="screen">
              <a:extLst>
                <a:ext uri="{28A0092B-C50C-407E-A947-70E740481C1C}">
                  <a14:useLocalDpi xmlns:a14="http://schemas.microsoft.com/office/drawing/2010/main"/>
                </a:ext>
              </a:extLst>
            </a:blip>
            <a:srcRect/>
            <a:stretch>
              <a:fillRect/>
            </a:stretch>
          </a:blipFill>
        </p:spPr>
        <p:txBody>
          <a:bodyPr lIns="90000" anchor="ctr" anchorCtr="0">
            <a:noAutofit/>
          </a:bodyPr>
          <a:lstStyle>
            <a:lvl1pPr>
              <a:defRPr>
                <a:solidFill>
                  <a:srgbClr val="005547"/>
                </a:solidFill>
              </a:defRPr>
            </a:lvl1pPr>
          </a:lstStyle>
          <a:p>
            <a:r>
              <a:rPr lang="en-US"/>
              <a:t>Click icon to add picture</a:t>
            </a:r>
            <a:endParaRPr lang="en-GB"/>
          </a:p>
        </p:txBody>
      </p:sp>
      <p:sp>
        <p:nvSpPr>
          <p:cNvPr id="6" name="Text Placeholder 18">
            <a:extLst>
              <a:ext uri="{FF2B5EF4-FFF2-40B4-BE49-F238E27FC236}">
                <a16:creationId xmlns:a16="http://schemas.microsoft.com/office/drawing/2014/main" id="{F1D06A7F-7159-3AF1-EC41-C81E9DE1C075}"/>
              </a:ext>
            </a:extLst>
          </p:cNvPr>
          <p:cNvSpPr>
            <a:spLocks noGrp="1"/>
          </p:cNvSpPr>
          <p:nvPr>
            <p:ph type="body" sz="quarter" idx="41"/>
          </p:nvPr>
        </p:nvSpPr>
        <p:spPr>
          <a:xfrm>
            <a:off x="482467" y="3071935"/>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7" name="Text Placeholder 3">
            <a:extLst>
              <a:ext uri="{FF2B5EF4-FFF2-40B4-BE49-F238E27FC236}">
                <a16:creationId xmlns:a16="http://schemas.microsoft.com/office/drawing/2014/main" id="{2E2822EA-05EB-9978-3DA8-4CEB2487FB4D}"/>
              </a:ext>
            </a:extLst>
          </p:cNvPr>
          <p:cNvSpPr>
            <a:spLocks noGrp="1"/>
          </p:cNvSpPr>
          <p:nvPr>
            <p:ph type="body" sz="quarter" idx="42" hasCustomPrompt="1"/>
          </p:nvPr>
        </p:nvSpPr>
        <p:spPr>
          <a:xfrm>
            <a:off x="7229864" y="3068960"/>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02</a:t>
            </a:r>
          </a:p>
        </p:txBody>
      </p:sp>
      <p:sp>
        <p:nvSpPr>
          <p:cNvPr id="8" name="Text Placeholder 18">
            <a:extLst>
              <a:ext uri="{FF2B5EF4-FFF2-40B4-BE49-F238E27FC236}">
                <a16:creationId xmlns:a16="http://schemas.microsoft.com/office/drawing/2014/main" id="{01A01F38-DEE5-DEEE-E9F2-E2C9CF1BA062}"/>
              </a:ext>
            </a:extLst>
          </p:cNvPr>
          <p:cNvSpPr>
            <a:spLocks noGrp="1"/>
          </p:cNvSpPr>
          <p:nvPr>
            <p:ph type="body" sz="quarter" idx="43"/>
          </p:nvPr>
        </p:nvSpPr>
        <p:spPr>
          <a:xfrm>
            <a:off x="482467" y="3595386"/>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FC3FA685-1028-0503-2F57-BAA4EC5F84E5}"/>
              </a:ext>
            </a:extLst>
          </p:cNvPr>
          <p:cNvSpPr>
            <a:spLocks noGrp="1"/>
          </p:cNvSpPr>
          <p:nvPr>
            <p:ph type="body" sz="quarter" idx="44" hasCustomPrompt="1"/>
          </p:nvPr>
        </p:nvSpPr>
        <p:spPr>
          <a:xfrm>
            <a:off x="7229864" y="3592411"/>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03</a:t>
            </a:r>
          </a:p>
        </p:txBody>
      </p:sp>
      <p:sp>
        <p:nvSpPr>
          <p:cNvPr id="10" name="Text Placeholder 18">
            <a:extLst>
              <a:ext uri="{FF2B5EF4-FFF2-40B4-BE49-F238E27FC236}">
                <a16:creationId xmlns:a16="http://schemas.microsoft.com/office/drawing/2014/main" id="{87B5D0A0-FC36-C0B9-DD46-5C66EE507003}"/>
              </a:ext>
            </a:extLst>
          </p:cNvPr>
          <p:cNvSpPr>
            <a:spLocks noGrp="1"/>
          </p:cNvSpPr>
          <p:nvPr>
            <p:ph type="body" sz="quarter" idx="45"/>
          </p:nvPr>
        </p:nvSpPr>
        <p:spPr>
          <a:xfrm>
            <a:off x="482467" y="4116086"/>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11" name="Text Placeholder 3">
            <a:extLst>
              <a:ext uri="{FF2B5EF4-FFF2-40B4-BE49-F238E27FC236}">
                <a16:creationId xmlns:a16="http://schemas.microsoft.com/office/drawing/2014/main" id="{909220C0-06F9-18D3-80CB-3BA23E0AA63C}"/>
              </a:ext>
            </a:extLst>
          </p:cNvPr>
          <p:cNvSpPr>
            <a:spLocks noGrp="1"/>
          </p:cNvSpPr>
          <p:nvPr>
            <p:ph type="body" sz="quarter" idx="46" hasCustomPrompt="1"/>
          </p:nvPr>
        </p:nvSpPr>
        <p:spPr>
          <a:xfrm>
            <a:off x="7229864" y="4113111"/>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04</a:t>
            </a:r>
          </a:p>
        </p:txBody>
      </p:sp>
      <p:sp>
        <p:nvSpPr>
          <p:cNvPr id="16" name="Text Placeholder 18">
            <a:extLst>
              <a:ext uri="{FF2B5EF4-FFF2-40B4-BE49-F238E27FC236}">
                <a16:creationId xmlns:a16="http://schemas.microsoft.com/office/drawing/2014/main" id="{98290390-E33C-7BF5-96B1-0D5E85CC62FF}"/>
              </a:ext>
            </a:extLst>
          </p:cNvPr>
          <p:cNvSpPr>
            <a:spLocks noGrp="1"/>
          </p:cNvSpPr>
          <p:nvPr>
            <p:ph type="body" sz="quarter" idx="47"/>
          </p:nvPr>
        </p:nvSpPr>
        <p:spPr>
          <a:xfrm>
            <a:off x="482467" y="4637914"/>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17" name="Text Placeholder 3">
            <a:extLst>
              <a:ext uri="{FF2B5EF4-FFF2-40B4-BE49-F238E27FC236}">
                <a16:creationId xmlns:a16="http://schemas.microsoft.com/office/drawing/2014/main" id="{C0B212E2-7682-FE1A-BD18-8EC97E5BD7A6}"/>
              </a:ext>
            </a:extLst>
          </p:cNvPr>
          <p:cNvSpPr>
            <a:spLocks noGrp="1"/>
          </p:cNvSpPr>
          <p:nvPr>
            <p:ph type="body" sz="quarter" idx="48" hasCustomPrompt="1"/>
          </p:nvPr>
        </p:nvSpPr>
        <p:spPr>
          <a:xfrm>
            <a:off x="7229864" y="4634939"/>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05</a:t>
            </a:r>
          </a:p>
        </p:txBody>
      </p:sp>
      <p:sp>
        <p:nvSpPr>
          <p:cNvPr id="18" name="Text Placeholder 18">
            <a:extLst>
              <a:ext uri="{FF2B5EF4-FFF2-40B4-BE49-F238E27FC236}">
                <a16:creationId xmlns:a16="http://schemas.microsoft.com/office/drawing/2014/main" id="{3170BD5A-4F04-9CF3-0DBC-EE5D48DC2D75}"/>
              </a:ext>
            </a:extLst>
          </p:cNvPr>
          <p:cNvSpPr>
            <a:spLocks noGrp="1"/>
          </p:cNvSpPr>
          <p:nvPr>
            <p:ph type="body" sz="quarter" idx="49"/>
          </p:nvPr>
        </p:nvSpPr>
        <p:spPr>
          <a:xfrm>
            <a:off x="482467" y="5166673"/>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19" name="Text Placeholder 3">
            <a:extLst>
              <a:ext uri="{FF2B5EF4-FFF2-40B4-BE49-F238E27FC236}">
                <a16:creationId xmlns:a16="http://schemas.microsoft.com/office/drawing/2014/main" id="{8632B4C8-EA79-5B2B-B2C9-479E8A841981}"/>
              </a:ext>
            </a:extLst>
          </p:cNvPr>
          <p:cNvSpPr>
            <a:spLocks noGrp="1"/>
          </p:cNvSpPr>
          <p:nvPr>
            <p:ph type="body" sz="quarter" idx="50" hasCustomPrompt="1"/>
          </p:nvPr>
        </p:nvSpPr>
        <p:spPr>
          <a:xfrm>
            <a:off x="7229864" y="5163698"/>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06</a:t>
            </a:r>
          </a:p>
        </p:txBody>
      </p:sp>
      <p:sp>
        <p:nvSpPr>
          <p:cNvPr id="20" name="Text Placeholder 18">
            <a:extLst>
              <a:ext uri="{FF2B5EF4-FFF2-40B4-BE49-F238E27FC236}">
                <a16:creationId xmlns:a16="http://schemas.microsoft.com/office/drawing/2014/main" id="{C070C61D-E47A-DD12-697C-C85E33CF2C39}"/>
              </a:ext>
            </a:extLst>
          </p:cNvPr>
          <p:cNvSpPr>
            <a:spLocks noGrp="1"/>
          </p:cNvSpPr>
          <p:nvPr>
            <p:ph type="body" sz="quarter" idx="51"/>
          </p:nvPr>
        </p:nvSpPr>
        <p:spPr>
          <a:xfrm>
            <a:off x="482467" y="5679904"/>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23" name="Text Placeholder 3">
            <a:extLst>
              <a:ext uri="{FF2B5EF4-FFF2-40B4-BE49-F238E27FC236}">
                <a16:creationId xmlns:a16="http://schemas.microsoft.com/office/drawing/2014/main" id="{25C9AE25-FB90-78B1-45CC-F7E0E036C667}"/>
              </a:ext>
            </a:extLst>
          </p:cNvPr>
          <p:cNvSpPr>
            <a:spLocks noGrp="1"/>
          </p:cNvSpPr>
          <p:nvPr>
            <p:ph type="body" sz="quarter" idx="52" hasCustomPrompt="1"/>
          </p:nvPr>
        </p:nvSpPr>
        <p:spPr>
          <a:xfrm>
            <a:off x="7229864" y="5676929"/>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07</a:t>
            </a:r>
          </a:p>
        </p:txBody>
      </p:sp>
      <p:sp>
        <p:nvSpPr>
          <p:cNvPr id="24" name="Text Placeholder 18">
            <a:extLst>
              <a:ext uri="{FF2B5EF4-FFF2-40B4-BE49-F238E27FC236}">
                <a16:creationId xmlns:a16="http://schemas.microsoft.com/office/drawing/2014/main" id="{A34A2A6F-4279-2D05-AE35-95B226C17D0B}"/>
              </a:ext>
            </a:extLst>
          </p:cNvPr>
          <p:cNvSpPr>
            <a:spLocks noGrp="1"/>
          </p:cNvSpPr>
          <p:nvPr>
            <p:ph type="body" sz="quarter" idx="53"/>
          </p:nvPr>
        </p:nvSpPr>
        <p:spPr>
          <a:xfrm>
            <a:off x="482467" y="6190159"/>
            <a:ext cx="6713471" cy="369550"/>
          </a:xfrm>
        </p:spPr>
        <p:txBody>
          <a:bodyPr anchor="b">
            <a:normAutofit/>
          </a:bodyPr>
          <a:lstStyle>
            <a:lvl1pPr marL="0" indent="0">
              <a:buNone/>
              <a:defRPr sz="1600">
                <a:solidFill>
                  <a:schemeClr val="bg1"/>
                </a:solidFill>
              </a:defRPr>
            </a:lvl1pPr>
          </a:lstStyle>
          <a:p>
            <a:pPr lvl="0"/>
            <a:r>
              <a:rPr lang="en-US"/>
              <a:t>Click to edit Master text styles</a:t>
            </a:r>
          </a:p>
        </p:txBody>
      </p:sp>
      <p:sp>
        <p:nvSpPr>
          <p:cNvPr id="26" name="Text Placeholder 3">
            <a:extLst>
              <a:ext uri="{FF2B5EF4-FFF2-40B4-BE49-F238E27FC236}">
                <a16:creationId xmlns:a16="http://schemas.microsoft.com/office/drawing/2014/main" id="{3CCC6B4E-69A6-3645-5F90-3383C575A5FF}"/>
              </a:ext>
            </a:extLst>
          </p:cNvPr>
          <p:cNvSpPr>
            <a:spLocks noGrp="1"/>
          </p:cNvSpPr>
          <p:nvPr>
            <p:ph type="body" sz="quarter" idx="54" hasCustomPrompt="1"/>
          </p:nvPr>
        </p:nvSpPr>
        <p:spPr>
          <a:xfrm>
            <a:off x="7229864" y="6187184"/>
            <a:ext cx="615213" cy="369549"/>
          </a:xfrm>
        </p:spPr>
        <p:txBody>
          <a:bodyPr>
            <a:noAutofit/>
          </a:bodyPr>
          <a:lstStyle>
            <a:lvl1pPr marL="0" indent="0" algn="r">
              <a:buFontTx/>
              <a:buNone/>
              <a:defRPr sz="2200" b="1" i="0">
                <a:solidFill>
                  <a:schemeClr val="bg1"/>
                </a:solidFill>
                <a:latin typeface="Arial" charset="0"/>
                <a:ea typeface="Arial" charset="0"/>
                <a:cs typeface="Arial" charset="0"/>
              </a:defRPr>
            </a:lvl1pPr>
          </a:lstStyle>
          <a:p>
            <a:pPr lvl="0"/>
            <a:r>
              <a:rPr lang="en-GB"/>
              <a:t>08</a:t>
            </a:r>
          </a:p>
        </p:txBody>
      </p:sp>
      <p:pic>
        <p:nvPicPr>
          <p:cNvPr id="2" name="Picture 1">
            <a:extLst>
              <a:ext uri="{FF2B5EF4-FFF2-40B4-BE49-F238E27FC236}">
                <a16:creationId xmlns:a16="http://schemas.microsoft.com/office/drawing/2014/main" id="{979CCEBD-B4EE-8BE4-3A66-7E52BD9D93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786049746"/>
      </p:ext>
    </p:extLst>
  </p:cSld>
  <p:clrMapOvr>
    <a:masterClrMapping/>
  </p:clrMapOvr>
  <p:extLst>
    <p:ext uri="{DCECCB84-F9BA-43D5-87BE-67443E8EF086}">
      <p15:sldGuideLst xmlns:p15="http://schemas.microsoft.com/office/powerpoint/2012/main">
        <p15:guide id="1" pos="5564" userDrawn="1">
          <p15:clr>
            <a:srgbClr val="FBAE40"/>
          </p15:clr>
        </p15:guide>
        <p15:guide id="2" pos="4203" userDrawn="1">
          <p15:clr>
            <a:srgbClr val="FBAE40"/>
          </p15:clr>
        </p15:guide>
        <p15:guide id="3" pos="4430" userDrawn="1">
          <p15:clr>
            <a:srgbClr val="FBAE40"/>
          </p15:clr>
        </p15:guide>
        <p15:guide id="4" pos="3069" userDrawn="1">
          <p15:clr>
            <a:srgbClr val="FBAE40"/>
          </p15:clr>
        </p15:guide>
        <p15:guide id="5" pos="2842" userDrawn="1">
          <p15:clr>
            <a:srgbClr val="FBAE40"/>
          </p15:clr>
        </p15:guide>
        <p15:guide id="6" pos="1481" userDrawn="1">
          <p15:clr>
            <a:srgbClr val="FBAE40"/>
          </p15:clr>
        </p15:guide>
        <p15:guide id="7" pos="302" userDrawn="1">
          <p15:clr>
            <a:srgbClr val="FBAE40"/>
          </p15:clr>
        </p15:guide>
        <p15:guide id="8" pos="1708" userDrawn="1">
          <p15:clr>
            <a:srgbClr val="FBAE40"/>
          </p15:clr>
        </p15:guide>
        <p15:guide id="9" orient="horz" pos="1525" userDrawn="1">
          <p15:clr>
            <a:srgbClr val="FBAE40"/>
          </p15:clr>
        </p15:guide>
        <p15:guide id="10" orient="horz" pos="709" userDrawn="1">
          <p15:clr>
            <a:srgbClr val="FBAE40"/>
          </p15:clr>
        </p15:guide>
        <p15:guide id="11" orient="horz" pos="2750" userDrawn="1">
          <p15:clr>
            <a:srgbClr val="FBAE40"/>
          </p15:clr>
        </p15:guide>
        <p15:guide id="12" orient="horz" pos="2160" userDrawn="1">
          <p15:clr>
            <a:srgbClr val="FBAE40"/>
          </p15:clr>
        </p15:guide>
        <p15:guide id="13" orient="horz" pos="3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417271"/>
      </p:ext>
    </p:extLst>
  </p:cSld>
  <p:clrMap bg1="lt1" tx1="dk1" bg2="lt2" tx2="dk2" accent1="accent1" accent2="accent2" accent3="accent3" accent4="accent4" accent5="accent5" accent6="accent6" hlink="hlink" folHlink="folHlink"/>
  <p:sldLayoutIdLst>
    <p:sldLayoutId id="2147483782" r:id="rId1"/>
    <p:sldLayoutId id="2147483784" r:id="rId2"/>
    <p:sldLayoutId id="2147483786" r:id="rId3"/>
    <p:sldLayoutId id="2147483787" r:id="rId4"/>
    <p:sldLayoutId id="2147483788" r:id="rId5"/>
    <p:sldLayoutId id="2147483789" r:id="rId6"/>
    <p:sldLayoutId id="2147483749" r:id="rId7"/>
    <p:sldLayoutId id="2147483750" r:id="rId8"/>
  </p:sldLayoutIdLst>
  <p:hf hdr="0" dt="0"/>
  <p:txStyles>
    <p:title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260"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p:cNvSpPr>
            <a:spLocks noGrp="1"/>
          </p:cNvSpPr>
          <p:nvPr>
            <p:ph type="body" idx="1"/>
          </p:nvPr>
        </p:nvSpPr>
        <p:spPr>
          <a:xfrm>
            <a:off x="316913" y="1772816"/>
            <a:ext cx="11323703" cy="4351338"/>
          </a:xfrm>
          <a:prstGeom prst="rect">
            <a:avLst/>
          </a:prstGeom>
        </p:spPr>
        <p:txBody>
          <a:bodyPr vert="horz" lIns="91440" tIns="45720" rIns="91440" bIns="45720" rtlCol="0">
            <a:normAutofit/>
          </a:bodyPr>
          <a:lstStyle/>
          <a:p>
            <a:pPr lvl="0"/>
            <a:r>
              <a:rPr lang="en-US" noProof="0"/>
              <a:t>Click to edit Master text styles</a:t>
            </a:r>
          </a:p>
          <a:p>
            <a:pPr lvl="0"/>
            <a:r>
              <a:rPr lang="en-US" noProof="0"/>
              <a:t>Second level</a:t>
            </a:r>
          </a:p>
        </p:txBody>
      </p:sp>
      <p:pic>
        <p:nvPicPr>
          <p:cNvPr id="4" name="Picture 3">
            <a:extLst>
              <a:ext uri="{FF2B5EF4-FFF2-40B4-BE49-F238E27FC236}">
                <a16:creationId xmlns:a16="http://schemas.microsoft.com/office/drawing/2014/main" id="{087CD256-0F79-28C5-5CA1-7BC3BB260963}"/>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9480376" y="320675"/>
            <a:ext cx="2138349" cy="981124"/>
          </a:xfrm>
          <a:prstGeom prst="rect">
            <a:avLst/>
          </a:prstGeom>
        </p:spPr>
      </p:pic>
    </p:spTree>
    <p:extLst>
      <p:ext uri="{BB962C8B-B14F-4D97-AF65-F5344CB8AC3E}">
        <p14:creationId xmlns:p14="http://schemas.microsoft.com/office/powerpoint/2010/main" val="550797480"/>
      </p:ext>
    </p:extLst>
  </p:cSld>
  <p:clrMap bg1="lt1" tx1="dk1" bg2="lt2" tx2="dk2" accent1="accent1" accent2="accent2" accent3="accent3" accent4="accent4" accent5="accent5" accent6="accent6" hlink="hlink" folHlink="folHlink"/>
  <p:sldLayoutIdLst>
    <p:sldLayoutId id="2147483742" r:id="rId1"/>
    <p:sldLayoutId id="2147483793" r:id="rId2"/>
    <p:sldLayoutId id="2147483794" r:id="rId3"/>
    <p:sldLayoutId id="2147483743" r:id="rId4"/>
    <p:sldLayoutId id="2147483792" r:id="rId5"/>
    <p:sldLayoutId id="2147483744" r:id="rId6"/>
    <p:sldLayoutId id="2147483770" r:id="rId7"/>
    <p:sldLayoutId id="2147483745" r:id="rId8"/>
    <p:sldLayoutId id="2147483748" r:id="rId9"/>
    <p:sldLayoutId id="2147483746" r:id="rId10"/>
    <p:sldLayoutId id="2147483747" r:id="rId11"/>
    <p:sldLayoutId id="2147483751" r:id="rId12"/>
    <p:sldLayoutId id="2147483769" r:id="rId13"/>
    <p:sldLayoutId id="2147483752" r:id="rId14"/>
    <p:sldLayoutId id="2147483771" r:id="rId15"/>
    <p:sldLayoutId id="2147483765" r:id="rId16"/>
    <p:sldLayoutId id="2147483801" r:id="rId17"/>
  </p:sldLayoutIdLst>
  <p:hf hdr="0" dt="0"/>
  <p:txStyles>
    <p:titleStyle>
      <a:lvl1pPr algn="l" defTabSz="914400" rtl="0" eaLnBrk="1" latinLnBrk="0" hangingPunct="1">
        <a:lnSpc>
          <a:spcPct val="90000"/>
        </a:lnSpc>
        <a:spcBef>
          <a:spcPct val="0"/>
        </a:spcBef>
        <a:buNone/>
        <a:defRPr sz="3000" b="1" i="0" u="none" kern="1200">
          <a:solidFill>
            <a:schemeClr val="accent1"/>
          </a:solidFill>
          <a:latin typeface="+mj-lt"/>
          <a:ea typeface="Arial" charset="0"/>
          <a:cs typeface="Arial" charset="0"/>
        </a:defRPr>
      </a:lvl1pPr>
    </p:titleStyle>
    <p:bodyStyle>
      <a:lvl1pPr marL="285750" indent="-285750" algn="l" defTabSz="914400" rtl="0" eaLnBrk="1" latinLnBrk="0" hangingPunct="1">
        <a:lnSpc>
          <a:spcPct val="90000"/>
        </a:lnSpc>
        <a:spcBef>
          <a:spcPts val="1000"/>
        </a:spcBef>
        <a:buClr>
          <a:srgbClr val="2CE3A0"/>
        </a:buClr>
        <a:buFont typeface="Wingdings" pitchFamily="2" charset="2"/>
        <a:buChar char="§"/>
        <a:defRPr sz="1400"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2CE3A0"/>
        </a:buClr>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228600" algn="l" defTabSz="914400" rtl="0" eaLnBrk="1" latinLnBrk="0" hangingPunct="1">
        <a:lnSpc>
          <a:spcPct val="90000"/>
        </a:lnSpc>
        <a:spcBef>
          <a:spcPts val="500"/>
        </a:spcBef>
        <a:buClr>
          <a:schemeClr val="accent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9696" y="639017"/>
            <a:ext cx="6654186" cy="557735"/>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p:cNvSpPr>
            <a:spLocks noGrp="1"/>
          </p:cNvSpPr>
          <p:nvPr>
            <p:ph type="body" idx="1"/>
          </p:nvPr>
        </p:nvSpPr>
        <p:spPr>
          <a:xfrm>
            <a:off x="316913" y="1772816"/>
            <a:ext cx="11323703"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pic>
        <p:nvPicPr>
          <p:cNvPr id="4" name="Picture 3">
            <a:extLst>
              <a:ext uri="{FF2B5EF4-FFF2-40B4-BE49-F238E27FC236}">
                <a16:creationId xmlns:a16="http://schemas.microsoft.com/office/drawing/2014/main" id="{8A25FB36-9853-855D-B918-10E2F726C4F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9536" y="320675"/>
            <a:ext cx="2138349" cy="981124"/>
          </a:xfrm>
          <a:prstGeom prst="rect">
            <a:avLst/>
          </a:prstGeom>
        </p:spPr>
      </p:pic>
    </p:spTree>
    <p:extLst>
      <p:ext uri="{BB962C8B-B14F-4D97-AF65-F5344CB8AC3E}">
        <p14:creationId xmlns:p14="http://schemas.microsoft.com/office/powerpoint/2010/main" val="157678616"/>
      </p:ext>
    </p:extLst>
  </p:cSld>
  <p:clrMap bg1="lt1" tx1="dk1" bg2="lt2" tx2="dk2" accent1="accent1" accent2="accent2" accent3="accent3" accent4="accent4" accent5="accent5" accent6="accent6" hlink="hlink" folHlink="folHlink"/>
  <p:sldLayoutIdLst>
    <p:sldLayoutId id="2147483777" r:id="rId1"/>
    <p:sldLayoutId id="2147483778" r:id="rId2"/>
  </p:sldLayoutIdLst>
  <p:hf hdr="0" dt="0"/>
  <p:txStyles>
    <p:titleStyle>
      <a:lvl1pPr algn="l" defTabSz="914400" rtl="0" eaLnBrk="1" latinLnBrk="0" hangingPunct="1">
        <a:lnSpc>
          <a:spcPct val="90000"/>
        </a:lnSpc>
        <a:spcBef>
          <a:spcPct val="0"/>
        </a:spcBef>
        <a:buNone/>
        <a:defRPr sz="3000" b="1" i="0" u="none" kern="1200">
          <a:solidFill>
            <a:schemeClr val="accent1"/>
          </a:solidFill>
          <a:latin typeface="+mj-lt"/>
          <a:ea typeface="Arial" charset="0"/>
          <a:cs typeface="Arial" charset="0"/>
        </a:defRPr>
      </a:lvl1pPr>
    </p:titleStyle>
    <p:bodyStyle>
      <a:lvl1pPr marL="285750" indent="-285750" algn="l" defTabSz="914400" rtl="0" eaLnBrk="1" latinLnBrk="0" hangingPunct="1">
        <a:lnSpc>
          <a:spcPct val="90000"/>
        </a:lnSpc>
        <a:spcBef>
          <a:spcPts val="1000"/>
        </a:spcBef>
        <a:buClr>
          <a:srgbClr val="2CE3A0"/>
        </a:buClr>
        <a:buFont typeface="Wingdings" pitchFamily="2" charset="2"/>
        <a:buChar char="§"/>
        <a:defRPr sz="14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rgbClr val="2CE3A0"/>
        </a:buClr>
        <a:buFont typeface="Wingdings" pitchFamily="2" charset="2"/>
        <a:buChar char="§"/>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2CE3A0"/>
        </a:buClr>
        <a:buFont typeface="Wingdings" pitchFamily="2" charset="2"/>
        <a:buChar char="§"/>
        <a:defRPr sz="14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E3A0"/>
        </a:buClr>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33823"/>
      </p:ext>
    </p:extLst>
  </p:cSld>
  <p:clrMap bg1="lt1" tx1="dk1" bg2="lt2" tx2="dk2" accent1="accent1" accent2="accent2" accent3="accent3" accent4="accent4" accent5="accent5" accent6="accent6" hlink="hlink" folHlink="folHlink"/>
  <p:sldLayoutIdLst>
    <p:sldLayoutId id="2147483800" r:id="rId1"/>
    <p:sldLayoutId id="2147483797" r:id="rId2"/>
    <p:sldLayoutId id="2147483798" r:id="rId3"/>
    <p:sldLayoutId id="2147483758" r:id="rId4"/>
    <p:sldLayoutId id="2147483763" r:id="rId5"/>
  </p:sldLayoutIdLst>
  <p:txStyles>
    <p:titleStyle>
      <a:lvl1pPr algn="l" defTabSz="914400" rtl="0" eaLnBrk="1" latinLnBrk="0" hangingPunct="1">
        <a:lnSpc>
          <a:spcPct val="90000"/>
        </a:lnSpc>
        <a:spcBef>
          <a:spcPct val="0"/>
        </a:spcBef>
        <a:buNone/>
        <a:defRPr sz="3600" b="1" i="0" kern="1200">
          <a:solidFill>
            <a:srgbClr val="005547"/>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5547"/>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42D9277-FFCF-BED2-78F0-5482147D9ED2}"/>
              </a:ext>
            </a:extLst>
          </p:cNvPr>
          <p:cNvSpPr>
            <a:spLocks noGrp="1"/>
          </p:cNvSpPr>
          <p:nvPr>
            <p:ph type="title"/>
          </p:nvPr>
        </p:nvSpPr>
        <p:spPr>
          <a:xfrm>
            <a:off x="429260" y="620688"/>
            <a:ext cx="6818868" cy="606922"/>
          </a:xfrm>
          <a:prstGeom prst="rect">
            <a:avLst/>
          </a:prstGeom>
        </p:spPr>
        <p:txBody>
          <a:bodyPr vert="horz" lIns="91440" tIns="45720" rIns="91440" bIns="45720" rtlCol="0" anchor="t">
            <a:noAutofit/>
          </a:bodyPr>
          <a:lstStyle/>
          <a:p>
            <a:r>
              <a:rPr lang="en-US"/>
              <a:t>Click to edit Master title style</a:t>
            </a:r>
            <a:endParaRPr lang="en-GB"/>
          </a:p>
        </p:txBody>
      </p:sp>
      <p:sp>
        <p:nvSpPr>
          <p:cNvPr id="8" name="Slide Number Placeholder 8">
            <a:extLst>
              <a:ext uri="{FF2B5EF4-FFF2-40B4-BE49-F238E27FC236}">
                <a16:creationId xmlns:a16="http://schemas.microsoft.com/office/drawing/2014/main" id="{470A90DD-8CB7-273E-356B-EF5A527E9729}"/>
              </a:ext>
            </a:extLst>
          </p:cNvPr>
          <p:cNvSpPr>
            <a:spLocks noGrp="1"/>
          </p:cNvSpPr>
          <p:nvPr>
            <p:ph type="sldNum" sz="quarter" idx="4"/>
          </p:nvPr>
        </p:nvSpPr>
        <p:spPr>
          <a:xfrm>
            <a:off x="284018" y="6353659"/>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4813F0E5-B502-2044-A0C5-C340BBB4FD8F}" type="slidenum">
              <a:rPr lang="en-GB" smtClean="0"/>
              <a:pPr/>
              <a:t>‹#›</a:t>
            </a:fld>
            <a:endParaRPr lang="en-GB"/>
          </a:p>
        </p:txBody>
      </p:sp>
      <p:sp>
        <p:nvSpPr>
          <p:cNvPr id="9" name="Text Placeholder 2">
            <a:extLst>
              <a:ext uri="{FF2B5EF4-FFF2-40B4-BE49-F238E27FC236}">
                <a16:creationId xmlns:a16="http://schemas.microsoft.com/office/drawing/2014/main" id="{9947CE4D-141B-DE81-C073-254563953AB3}"/>
              </a:ext>
            </a:extLst>
          </p:cNvPr>
          <p:cNvSpPr>
            <a:spLocks noGrp="1"/>
          </p:cNvSpPr>
          <p:nvPr>
            <p:ph type="body" idx="1"/>
          </p:nvPr>
        </p:nvSpPr>
        <p:spPr>
          <a:xfrm>
            <a:off x="429260" y="1772816"/>
            <a:ext cx="1141637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GB"/>
              <a:t>Bullet</a:t>
            </a:r>
          </a:p>
        </p:txBody>
      </p:sp>
      <p:pic>
        <p:nvPicPr>
          <p:cNvPr id="3" name="Picture 2">
            <a:extLst>
              <a:ext uri="{FF2B5EF4-FFF2-40B4-BE49-F238E27FC236}">
                <a16:creationId xmlns:a16="http://schemas.microsoft.com/office/drawing/2014/main" id="{F79032B7-9368-87B0-5F8B-C193947648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2383" y="432000"/>
            <a:ext cx="2282353" cy="742209"/>
          </a:xfrm>
          <a:prstGeom prst="rect">
            <a:avLst/>
          </a:prstGeom>
        </p:spPr>
      </p:pic>
    </p:spTree>
    <p:extLst>
      <p:ext uri="{BB962C8B-B14F-4D97-AF65-F5344CB8AC3E}">
        <p14:creationId xmlns:p14="http://schemas.microsoft.com/office/powerpoint/2010/main" val="860194430"/>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CE3A0"/>
        </a:buClr>
        <a:buFont typeface="Wingdings" pitchFamily="2" charset="2"/>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017864"/>
      </p:ext>
    </p:extLst>
  </p:cSld>
  <p:clrMap bg1="lt1" tx1="dk1" bg2="lt2" tx2="dk2" accent1="accent1" accent2="accent2" accent3="accent3" accent4="accent4" accent5="accent5" accent6="accent6" hlink="hlink" folHlink="folHlink"/>
  <p:sldLayoutIdLst>
    <p:sldLayoutId id="2147483737" r:id="rId1"/>
    <p:sldLayoutId id="2147483780" r:id="rId2"/>
  </p:sldLayoutIdLst>
  <p:hf hdr="0" dt="0"/>
  <p:txStyles>
    <p:title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10.xml"/><Relationship Id="rId7" Type="http://schemas.openxmlformats.org/officeDocument/2006/relationships/image" Target="../media/image57.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6.svg"/><Relationship Id="rId5" Type="http://schemas.openxmlformats.org/officeDocument/2006/relationships/chart" Target="../charts/chart12.xml"/><Relationship Id="rId4" Type="http://schemas.openxmlformats.org/officeDocument/2006/relationships/chart" Target="../charts/chart11.xml"/></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chart" Target="../charts/chart13.xml"/><Relationship Id="rId7" Type="http://schemas.openxmlformats.org/officeDocument/2006/relationships/image" Target="../media/image61.svg"/><Relationship Id="rId12" Type="http://schemas.openxmlformats.org/officeDocument/2006/relationships/image" Target="../media/image54.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0.svg"/><Relationship Id="rId11" Type="http://schemas.openxmlformats.org/officeDocument/2006/relationships/image" Target="../media/image52.svg"/><Relationship Id="rId5" Type="http://schemas.openxmlformats.org/officeDocument/2006/relationships/image" Target="../media/image59.svg"/><Relationship Id="rId10" Type="http://schemas.openxmlformats.org/officeDocument/2006/relationships/image" Target="../media/image53.svg"/><Relationship Id="rId4" Type="http://schemas.openxmlformats.org/officeDocument/2006/relationships/chart" Target="../charts/chart14.xml"/><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chart" Target="../charts/chart15.xml"/><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chart" Target="../charts/chart16.xml"/><Relationship Id="rId7"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3.svg"/><Relationship Id="rId5" Type="http://schemas.openxmlformats.org/officeDocument/2006/relationships/image" Target="../media/image53.svg"/><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chart" Target="../charts/chart17.xml"/><Relationship Id="rId7" Type="http://schemas.openxmlformats.org/officeDocument/2006/relationships/image" Target="../media/image65.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2.svg"/><Relationship Id="rId5" Type="http://schemas.openxmlformats.org/officeDocument/2006/relationships/image" Target="../media/image53.svg"/><Relationship Id="rId4" Type="http://schemas.openxmlformats.org/officeDocument/2006/relationships/image" Target="../media/image51.svg"/><Relationship Id="rId9"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chart" Target="../charts/chart18.xml"/><Relationship Id="rId7" Type="http://schemas.openxmlformats.org/officeDocument/2006/relationships/image" Target="../media/image66.sv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1.svg"/><Relationship Id="rId4" Type="http://schemas.openxmlformats.org/officeDocument/2006/relationships/image" Target="../media/image55.sv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4.svg"/><Relationship Id="rId5" Type="http://schemas.openxmlformats.org/officeDocument/2006/relationships/image" Target="../media/image67.sv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chart" Target="../charts/chart20.xml"/><Relationship Id="rId7" Type="http://schemas.openxmlformats.org/officeDocument/2006/relationships/image" Target="../media/image66.sv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1.svg"/><Relationship Id="rId4" Type="http://schemas.openxmlformats.org/officeDocument/2006/relationships/image" Target="../media/image55.sv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chart" Target="../charts/chart21.xml"/><Relationship Id="rId7" Type="http://schemas.openxmlformats.org/officeDocument/2006/relationships/image" Target="../media/image51.sv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9.svg"/><Relationship Id="rId5" Type="http://schemas.openxmlformats.org/officeDocument/2006/relationships/chart" Target="../charts/chart23.xml"/><Relationship Id="rId10" Type="http://schemas.openxmlformats.org/officeDocument/2006/relationships/image" Target="../media/image55.svg"/><Relationship Id="rId4" Type="http://schemas.openxmlformats.org/officeDocument/2006/relationships/chart" Target="../charts/chart22.xml"/><Relationship Id="rId9"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chart" Target="../charts/chart24.xml"/><Relationship Id="rId7"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9.svg"/><Relationship Id="rId5" Type="http://schemas.openxmlformats.org/officeDocument/2006/relationships/image" Target="../media/image62.sv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51.svg"/><Relationship Id="rId18" Type="http://schemas.openxmlformats.org/officeDocument/2006/relationships/image" Target="../media/image55.svg"/><Relationship Id="rId3" Type="http://schemas.openxmlformats.org/officeDocument/2006/relationships/chart" Target="../charts/chart25.xml"/><Relationship Id="rId7" Type="http://schemas.openxmlformats.org/officeDocument/2006/relationships/image" Target="../media/image72.svg"/><Relationship Id="rId12" Type="http://schemas.openxmlformats.org/officeDocument/2006/relationships/image" Target="../media/image77.svg"/><Relationship Id="rId17" Type="http://schemas.openxmlformats.org/officeDocument/2006/relationships/image" Target="../media/image69.svg"/><Relationship Id="rId2" Type="http://schemas.openxmlformats.org/officeDocument/2006/relationships/notesSlide" Target="../notesSlides/notesSlide17.xml"/><Relationship Id="rId16" Type="http://schemas.openxmlformats.org/officeDocument/2006/relationships/image" Target="../media/image63.svg"/><Relationship Id="rId1" Type="http://schemas.openxmlformats.org/officeDocument/2006/relationships/slideLayout" Target="../slideLayouts/slideLayout23.xml"/><Relationship Id="rId6" Type="http://schemas.openxmlformats.org/officeDocument/2006/relationships/image" Target="../media/image71.sv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62.svg"/><Relationship Id="rId10" Type="http://schemas.openxmlformats.org/officeDocument/2006/relationships/image" Target="../media/image75.svg"/><Relationship Id="rId4" Type="http://schemas.openxmlformats.org/officeDocument/2006/relationships/image" Target="../media/image39.svg"/><Relationship Id="rId9" Type="http://schemas.openxmlformats.org/officeDocument/2006/relationships/image" Target="../media/image74.svg"/><Relationship Id="rId1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chart" Target="../charts/chart26.xml"/><Relationship Id="rId7" Type="http://schemas.openxmlformats.org/officeDocument/2006/relationships/image" Target="../media/image68.sv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62.svg"/><Relationship Id="rId5" Type="http://schemas.openxmlformats.org/officeDocument/2006/relationships/image" Target="../media/image53.sv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4.svg"/><Relationship Id="rId5" Type="http://schemas.openxmlformats.org/officeDocument/2006/relationships/image" Target="../media/image51.sv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chart" Target="../charts/chart28.xml"/><Relationship Id="rId7"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62.svg"/><Relationship Id="rId5" Type="http://schemas.openxmlformats.org/officeDocument/2006/relationships/image" Target="../media/image53.svg"/><Relationship Id="rId10" Type="http://schemas.openxmlformats.org/officeDocument/2006/relationships/image" Target="../media/image79.svg"/><Relationship Id="rId4" Type="http://schemas.openxmlformats.org/officeDocument/2006/relationships/image" Target="../media/image39.svg"/><Relationship Id="rId9" Type="http://schemas.openxmlformats.org/officeDocument/2006/relationships/image" Target="../media/image78.svg"/></Relationships>
</file>

<file path=ppt/slides/_rels/slide2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chart" Target="../charts/chart29.xml"/><Relationship Id="rId7" Type="http://schemas.openxmlformats.org/officeDocument/2006/relationships/image" Target="../media/image78.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1.svg"/><Relationship Id="rId5" Type="http://schemas.openxmlformats.org/officeDocument/2006/relationships/image" Target="../media/image62.sv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chart" Target="../charts/chart31.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82.svg"/><Relationship Id="rId5" Type="http://schemas.openxmlformats.org/officeDocument/2006/relationships/chart" Target="../charts/chart30.xml"/><Relationship Id="rId4"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hyperlink" Target="https://www.gov.scot/binaries/content/documents/govscot/publications/statistics/2024/12/scottish-government-urban-rural-classification-2022/documents/scottish-government-urban-rural-classification-2022/scottish-government-urban-rural-classification-2022/govscot%3Adocument/Scottish%2BGovernment%2BUrban%2BRural%2BClassification%2B2022.pdf" TargetMode="Externa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svg"/><Relationship Id="rId1" Type="http://schemas.openxmlformats.org/officeDocument/2006/relationships/slideLayout" Target="../slideLayouts/slideLayout23.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image" Target="../media/image83.svg"/></Relationships>
</file>

<file path=ppt/slides/_rels/slide3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84.svg"/><Relationship Id="rId7" Type="http://schemas.openxmlformats.org/officeDocument/2006/relationships/image" Target="../media/image53.sv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81.svg"/><Relationship Id="rId5" Type="http://schemas.openxmlformats.org/officeDocument/2006/relationships/image" Target="../media/image80.svg"/><Relationship Id="rId10" Type="http://schemas.openxmlformats.org/officeDocument/2006/relationships/image" Target="../media/image79.svg"/><Relationship Id="rId4" Type="http://schemas.openxmlformats.org/officeDocument/2006/relationships/chart" Target="../charts/chart34.xml"/><Relationship Id="rId9" Type="http://schemas.openxmlformats.org/officeDocument/2006/relationships/image" Target="../media/image7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7" Type="http://schemas.openxmlformats.org/officeDocument/2006/relationships/image" Target="../media/image54.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62.svg"/><Relationship Id="rId5" Type="http://schemas.openxmlformats.org/officeDocument/2006/relationships/image" Target="../media/image85.svg"/><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chart" Target="../charts/chart36.xml"/><Relationship Id="rId7" Type="http://schemas.openxmlformats.org/officeDocument/2006/relationships/image" Target="../media/image52.sv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chart" Target="../charts/chart37.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39.xml"/></Relationships>
</file>

<file path=ppt/slides/_rels/slide36.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image" Target="../media/image39.sv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88.svg"/><Relationship Id="rId5" Type="http://schemas.openxmlformats.org/officeDocument/2006/relationships/image" Target="../media/image87.svg"/><Relationship Id="rId4" Type="http://schemas.openxmlformats.org/officeDocument/2006/relationships/image" Target="../media/image8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7.sv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11" Type="http://schemas.openxmlformats.org/officeDocument/2006/relationships/image" Target="../media/image46.svg"/><Relationship Id="rId5" Type="http://schemas.openxmlformats.org/officeDocument/2006/relationships/diagramQuickStyle" Target="../diagrams/quickStyle1.xml"/><Relationship Id="rId10" Type="http://schemas.openxmlformats.org/officeDocument/2006/relationships/image" Target="../media/image45.svg"/><Relationship Id="rId4" Type="http://schemas.openxmlformats.org/officeDocument/2006/relationships/diagramLayout" Target="../diagrams/layout1.xml"/><Relationship Id="rId9" Type="http://schemas.openxmlformats.org/officeDocument/2006/relationships/image" Target="../media/image44.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chart" Target="../charts/chart1.xml"/><Relationship Id="rId7" Type="http://schemas.openxmlformats.org/officeDocument/2006/relationships/image" Target="../media/image49.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chart" Target="../charts/chart3.xml"/><Relationship Id="rId5" Type="http://schemas.openxmlformats.org/officeDocument/2006/relationships/image" Target="../media/image48.svg"/><Relationship Id="rId4" Type="http://schemas.openxmlformats.org/officeDocument/2006/relationships/chart" Target="../charts/chart2.xml"/><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chart" Target="../charts/chart5.xml"/><Relationship Id="rId7"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chart" Target="../charts/chart6.xml"/><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chart" Target="../charts/chart7.xml"/><Relationship Id="rId7"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5.svg"/><Relationship Id="rId5" Type="http://schemas.openxmlformats.org/officeDocument/2006/relationships/chart" Target="../charts/chart8.xml"/><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7DF3-8FB6-70BA-0A68-DA172182BFF1}"/>
              </a:ext>
            </a:extLst>
          </p:cNvPr>
          <p:cNvSpPr>
            <a:spLocks noGrp="1"/>
          </p:cNvSpPr>
          <p:nvPr>
            <p:ph type="title"/>
          </p:nvPr>
        </p:nvSpPr>
        <p:spPr>
          <a:xfrm>
            <a:off x="695400" y="2708920"/>
            <a:ext cx="6048671" cy="1870246"/>
          </a:xfrm>
        </p:spPr>
        <p:txBody>
          <a:bodyPr anchor="ctr"/>
          <a:lstStyle/>
          <a:p>
            <a:r>
              <a:rPr lang="en-US" sz="3600" dirty="0"/>
              <a:t>Consumer Scotland: Energy Affordability Tracker</a:t>
            </a:r>
            <a:endParaRPr lang="en-GB" sz="3600" dirty="0"/>
          </a:p>
        </p:txBody>
      </p:sp>
      <p:sp>
        <p:nvSpPr>
          <p:cNvPr id="3" name="TextBox 2">
            <a:extLst>
              <a:ext uri="{FF2B5EF4-FFF2-40B4-BE49-F238E27FC236}">
                <a16:creationId xmlns:a16="http://schemas.microsoft.com/office/drawing/2014/main" id="{F0627ADD-1780-4510-A18D-AE5C68B3782B}"/>
              </a:ext>
            </a:extLst>
          </p:cNvPr>
          <p:cNvSpPr txBox="1"/>
          <p:nvPr/>
        </p:nvSpPr>
        <p:spPr>
          <a:xfrm>
            <a:off x="623392" y="5949280"/>
            <a:ext cx="1633781" cy="646331"/>
          </a:xfrm>
          <a:prstGeom prst="rect">
            <a:avLst/>
          </a:prstGeom>
          <a:noFill/>
        </p:spPr>
        <p:txBody>
          <a:bodyPr wrap="none" rtlCol="0">
            <a:spAutoFit/>
          </a:bodyPr>
          <a:lstStyle/>
          <a:p>
            <a:r>
              <a:rPr lang="en-GB" b="1">
                <a:solidFill>
                  <a:schemeClr val="bg1"/>
                </a:solidFill>
              </a:rPr>
              <a:t>Wave 8</a:t>
            </a:r>
          </a:p>
          <a:p>
            <a:r>
              <a:rPr lang="en-GB" b="1">
                <a:solidFill>
                  <a:schemeClr val="bg1"/>
                </a:solidFill>
              </a:rPr>
              <a:t>Jan/Feb 2026</a:t>
            </a:r>
          </a:p>
        </p:txBody>
      </p:sp>
    </p:spTree>
    <p:extLst>
      <p:ext uri="{BB962C8B-B14F-4D97-AF65-F5344CB8AC3E}">
        <p14:creationId xmlns:p14="http://schemas.microsoft.com/office/powerpoint/2010/main" val="588288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A90B-3A78-20C6-A7FD-796285B07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F0F71-244A-B8E4-CF04-56FFC23521A6}"/>
              </a:ext>
            </a:extLst>
          </p:cNvPr>
          <p:cNvSpPr>
            <a:spLocks noGrp="1"/>
          </p:cNvSpPr>
          <p:nvPr>
            <p:ph type="title"/>
          </p:nvPr>
        </p:nvSpPr>
        <p:spPr>
          <a:xfrm>
            <a:off x="535333" y="360149"/>
            <a:ext cx="8547060" cy="557735"/>
          </a:xfrm>
        </p:spPr>
        <p:txBody>
          <a:bodyPr/>
          <a:lstStyle/>
          <a:p>
            <a:r>
              <a:rPr lang="en-GB"/>
              <a:t>There has been an increase in households experiencing legal action or debt recovery action compared to 2025</a:t>
            </a:r>
          </a:p>
        </p:txBody>
      </p:sp>
      <p:graphicFrame>
        <p:nvGraphicFramePr>
          <p:cNvPr id="4" name="Chart 3">
            <a:extLst>
              <a:ext uri="{FF2B5EF4-FFF2-40B4-BE49-F238E27FC236}">
                <a16:creationId xmlns:a16="http://schemas.microsoft.com/office/drawing/2014/main" id="{1186E160-C7EF-0FBB-C806-D396EAA2820B}"/>
              </a:ext>
            </a:extLst>
          </p:cNvPr>
          <p:cNvGraphicFramePr/>
          <p:nvPr>
            <p:extLst>
              <p:ext uri="{D42A27DB-BD31-4B8C-83A1-F6EECF244321}">
                <p14:modId xmlns:p14="http://schemas.microsoft.com/office/powerpoint/2010/main" val="3985791987"/>
              </p:ext>
            </p:extLst>
          </p:nvPr>
        </p:nvGraphicFramePr>
        <p:xfrm>
          <a:off x="535333" y="1755454"/>
          <a:ext cx="8407784"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Diagonal Corners Snipped 4">
            <a:extLst>
              <a:ext uri="{FF2B5EF4-FFF2-40B4-BE49-F238E27FC236}">
                <a16:creationId xmlns:a16="http://schemas.microsoft.com/office/drawing/2014/main" id="{0F790F1A-D710-7293-E87A-869D415B2F73}"/>
              </a:ext>
            </a:extLst>
          </p:cNvPr>
          <p:cNvSpPr/>
          <p:nvPr/>
        </p:nvSpPr>
        <p:spPr>
          <a:xfrm>
            <a:off x="9429213" y="1213055"/>
            <a:ext cx="2139656" cy="4699163"/>
          </a:xfrm>
          <a:prstGeom prst="snip2DiagRect">
            <a:avLst>
              <a:gd name="adj1" fmla="val 0"/>
              <a:gd name="adj2" fmla="val 7483"/>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a:p>
            <a:pPr algn="ctr"/>
            <a:endParaRPr lang="en-GB" sz="1400" b="1">
              <a:solidFill>
                <a:schemeClr val="tx1"/>
              </a:solidFill>
            </a:endParaRPr>
          </a:p>
        </p:txBody>
      </p:sp>
      <p:sp>
        <p:nvSpPr>
          <p:cNvPr id="6" name="TextBox 5">
            <a:extLst>
              <a:ext uri="{FF2B5EF4-FFF2-40B4-BE49-F238E27FC236}">
                <a16:creationId xmlns:a16="http://schemas.microsoft.com/office/drawing/2014/main" id="{FA6115F5-2C32-8815-0057-4C88E12A5B48}"/>
              </a:ext>
            </a:extLst>
          </p:cNvPr>
          <p:cNvSpPr txBox="1"/>
          <p:nvPr/>
        </p:nvSpPr>
        <p:spPr>
          <a:xfrm>
            <a:off x="9563447" y="1837578"/>
            <a:ext cx="829170" cy="461665"/>
          </a:xfrm>
          <a:prstGeom prst="rect">
            <a:avLst/>
          </a:prstGeom>
          <a:noFill/>
        </p:spPr>
        <p:txBody>
          <a:bodyPr wrap="square" lIns="91440" tIns="45720" rIns="91440" bIns="45720" anchor="t">
            <a:spAutoFit/>
          </a:bodyPr>
          <a:lstStyle/>
          <a:p>
            <a:pPr algn="ctr"/>
            <a:r>
              <a:rPr lang="en-GB" sz="1200" b="1" i="1"/>
              <a:t>Jan/Feb 2025</a:t>
            </a:r>
          </a:p>
        </p:txBody>
      </p:sp>
      <p:sp>
        <p:nvSpPr>
          <p:cNvPr id="7" name="TextBox 6">
            <a:extLst>
              <a:ext uri="{FF2B5EF4-FFF2-40B4-BE49-F238E27FC236}">
                <a16:creationId xmlns:a16="http://schemas.microsoft.com/office/drawing/2014/main" id="{0C600368-F8DD-DC55-BE2C-5769B8FC8A57}"/>
              </a:ext>
            </a:extLst>
          </p:cNvPr>
          <p:cNvSpPr txBox="1"/>
          <p:nvPr/>
        </p:nvSpPr>
        <p:spPr>
          <a:xfrm>
            <a:off x="10546634" y="1844521"/>
            <a:ext cx="829170" cy="461665"/>
          </a:xfrm>
          <a:prstGeom prst="rect">
            <a:avLst/>
          </a:prstGeom>
          <a:noFill/>
        </p:spPr>
        <p:txBody>
          <a:bodyPr wrap="square" lIns="91440" tIns="45720" rIns="91440" bIns="45720" anchor="t">
            <a:spAutoFit/>
          </a:bodyPr>
          <a:lstStyle/>
          <a:p>
            <a:pPr algn="ctr"/>
            <a:r>
              <a:rPr lang="en-GB" sz="1200" b="1" i="1"/>
              <a:t>Jan/Feb 2026</a:t>
            </a:r>
          </a:p>
        </p:txBody>
      </p:sp>
      <p:sp>
        <p:nvSpPr>
          <p:cNvPr id="10" name="TextBox 9">
            <a:extLst>
              <a:ext uri="{FF2B5EF4-FFF2-40B4-BE49-F238E27FC236}">
                <a16:creationId xmlns:a16="http://schemas.microsoft.com/office/drawing/2014/main" id="{AEDA40FA-ABC0-032C-9F2E-948D723A3F15}"/>
              </a:ext>
            </a:extLst>
          </p:cNvPr>
          <p:cNvSpPr txBox="1"/>
          <p:nvPr/>
        </p:nvSpPr>
        <p:spPr>
          <a:xfrm>
            <a:off x="10608357" y="3578760"/>
            <a:ext cx="535036" cy="306467"/>
          </a:xfrm>
          <a:prstGeom prst="roundRect">
            <a:avLst/>
          </a:prstGeom>
          <a:solidFill>
            <a:schemeClr val="accent1"/>
          </a:solidFill>
        </p:spPr>
        <p:txBody>
          <a:bodyPr wrap="square" rtlCol="0">
            <a:spAutoFit/>
          </a:bodyPr>
          <a:lstStyle/>
          <a:p>
            <a:pPr algn="ctr"/>
            <a:r>
              <a:rPr lang="en-GB" sz="1200" b="1">
                <a:solidFill>
                  <a:schemeClr val="bg1"/>
                </a:solidFill>
              </a:rPr>
              <a:t>36%</a:t>
            </a:r>
          </a:p>
        </p:txBody>
      </p:sp>
      <p:sp>
        <p:nvSpPr>
          <p:cNvPr id="11" name="TextBox 10">
            <a:extLst>
              <a:ext uri="{FF2B5EF4-FFF2-40B4-BE49-F238E27FC236}">
                <a16:creationId xmlns:a16="http://schemas.microsoft.com/office/drawing/2014/main" id="{8D8B1F11-4929-F8AB-A5E7-28A75A9D5D8D}"/>
              </a:ext>
            </a:extLst>
          </p:cNvPr>
          <p:cNvSpPr txBox="1"/>
          <p:nvPr/>
        </p:nvSpPr>
        <p:spPr>
          <a:xfrm>
            <a:off x="9710514" y="3571385"/>
            <a:ext cx="535036" cy="306467"/>
          </a:xfrm>
          <a:prstGeom prst="roundRect">
            <a:avLst/>
          </a:prstGeom>
          <a:solidFill>
            <a:schemeClr val="accent2">
              <a:lumMod val="60000"/>
              <a:lumOff val="40000"/>
            </a:schemeClr>
          </a:solidFill>
        </p:spPr>
        <p:txBody>
          <a:bodyPr wrap="square" rtlCol="0">
            <a:spAutoFit/>
          </a:bodyPr>
          <a:lstStyle/>
          <a:p>
            <a:pPr algn="ctr"/>
            <a:r>
              <a:rPr lang="en-GB" sz="1200" b="1"/>
              <a:t>34%</a:t>
            </a:r>
          </a:p>
        </p:txBody>
      </p:sp>
      <p:sp>
        <p:nvSpPr>
          <p:cNvPr id="12" name="TextBox 11">
            <a:extLst>
              <a:ext uri="{FF2B5EF4-FFF2-40B4-BE49-F238E27FC236}">
                <a16:creationId xmlns:a16="http://schemas.microsoft.com/office/drawing/2014/main" id="{1D21E6D5-DDBE-11DE-783A-731EF9391341}"/>
              </a:ext>
            </a:extLst>
          </p:cNvPr>
          <p:cNvSpPr txBox="1"/>
          <p:nvPr/>
        </p:nvSpPr>
        <p:spPr>
          <a:xfrm>
            <a:off x="10622759" y="4156481"/>
            <a:ext cx="535036" cy="306467"/>
          </a:xfrm>
          <a:prstGeom prst="roundRect">
            <a:avLst/>
          </a:prstGeom>
          <a:solidFill>
            <a:schemeClr val="accent1"/>
          </a:solidFill>
        </p:spPr>
        <p:txBody>
          <a:bodyPr wrap="square" rtlCol="0">
            <a:spAutoFit/>
          </a:bodyPr>
          <a:lstStyle/>
          <a:p>
            <a:pPr algn="ctr"/>
            <a:r>
              <a:rPr lang="en-GB" sz="1200" b="1">
                <a:solidFill>
                  <a:schemeClr val="bg1"/>
                </a:solidFill>
              </a:rPr>
              <a:t>35%</a:t>
            </a:r>
          </a:p>
        </p:txBody>
      </p:sp>
      <p:sp>
        <p:nvSpPr>
          <p:cNvPr id="13" name="TextBox 12">
            <a:extLst>
              <a:ext uri="{FF2B5EF4-FFF2-40B4-BE49-F238E27FC236}">
                <a16:creationId xmlns:a16="http://schemas.microsoft.com/office/drawing/2014/main" id="{254672C6-ADFD-C413-CD63-00C408F187D5}"/>
              </a:ext>
            </a:extLst>
          </p:cNvPr>
          <p:cNvSpPr txBox="1"/>
          <p:nvPr/>
        </p:nvSpPr>
        <p:spPr>
          <a:xfrm>
            <a:off x="9708470" y="4141813"/>
            <a:ext cx="535036" cy="306467"/>
          </a:xfrm>
          <a:prstGeom prst="roundRect">
            <a:avLst/>
          </a:prstGeom>
          <a:solidFill>
            <a:schemeClr val="accent2">
              <a:lumMod val="60000"/>
              <a:lumOff val="40000"/>
            </a:schemeClr>
          </a:solidFill>
        </p:spPr>
        <p:txBody>
          <a:bodyPr wrap="square" rtlCol="0">
            <a:spAutoFit/>
          </a:bodyPr>
          <a:lstStyle/>
          <a:p>
            <a:pPr algn="ctr"/>
            <a:r>
              <a:rPr lang="en-GB" sz="1200" b="1"/>
              <a:t>30%</a:t>
            </a:r>
          </a:p>
        </p:txBody>
      </p:sp>
      <p:sp>
        <p:nvSpPr>
          <p:cNvPr id="14" name="TextBox 13">
            <a:extLst>
              <a:ext uri="{FF2B5EF4-FFF2-40B4-BE49-F238E27FC236}">
                <a16:creationId xmlns:a16="http://schemas.microsoft.com/office/drawing/2014/main" id="{5B2214BC-AEC4-1CA6-96E6-9930FC35386D}"/>
              </a:ext>
            </a:extLst>
          </p:cNvPr>
          <p:cNvSpPr txBox="1"/>
          <p:nvPr/>
        </p:nvSpPr>
        <p:spPr>
          <a:xfrm>
            <a:off x="10622759" y="2940285"/>
            <a:ext cx="535036" cy="306467"/>
          </a:xfrm>
          <a:prstGeom prst="roundRect">
            <a:avLst/>
          </a:prstGeom>
          <a:solidFill>
            <a:schemeClr val="accent1"/>
          </a:solidFill>
        </p:spPr>
        <p:txBody>
          <a:bodyPr wrap="square" rtlCol="0">
            <a:spAutoFit/>
          </a:bodyPr>
          <a:lstStyle/>
          <a:p>
            <a:pPr algn="ctr"/>
            <a:r>
              <a:rPr lang="en-GB" sz="1200" b="1">
                <a:solidFill>
                  <a:schemeClr val="bg1"/>
                </a:solidFill>
              </a:rPr>
              <a:t>47%</a:t>
            </a:r>
          </a:p>
        </p:txBody>
      </p:sp>
      <p:sp>
        <p:nvSpPr>
          <p:cNvPr id="15" name="TextBox 14">
            <a:extLst>
              <a:ext uri="{FF2B5EF4-FFF2-40B4-BE49-F238E27FC236}">
                <a16:creationId xmlns:a16="http://schemas.microsoft.com/office/drawing/2014/main" id="{B02DCCB7-C762-E33A-2873-52586243B24A}"/>
              </a:ext>
            </a:extLst>
          </p:cNvPr>
          <p:cNvSpPr txBox="1"/>
          <p:nvPr/>
        </p:nvSpPr>
        <p:spPr>
          <a:xfrm>
            <a:off x="9710514" y="2345874"/>
            <a:ext cx="535036" cy="306467"/>
          </a:xfrm>
          <a:prstGeom prst="roundRect">
            <a:avLst/>
          </a:prstGeom>
          <a:solidFill>
            <a:schemeClr val="accent2">
              <a:lumMod val="60000"/>
              <a:lumOff val="40000"/>
            </a:schemeClr>
          </a:solidFill>
        </p:spPr>
        <p:txBody>
          <a:bodyPr wrap="square" rtlCol="0">
            <a:spAutoFit/>
          </a:bodyPr>
          <a:lstStyle/>
          <a:p>
            <a:pPr algn="ctr"/>
            <a:r>
              <a:rPr lang="en-GB" sz="1200" b="1"/>
              <a:t>69%</a:t>
            </a:r>
          </a:p>
        </p:txBody>
      </p:sp>
      <p:grpSp>
        <p:nvGrpSpPr>
          <p:cNvPr id="16" name="Group 15">
            <a:extLst>
              <a:ext uri="{FF2B5EF4-FFF2-40B4-BE49-F238E27FC236}">
                <a16:creationId xmlns:a16="http://schemas.microsoft.com/office/drawing/2014/main" id="{0F566E0C-A78C-FEF5-0708-F7251ABEEAC1}"/>
              </a:ext>
            </a:extLst>
          </p:cNvPr>
          <p:cNvGrpSpPr/>
          <p:nvPr/>
        </p:nvGrpSpPr>
        <p:grpSpPr>
          <a:xfrm>
            <a:off x="9836615" y="5342835"/>
            <a:ext cx="1342504" cy="267366"/>
            <a:chOff x="7346750" y="6245674"/>
            <a:chExt cx="1342504" cy="267366"/>
          </a:xfrm>
        </p:grpSpPr>
        <p:pic>
          <p:nvPicPr>
            <p:cNvPr id="17" name="Graphic 16" descr="Badge Follow with solid fill">
              <a:extLst>
                <a:ext uri="{FF2B5EF4-FFF2-40B4-BE49-F238E27FC236}">
                  <a16:creationId xmlns:a16="http://schemas.microsoft.com/office/drawing/2014/main" id="{C7917EBC-0607-540E-5DC2-920F1EC22C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18" name="TextBox 17">
              <a:extLst>
                <a:ext uri="{FF2B5EF4-FFF2-40B4-BE49-F238E27FC236}">
                  <a16:creationId xmlns:a16="http://schemas.microsoft.com/office/drawing/2014/main" id="{06164C6C-7EF2-0733-574E-2C4434F1AB63}"/>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statement</a:t>
              </a:r>
            </a:p>
          </p:txBody>
        </p:sp>
      </p:grpSp>
      <p:sp>
        <p:nvSpPr>
          <p:cNvPr id="19" name="TextBox 18">
            <a:extLst>
              <a:ext uri="{FF2B5EF4-FFF2-40B4-BE49-F238E27FC236}">
                <a16:creationId xmlns:a16="http://schemas.microsoft.com/office/drawing/2014/main" id="{D636205D-C9A0-8E92-F513-B91671E084D2}"/>
              </a:ext>
            </a:extLst>
          </p:cNvPr>
          <p:cNvSpPr txBox="1"/>
          <p:nvPr/>
        </p:nvSpPr>
        <p:spPr>
          <a:xfrm>
            <a:off x="9700450" y="1305474"/>
            <a:ext cx="1574991" cy="461665"/>
          </a:xfrm>
          <a:prstGeom prst="rect">
            <a:avLst/>
          </a:prstGeom>
          <a:noFill/>
        </p:spPr>
        <p:txBody>
          <a:bodyPr wrap="square" rtlCol="0">
            <a:spAutoFit/>
          </a:bodyPr>
          <a:lstStyle/>
          <a:p>
            <a:pPr algn="ctr"/>
            <a:r>
              <a:rPr lang="en-GB" sz="1200" b="1">
                <a:solidFill>
                  <a:schemeClr val="accent1"/>
                </a:solidFill>
              </a:rPr>
              <a:t>‘Yes, this applies to my household’</a:t>
            </a:r>
          </a:p>
        </p:txBody>
      </p:sp>
      <p:sp>
        <p:nvSpPr>
          <p:cNvPr id="21" name="Slide Number Placeholder 1">
            <a:extLst>
              <a:ext uri="{FF2B5EF4-FFF2-40B4-BE49-F238E27FC236}">
                <a16:creationId xmlns:a16="http://schemas.microsoft.com/office/drawing/2014/main" id="{CDF849E8-CBF0-3F3D-E94C-4D10AFFB8DB1}"/>
              </a:ext>
            </a:extLst>
          </p:cNvPr>
          <p:cNvSpPr txBox="1">
            <a:spLocks/>
          </p:cNvSpPr>
          <p:nvPr/>
        </p:nvSpPr>
        <p:spPr>
          <a:xfrm>
            <a:off x="0" y="6543985"/>
            <a:ext cx="12072664" cy="3081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D4/AFF23. For each of the following statements, please indicate whether or not they apply to you/ your household. Base: All in energy debt or arrears (Jan/Feb 2026 n=331, Jan/Feb 2025 n=272; Jan/Feb 2024 n=135)</a:t>
            </a:r>
          </a:p>
        </p:txBody>
      </p:sp>
      <p:sp>
        <p:nvSpPr>
          <p:cNvPr id="3" name="TextBox 2">
            <a:extLst>
              <a:ext uri="{FF2B5EF4-FFF2-40B4-BE49-F238E27FC236}">
                <a16:creationId xmlns:a16="http://schemas.microsoft.com/office/drawing/2014/main" id="{03579741-80E7-0811-E083-576528C3431C}"/>
              </a:ext>
            </a:extLst>
          </p:cNvPr>
          <p:cNvSpPr txBox="1"/>
          <p:nvPr/>
        </p:nvSpPr>
        <p:spPr>
          <a:xfrm>
            <a:off x="9710514" y="2949667"/>
            <a:ext cx="535036" cy="306467"/>
          </a:xfrm>
          <a:prstGeom prst="roundRect">
            <a:avLst/>
          </a:prstGeom>
          <a:solidFill>
            <a:schemeClr val="accent2">
              <a:lumMod val="60000"/>
              <a:lumOff val="40000"/>
            </a:schemeClr>
          </a:solidFill>
        </p:spPr>
        <p:txBody>
          <a:bodyPr wrap="square" rtlCol="0">
            <a:spAutoFit/>
          </a:bodyPr>
          <a:lstStyle/>
          <a:p>
            <a:pPr algn="ctr"/>
            <a:r>
              <a:rPr lang="en-GB" sz="1200" b="1"/>
              <a:t>46%</a:t>
            </a:r>
          </a:p>
        </p:txBody>
      </p:sp>
      <p:grpSp>
        <p:nvGrpSpPr>
          <p:cNvPr id="22" name="Group 21">
            <a:extLst>
              <a:ext uri="{FF2B5EF4-FFF2-40B4-BE49-F238E27FC236}">
                <a16:creationId xmlns:a16="http://schemas.microsoft.com/office/drawing/2014/main" id="{5C083ADD-41C1-CA19-0BC9-066BB44D6E27}"/>
              </a:ext>
            </a:extLst>
          </p:cNvPr>
          <p:cNvGrpSpPr/>
          <p:nvPr/>
        </p:nvGrpSpPr>
        <p:grpSpPr>
          <a:xfrm>
            <a:off x="9836615" y="4769277"/>
            <a:ext cx="1342504" cy="267366"/>
            <a:chOff x="7346750" y="6245674"/>
            <a:chExt cx="1342504" cy="267366"/>
          </a:xfrm>
        </p:grpSpPr>
        <p:pic>
          <p:nvPicPr>
            <p:cNvPr id="23" name="Graphic 22" descr="Badge Follow with solid fill">
              <a:extLst>
                <a:ext uri="{FF2B5EF4-FFF2-40B4-BE49-F238E27FC236}">
                  <a16:creationId xmlns:a16="http://schemas.microsoft.com/office/drawing/2014/main" id="{8CEA1C3A-A904-7972-902E-0F6E3D782A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24" name="TextBox 23">
              <a:extLst>
                <a:ext uri="{FF2B5EF4-FFF2-40B4-BE49-F238E27FC236}">
                  <a16:creationId xmlns:a16="http://schemas.microsoft.com/office/drawing/2014/main" id="{757DF1F4-201C-8C95-BF25-2B51E7A2D073}"/>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statement</a:t>
              </a:r>
            </a:p>
          </p:txBody>
        </p:sp>
      </p:grpSp>
      <p:sp>
        <p:nvSpPr>
          <p:cNvPr id="25" name="Arrow: Up 24">
            <a:extLst>
              <a:ext uri="{FF2B5EF4-FFF2-40B4-BE49-F238E27FC236}">
                <a16:creationId xmlns:a16="http://schemas.microsoft.com/office/drawing/2014/main" id="{85093C12-E6EF-6B10-41FD-E8DF62DF6DF7}"/>
              </a:ext>
            </a:extLst>
          </p:cNvPr>
          <p:cNvSpPr/>
          <p:nvPr/>
        </p:nvSpPr>
        <p:spPr>
          <a:xfrm>
            <a:off x="11227773" y="4182731"/>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D25B1A9-9BD3-52F5-2E5D-DC47A8F86830}"/>
              </a:ext>
            </a:extLst>
          </p:cNvPr>
          <p:cNvSpPr txBox="1"/>
          <p:nvPr/>
        </p:nvSpPr>
        <p:spPr>
          <a:xfrm>
            <a:off x="10622759" y="2329974"/>
            <a:ext cx="535036" cy="306467"/>
          </a:xfrm>
          <a:prstGeom prst="roundRect">
            <a:avLst/>
          </a:prstGeom>
          <a:solidFill>
            <a:schemeClr val="accent1"/>
          </a:solidFill>
        </p:spPr>
        <p:txBody>
          <a:bodyPr wrap="square" rtlCol="0">
            <a:spAutoFit/>
          </a:bodyPr>
          <a:lstStyle/>
          <a:p>
            <a:pPr algn="ctr"/>
            <a:r>
              <a:rPr lang="en-GB" sz="1200" b="1">
                <a:solidFill>
                  <a:schemeClr val="bg1"/>
                </a:solidFill>
              </a:rPr>
              <a:t>66%</a:t>
            </a:r>
          </a:p>
        </p:txBody>
      </p:sp>
      <p:sp>
        <p:nvSpPr>
          <p:cNvPr id="8" name="TextBox 7">
            <a:extLst>
              <a:ext uri="{FF2B5EF4-FFF2-40B4-BE49-F238E27FC236}">
                <a16:creationId xmlns:a16="http://schemas.microsoft.com/office/drawing/2014/main" id="{AE51DBC7-764F-7981-1465-94C19A5DB9DF}"/>
              </a:ext>
            </a:extLst>
          </p:cNvPr>
          <p:cNvSpPr txBox="1"/>
          <p:nvPr/>
        </p:nvSpPr>
        <p:spPr>
          <a:xfrm>
            <a:off x="2154752" y="1755454"/>
            <a:ext cx="4940053" cy="307777"/>
          </a:xfrm>
          <a:prstGeom prst="rect">
            <a:avLst/>
          </a:prstGeom>
          <a:noFill/>
        </p:spPr>
        <p:txBody>
          <a:bodyPr wrap="square" rtlCol="0">
            <a:spAutoFit/>
          </a:bodyPr>
          <a:lstStyle/>
          <a:p>
            <a:pPr algn="l">
              <a:buClr>
                <a:srgbClr val="2CE3A0"/>
              </a:buClr>
            </a:pPr>
            <a:r>
              <a:rPr lang="en-GB" sz="1400" b="1"/>
              <a:t>Whether the following statements apply to household</a:t>
            </a:r>
          </a:p>
        </p:txBody>
      </p:sp>
    </p:spTree>
    <p:extLst>
      <p:ext uri="{BB962C8B-B14F-4D97-AF65-F5344CB8AC3E}">
        <p14:creationId xmlns:p14="http://schemas.microsoft.com/office/powerpoint/2010/main" val="316179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400A-875B-6E09-EA6B-200039897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A7541-E99F-3098-5CEB-378FE31EE492}"/>
              </a:ext>
            </a:extLst>
          </p:cNvPr>
          <p:cNvSpPr>
            <a:spLocks noGrp="1"/>
          </p:cNvSpPr>
          <p:nvPr>
            <p:ph type="title"/>
          </p:nvPr>
        </p:nvSpPr>
        <p:spPr>
          <a:xfrm>
            <a:off x="178413" y="177283"/>
            <a:ext cx="9589995" cy="557735"/>
          </a:xfrm>
        </p:spPr>
        <p:txBody>
          <a:bodyPr/>
          <a:lstStyle/>
          <a:p>
            <a:r>
              <a:rPr lang="en-GB" dirty="0"/>
              <a:t>Engagement with financial support exceeds previous years, with over 4 in 10 households reporting use </a:t>
            </a:r>
          </a:p>
        </p:txBody>
      </p:sp>
      <p:sp>
        <p:nvSpPr>
          <p:cNvPr id="3" name="TextBox 2">
            <a:extLst>
              <a:ext uri="{FF2B5EF4-FFF2-40B4-BE49-F238E27FC236}">
                <a16:creationId xmlns:a16="http://schemas.microsoft.com/office/drawing/2014/main" id="{24619F7D-51DA-BA64-809E-F642741B16BA}"/>
              </a:ext>
            </a:extLst>
          </p:cNvPr>
          <p:cNvSpPr txBox="1"/>
          <p:nvPr/>
        </p:nvSpPr>
        <p:spPr>
          <a:xfrm>
            <a:off x="695400" y="1772816"/>
            <a:ext cx="934871" cy="523220"/>
          </a:xfrm>
          <a:prstGeom prst="rect">
            <a:avLst/>
          </a:prstGeom>
          <a:noFill/>
        </p:spPr>
        <p:txBody>
          <a:bodyPr wrap="none" rtlCol="0">
            <a:spAutoFit/>
          </a:bodyPr>
          <a:lstStyle/>
          <a:p>
            <a:pPr marL="742950" lvl="1" indent="-285750">
              <a:buClr>
                <a:srgbClr val="2CE3A0"/>
              </a:buClr>
              <a:buFont typeface="Wingdings" pitchFamily="2" charset="2"/>
              <a:buChar char="§"/>
            </a:pPr>
            <a:endParaRPr lang="en-GB" sz="1400"/>
          </a:p>
          <a:p>
            <a:pPr marL="285750" indent="-285750" algn="l">
              <a:buClr>
                <a:srgbClr val="2CE3A0"/>
              </a:buClr>
              <a:buFont typeface="Wingdings" pitchFamily="2" charset="2"/>
              <a:buChar char="§"/>
            </a:pPr>
            <a:endParaRPr lang="en-GB" sz="1400"/>
          </a:p>
        </p:txBody>
      </p:sp>
      <p:sp>
        <p:nvSpPr>
          <p:cNvPr id="14" name="Rectangle 13">
            <a:extLst>
              <a:ext uri="{FF2B5EF4-FFF2-40B4-BE49-F238E27FC236}">
                <a16:creationId xmlns:a16="http://schemas.microsoft.com/office/drawing/2014/main" id="{6BD2630D-DFA9-9D66-57F3-25E8671D48BD}"/>
              </a:ext>
            </a:extLst>
          </p:cNvPr>
          <p:cNvSpPr/>
          <p:nvPr/>
        </p:nvSpPr>
        <p:spPr>
          <a:xfrm>
            <a:off x="3471" y="3925534"/>
            <a:ext cx="12192000" cy="222677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A9FC45E-C015-0209-30F2-6A653AF8903C}"/>
              </a:ext>
            </a:extLst>
          </p:cNvPr>
          <p:cNvSpPr/>
          <p:nvPr/>
        </p:nvSpPr>
        <p:spPr>
          <a:xfrm>
            <a:off x="1" y="1475485"/>
            <a:ext cx="12192000" cy="24500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 15">
            <a:extLst>
              <a:ext uri="{FF2B5EF4-FFF2-40B4-BE49-F238E27FC236}">
                <a16:creationId xmlns:a16="http://schemas.microsoft.com/office/drawing/2014/main" id="{08BBF65A-8C7D-0F4B-2B13-6E65AA790EFA}"/>
              </a:ext>
            </a:extLst>
          </p:cNvPr>
          <p:cNvSpPr/>
          <p:nvPr/>
        </p:nvSpPr>
        <p:spPr>
          <a:xfrm>
            <a:off x="11004893" y="4116078"/>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Chart Placeholder 8">
            <a:extLst>
              <a:ext uri="{FF2B5EF4-FFF2-40B4-BE49-F238E27FC236}">
                <a16:creationId xmlns:a16="http://schemas.microsoft.com/office/drawing/2014/main" id="{BD9248D8-5023-E408-F470-78FD1BF120CB}"/>
              </a:ext>
            </a:extLst>
          </p:cNvPr>
          <p:cNvGraphicFramePr>
            <a:graphicFrameLocks/>
          </p:cNvGraphicFramePr>
          <p:nvPr>
            <p:extLst>
              <p:ext uri="{D42A27DB-BD31-4B8C-83A1-F6EECF244321}">
                <p14:modId xmlns:p14="http://schemas.microsoft.com/office/powerpoint/2010/main" val="1346824821"/>
              </p:ext>
            </p:extLst>
          </p:nvPr>
        </p:nvGraphicFramePr>
        <p:xfrm>
          <a:off x="5552332" y="1547908"/>
          <a:ext cx="6144745" cy="2301425"/>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a:extLst>
              <a:ext uri="{FF2B5EF4-FFF2-40B4-BE49-F238E27FC236}">
                <a16:creationId xmlns:a16="http://schemas.microsoft.com/office/drawing/2014/main" id="{980319CE-B904-010E-D2E5-907A08A8CADA}"/>
              </a:ext>
            </a:extLst>
          </p:cNvPr>
          <p:cNvCxnSpPr>
            <a:cxnSpLocks/>
          </p:cNvCxnSpPr>
          <p:nvPr/>
        </p:nvCxnSpPr>
        <p:spPr>
          <a:xfrm>
            <a:off x="0" y="3925534"/>
            <a:ext cx="12192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Chart Placeholder 8">
            <a:extLst>
              <a:ext uri="{FF2B5EF4-FFF2-40B4-BE49-F238E27FC236}">
                <a16:creationId xmlns:a16="http://schemas.microsoft.com/office/drawing/2014/main" id="{51F02E08-F633-CC63-7015-030CE0406A0C}"/>
              </a:ext>
            </a:extLst>
          </p:cNvPr>
          <p:cNvGraphicFramePr>
            <a:graphicFrameLocks/>
          </p:cNvGraphicFramePr>
          <p:nvPr>
            <p:extLst>
              <p:ext uri="{D42A27DB-BD31-4B8C-83A1-F6EECF244321}">
                <p14:modId xmlns:p14="http://schemas.microsoft.com/office/powerpoint/2010/main" val="4085743508"/>
              </p:ext>
            </p:extLst>
          </p:nvPr>
        </p:nvGraphicFramePr>
        <p:xfrm>
          <a:off x="5789723" y="4031561"/>
          <a:ext cx="5651856" cy="2189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A06D57D8-1E26-5FDB-9E7C-89929D35A6D7}"/>
              </a:ext>
            </a:extLst>
          </p:cNvPr>
          <p:cNvGraphicFramePr/>
          <p:nvPr>
            <p:extLst>
              <p:ext uri="{D42A27DB-BD31-4B8C-83A1-F6EECF244321}">
                <p14:modId xmlns:p14="http://schemas.microsoft.com/office/powerpoint/2010/main" val="79863257"/>
              </p:ext>
            </p:extLst>
          </p:nvPr>
        </p:nvGraphicFramePr>
        <p:xfrm>
          <a:off x="971083" y="1624191"/>
          <a:ext cx="4652043" cy="4368049"/>
        </p:xfrm>
        <a:graphic>
          <a:graphicData uri="http://schemas.openxmlformats.org/drawingml/2006/chart">
            <c:chart xmlns:c="http://schemas.openxmlformats.org/drawingml/2006/chart" xmlns:r="http://schemas.openxmlformats.org/officeDocument/2006/relationships" r:id="rId5"/>
          </a:graphicData>
        </a:graphic>
      </p:graphicFrame>
      <p:pic>
        <p:nvPicPr>
          <p:cNvPr id="25" name="Graphic 24" descr="Chat with solid fill">
            <a:extLst>
              <a:ext uri="{FF2B5EF4-FFF2-40B4-BE49-F238E27FC236}">
                <a16:creationId xmlns:a16="http://schemas.microsoft.com/office/drawing/2014/main" id="{E6503C0E-31BB-4798-1931-3036D77B95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5701" y="4549695"/>
            <a:ext cx="695381" cy="695381"/>
          </a:xfrm>
          <a:prstGeom prst="rect">
            <a:avLst/>
          </a:prstGeom>
        </p:spPr>
      </p:pic>
      <p:pic>
        <p:nvPicPr>
          <p:cNvPr id="26" name="Graphic 25" descr="Person with idea with solid fill">
            <a:extLst>
              <a:ext uri="{FF2B5EF4-FFF2-40B4-BE49-F238E27FC236}">
                <a16:creationId xmlns:a16="http://schemas.microsoft.com/office/drawing/2014/main" id="{C2ECECC2-6497-DA8E-52EF-98A731E80E6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5701" y="2371353"/>
            <a:ext cx="695381" cy="695381"/>
          </a:xfrm>
          <a:prstGeom prst="rect">
            <a:avLst/>
          </a:prstGeom>
        </p:spPr>
      </p:pic>
      <p:sp>
        <p:nvSpPr>
          <p:cNvPr id="28" name="Slide Number Placeholder 1">
            <a:extLst>
              <a:ext uri="{FF2B5EF4-FFF2-40B4-BE49-F238E27FC236}">
                <a16:creationId xmlns:a16="http://schemas.microsoft.com/office/drawing/2014/main" id="{4DBC6582-C2BE-FD16-E530-B2E78EDBF92F}"/>
              </a:ext>
            </a:extLst>
          </p:cNvPr>
          <p:cNvSpPr txBox="1">
            <a:spLocks/>
          </p:cNvSpPr>
          <p:nvPr/>
        </p:nvSpPr>
        <p:spPr>
          <a:xfrm>
            <a:off x="0" y="6189302"/>
            <a:ext cx="12072664" cy="66869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lumMod val="50000"/>
                  </a:schemeClr>
                </a:solidFill>
              </a:rPr>
              <a:t>D5/APP16a. Have you heard of any of the following forms of financial support that could be available to help your household with the cost of energy this winter? Base: All (Jan/Feb 2026 n=1,608, </a:t>
            </a:r>
            <a:r>
              <a:rPr lang="en-US" sz="900" dirty="0">
                <a:solidFill>
                  <a:schemeClr val="bg1">
                    <a:lumMod val="50000"/>
                  </a:schemeClr>
                </a:solidFill>
              </a:rPr>
              <a:t>Jan/Feb 2025 n=1,656; Jan/Feb 2024 n=1,609)</a:t>
            </a:r>
          </a:p>
          <a:p>
            <a:r>
              <a:rPr lang="en-GB" sz="900" dirty="0">
                <a:solidFill>
                  <a:schemeClr val="bg1">
                    <a:lumMod val="50000"/>
                  </a:schemeClr>
                </a:solidFill>
              </a:rPr>
              <a:t>D6/APP16b.Have you or anyone in your household received any of the following forms of financial support to help your household with the cost of energy. Base: All (Jan/Feb 2026 n=1,608, </a:t>
            </a:r>
            <a:r>
              <a:rPr lang="en-US" sz="900" dirty="0">
                <a:solidFill>
                  <a:schemeClr val="bg1">
                    <a:lumMod val="50000"/>
                  </a:schemeClr>
                </a:solidFill>
              </a:rPr>
              <a:t>Jan/Feb 2025 n=1,656; Jan/Feb 2024 n=1,609)</a:t>
            </a:r>
            <a:endParaRPr lang="en-US" sz="900" dirty="0">
              <a:solidFill>
                <a:schemeClr val="bg1">
                  <a:lumMod val="50000"/>
                </a:schemeClr>
              </a:solidFill>
              <a:cs typeface="Arial"/>
            </a:endParaRPr>
          </a:p>
        </p:txBody>
      </p:sp>
      <p:sp>
        <p:nvSpPr>
          <p:cNvPr id="5" name="Arrow: Up 4">
            <a:extLst>
              <a:ext uri="{FF2B5EF4-FFF2-40B4-BE49-F238E27FC236}">
                <a16:creationId xmlns:a16="http://schemas.microsoft.com/office/drawing/2014/main" id="{741BFDAE-61F9-504A-1D16-5AD457DF1B37}"/>
              </a:ext>
            </a:extLst>
          </p:cNvPr>
          <p:cNvSpPr/>
          <p:nvPr/>
        </p:nvSpPr>
        <p:spPr>
          <a:xfrm>
            <a:off x="10434788" y="2155329"/>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C325D7B5-7354-418B-5A28-AC48558F54F1}"/>
              </a:ext>
            </a:extLst>
          </p:cNvPr>
          <p:cNvSpPr/>
          <p:nvPr/>
        </p:nvSpPr>
        <p:spPr>
          <a:xfrm rot="10800000">
            <a:off x="10542800" y="1520703"/>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125D6A8D-2454-2688-437A-E975DC4F5C36}"/>
              </a:ext>
            </a:extLst>
          </p:cNvPr>
          <p:cNvSpPr/>
          <p:nvPr/>
        </p:nvSpPr>
        <p:spPr>
          <a:xfrm>
            <a:off x="4263171" y="4332102"/>
            <a:ext cx="216024" cy="216024"/>
          </a:xfrm>
          <a:prstGeom prst="upArrow">
            <a:avLst/>
          </a:prstGeom>
          <a:solidFill>
            <a:srgbClr val="00BF2E"/>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8DE4259-46A4-6B32-30E6-59D72C1252A6}"/>
              </a:ext>
            </a:extLst>
          </p:cNvPr>
          <p:cNvSpPr/>
          <p:nvPr/>
        </p:nvSpPr>
        <p:spPr>
          <a:xfrm>
            <a:off x="10132945" y="4821566"/>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408EBD66-9DB3-C82B-02DC-12A306F92B68}"/>
              </a:ext>
            </a:extLst>
          </p:cNvPr>
          <p:cNvSpPr/>
          <p:nvPr/>
        </p:nvSpPr>
        <p:spPr>
          <a:xfrm>
            <a:off x="9335101" y="5552571"/>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35E3B8A-98A3-93B9-5038-B4E36C56129E}"/>
              </a:ext>
            </a:extLst>
          </p:cNvPr>
          <p:cNvPicPr>
            <a:picLocks noChangeAspect="1"/>
          </p:cNvPicPr>
          <p:nvPr/>
        </p:nvPicPr>
        <p:blipFill>
          <a:blip r:embed="rId8"/>
          <a:stretch>
            <a:fillRect/>
          </a:stretch>
        </p:blipFill>
        <p:spPr>
          <a:xfrm>
            <a:off x="10602791" y="5009616"/>
            <a:ext cx="1313508" cy="982624"/>
          </a:xfrm>
          <a:prstGeom prst="rect">
            <a:avLst/>
          </a:prstGeom>
        </p:spPr>
      </p:pic>
    </p:spTree>
    <p:extLst>
      <p:ext uri="{BB962C8B-B14F-4D97-AF65-F5344CB8AC3E}">
        <p14:creationId xmlns:p14="http://schemas.microsoft.com/office/powerpoint/2010/main" val="3413912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4BCF8-6B73-6EF6-4C00-A826EF980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7A559-7612-A175-5C9D-061EA87B8CBE}"/>
              </a:ext>
            </a:extLst>
          </p:cNvPr>
          <p:cNvSpPr>
            <a:spLocks noGrp="1"/>
          </p:cNvSpPr>
          <p:nvPr>
            <p:ph type="title"/>
          </p:nvPr>
        </p:nvSpPr>
        <p:spPr>
          <a:xfrm>
            <a:off x="430848" y="408491"/>
            <a:ext cx="8115012" cy="557735"/>
          </a:xfrm>
        </p:spPr>
        <p:txBody>
          <a:bodyPr/>
          <a:lstStyle/>
          <a:p>
            <a:r>
              <a:rPr lang="en-GB"/>
              <a:t>In line with 2025, approximately one third of households sought external debt advice</a:t>
            </a:r>
          </a:p>
        </p:txBody>
      </p:sp>
      <p:graphicFrame>
        <p:nvGraphicFramePr>
          <p:cNvPr id="4" name="Chart Placeholder 8">
            <a:extLst>
              <a:ext uri="{FF2B5EF4-FFF2-40B4-BE49-F238E27FC236}">
                <a16:creationId xmlns:a16="http://schemas.microsoft.com/office/drawing/2014/main" id="{231EFC94-9F44-A496-726C-D31DE3D055DE}"/>
              </a:ext>
            </a:extLst>
          </p:cNvPr>
          <p:cNvGraphicFramePr>
            <a:graphicFrameLocks/>
          </p:cNvGraphicFramePr>
          <p:nvPr>
            <p:extLst>
              <p:ext uri="{D42A27DB-BD31-4B8C-83A1-F6EECF244321}">
                <p14:modId xmlns:p14="http://schemas.microsoft.com/office/powerpoint/2010/main" val="2700221022"/>
              </p:ext>
            </p:extLst>
          </p:nvPr>
        </p:nvGraphicFramePr>
        <p:xfrm>
          <a:off x="91512" y="1794995"/>
          <a:ext cx="4248472" cy="45556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Placeholder 8">
            <a:extLst>
              <a:ext uri="{FF2B5EF4-FFF2-40B4-BE49-F238E27FC236}">
                <a16:creationId xmlns:a16="http://schemas.microsoft.com/office/drawing/2014/main" id="{0278FF0D-F60A-B162-0B9C-E05661CD4409}"/>
              </a:ext>
            </a:extLst>
          </p:cNvPr>
          <p:cNvGraphicFramePr>
            <a:graphicFrameLocks/>
          </p:cNvGraphicFramePr>
          <p:nvPr>
            <p:extLst>
              <p:ext uri="{D42A27DB-BD31-4B8C-83A1-F6EECF244321}">
                <p14:modId xmlns:p14="http://schemas.microsoft.com/office/powerpoint/2010/main" val="2516561734"/>
              </p:ext>
            </p:extLst>
          </p:nvPr>
        </p:nvGraphicFramePr>
        <p:xfrm>
          <a:off x="2718846" y="2273154"/>
          <a:ext cx="5390073" cy="318839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Employee badge with solid fill">
            <a:extLst>
              <a:ext uri="{FF2B5EF4-FFF2-40B4-BE49-F238E27FC236}">
                <a16:creationId xmlns:a16="http://schemas.microsoft.com/office/drawing/2014/main" id="{4F69FDD8-7419-5F35-B234-673194DB4D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70101" y="3370134"/>
            <a:ext cx="614400" cy="614400"/>
          </a:xfrm>
          <a:prstGeom prst="rect">
            <a:avLst/>
          </a:prstGeom>
        </p:spPr>
      </p:pic>
      <p:pic>
        <p:nvPicPr>
          <p:cNvPr id="11" name="Graphic 10" descr="Meeting with solid fill">
            <a:extLst>
              <a:ext uri="{FF2B5EF4-FFF2-40B4-BE49-F238E27FC236}">
                <a16:creationId xmlns:a16="http://schemas.microsoft.com/office/drawing/2014/main" id="{B017E30F-3A6D-1146-AAEB-D95857DC10D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70101" y="4343975"/>
            <a:ext cx="614400" cy="614400"/>
          </a:xfrm>
          <a:prstGeom prst="rect">
            <a:avLst/>
          </a:prstGeom>
        </p:spPr>
      </p:pic>
      <p:pic>
        <p:nvPicPr>
          <p:cNvPr id="12" name="Graphic 11" descr="Follow with solid fill">
            <a:extLst>
              <a:ext uri="{FF2B5EF4-FFF2-40B4-BE49-F238E27FC236}">
                <a16:creationId xmlns:a16="http://schemas.microsoft.com/office/drawing/2014/main" id="{EAC0DDF7-8636-2EE3-D7FF-F8F2645FC7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70101" y="2371002"/>
            <a:ext cx="614400" cy="614400"/>
          </a:xfrm>
          <a:prstGeom prst="rect">
            <a:avLst/>
          </a:prstGeom>
        </p:spPr>
      </p:pic>
      <p:sp>
        <p:nvSpPr>
          <p:cNvPr id="13" name="Right Brace 12">
            <a:extLst>
              <a:ext uri="{FF2B5EF4-FFF2-40B4-BE49-F238E27FC236}">
                <a16:creationId xmlns:a16="http://schemas.microsoft.com/office/drawing/2014/main" id="{120C8794-4F0D-7E4C-16C2-3F00E5647774}"/>
              </a:ext>
            </a:extLst>
          </p:cNvPr>
          <p:cNvSpPr/>
          <p:nvPr/>
        </p:nvSpPr>
        <p:spPr>
          <a:xfrm>
            <a:off x="1922547" y="2590836"/>
            <a:ext cx="360040" cy="2736305"/>
          </a:xfrm>
          <a:prstGeom prst="rightBrace">
            <a:avLst>
              <a:gd name="adj1" fmla="val 104953"/>
              <a:gd name="adj2" fmla="val 1476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06AC5914-7AE5-801C-1A2A-56E02B31EF0A}"/>
              </a:ext>
            </a:extLst>
          </p:cNvPr>
          <p:cNvSpPr txBox="1"/>
          <p:nvPr/>
        </p:nvSpPr>
        <p:spPr>
          <a:xfrm>
            <a:off x="315253" y="1500285"/>
            <a:ext cx="2262619" cy="738664"/>
          </a:xfrm>
          <a:prstGeom prst="rect">
            <a:avLst/>
          </a:prstGeom>
          <a:noFill/>
        </p:spPr>
        <p:txBody>
          <a:bodyPr wrap="square" rtlCol="0">
            <a:spAutoFit/>
          </a:bodyPr>
          <a:lstStyle/>
          <a:p>
            <a:pPr algn="ctr"/>
            <a:r>
              <a:rPr lang="en-US" sz="1400" b="1"/>
              <a:t>Sought external advice from at least one source (Net: Yes)</a:t>
            </a:r>
          </a:p>
        </p:txBody>
      </p:sp>
      <p:sp>
        <p:nvSpPr>
          <p:cNvPr id="15" name="TextBox 14">
            <a:extLst>
              <a:ext uri="{FF2B5EF4-FFF2-40B4-BE49-F238E27FC236}">
                <a16:creationId xmlns:a16="http://schemas.microsoft.com/office/drawing/2014/main" id="{EEACB8F6-9496-A497-DAB1-BA5446C4A66F}"/>
              </a:ext>
            </a:extLst>
          </p:cNvPr>
          <p:cNvSpPr txBox="1"/>
          <p:nvPr/>
        </p:nvSpPr>
        <p:spPr>
          <a:xfrm>
            <a:off x="3923889" y="1697061"/>
            <a:ext cx="2133918" cy="307777"/>
          </a:xfrm>
          <a:prstGeom prst="rect">
            <a:avLst/>
          </a:prstGeom>
          <a:noFill/>
        </p:spPr>
        <p:txBody>
          <a:bodyPr wrap="none" rtlCol="0">
            <a:spAutoFit/>
          </a:bodyPr>
          <a:lstStyle/>
          <a:p>
            <a:r>
              <a:rPr lang="en-GB" sz="1400" b="1"/>
              <a:t>External advice source</a:t>
            </a:r>
          </a:p>
        </p:txBody>
      </p:sp>
      <p:sp>
        <p:nvSpPr>
          <p:cNvPr id="17" name="Slide Number Placeholder 1">
            <a:extLst>
              <a:ext uri="{FF2B5EF4-FFF2-40B4-BE49-F238E27FC236}">
                <a16:creationId xmlns:a16="http://schemas.microsoft.com/office/drawing/2014/main" id="{FC680D6C-BD5A-9CD9-C9EA-6C3FAF4A1FF7}"/>
              </a:ext>
            </a:extLst>
          </p:cNvPr>
          <p:cNvSpPr txBox="1">
            <a:spLocks/>
          </p:cNvSpPr>
          <p:nvPr/>
        </p:nvSpPr>
        <p:spPr>
          <a:xfrm>
            <a:off x="0" y="6448545"/>
            <a:ext cx="8836318" cy="376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lumMod val="50000"/>
                  </a:schemeClr>
                </a:solidFill>
              </a:rPr>
              <a:t>D7/AFF18. In the last 3 months, which, if any, of the following have you sought advice from about paying your energy bills, this could be online, over the phone, or in person (unless stated otherwise in the options below)?. Base: All (Jan/Feb 2026 n=1,608, </a:t>
            </a:r>
            <a:r>
              <a:rPr lang="en-US" sz="900" dirty="0">
                <a:solidFill>
                  <a:schemeClr val="bg1">
                    <a:lumMod val="50000"/>
                  </a:schemeClr>
                </a:solidFill>
              </a:rPr>
              <a:t>Jan/Feb 2025 n=1,656, Jan/Feb 2024 n=1,609)</a:t>
            </a:r>
            <a:endParaRPr lang="en-US" sz="900" dirty="0">
              <a:solidFill>
                <a:schemeClr val="bg1">
                  <a:lumMod val="50000"/>
                </a:schemeClr>
              </a:solidFill>
              <a:cs typeface="Arial"/>
            </a:endParaRPr>
          </a:p>
        </p:txBody>
      </p:sp>
      <p:sp>
        <p:nvSpPr>
          <p:cNvPr id="3" name="Rectangle: Rounded Corners 2">
            <a:extLst>
              <a:ext uri="{FF2B5EF4-FFF2-40B4-BE49-F238E27FC236}">
                <a16:creationId xmlns:a16="http://schemas.microsoft.com/office/drawing/2014/main" id="{ABABD4A5-874A-99A9-0ABB-7F4683493DD3}"/>
              </a:ext>
            </a:extLst>
          </p:cNvPr>
          <p:cNvSpPr/>
          <p:nvPr/>
        </p:nvSpPr>
        <p:spPr>
          <a:xfrm>
            <a:off x="8139666" y="1368276"/>
            <a:ext cx="3737081" cy="4742694"/>
          </a:xfrm>
          <a:prstGeom prst="round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2CE3A0"/>
              </a:buClr>
            </a:pPr>
            <a:r>
              <a:rPr lang="en-GB" sz="1100" b="1" dirty="0">
                <a:solidFill>
                  <a:schemeClr val="tx1"/>
                </a:solidFill>
              </a:rPr>
              <a:t>Groups </a:t>
            </a:r>
            <a:r>
              <a:rPr lang="en-GB" sz="1100" b="1" u="sng" dirty="0">
                <a:solidFill>
                  <a:schemeClr val="tx1"/>
                </a:solidFill>
              </a:rPr>
              <a:t>most</a:t>
            </a:r>
            <a:r>
              <a:rPr lang="en-GB" sz="1100" b="1" dirty="0">
                <a:solidFill>
                  <a:schemeClr val="tx1"/>
                </a:solidFill>
              </a:rPr>
              <a:t> likely to seek external advice</a:t>
            </a:r>
          </a:p>
          <a:p>
            <a:pPr lvl="1">
              <a:buClr>
                <a:srgbClr val="2CE3A0"/>
              </a:buClr>
            </a:pPr>
            <a:endParaRPr lang="en-GB" sz="1100">
              <a:solidFill>
                <a:schemeClr val="tx1"/>
              </a:solidFill>
            </a:endParaRPr>
          </a:p>
          <a:p>
            <a:pPr lvl="1">
              <a:buClr>
                <a:srgbClr val="2CE3A0"/>
              </a:buClr>
            </a:pPr>
            <a:r>
              <a:rPr lang="en-GB" sz="1100" dirty="0">
                <a:solidFill>
                  <a:schemeClr val="tx1"/>
                </a:solidFill>
              </a:rPr>
              <a:t>Younger participants, aged between 16-24 (63%), 25-34 (60%), 35-44 (43%) compared to those aged between 55-64 (17%)</a:t>
            </a:r>
          </a:p>
          <a:p>
            <a:pPr lvl="1">
              <a:buClr>
                <a:srgbClr val="2CE3A0"/>
              </a:buClr>
            </a:pPr>
            <a:endParaRPr lang="en-GB" sz="1100" dirty="0">
              <a:solidFill>
                <a:schemeClr val="tx1"/>
              </a:solidFill>
            </a:endParaRPr>
          </a:p>
          <a:p>
            <a:pPr lvl="1">
              <a:buClr>
                <a:srgbClr val="2CE3A0"/>
              </a:buClr>
            </a:pPr>
            <a:r>
              <a:rPr lang="en-GB" sz="1100" dirty="0">
                <a:solidFill>
                  <a:schemeClr val="tx1"/>
                </a:solidFill>
              </a:rPr>
              <a:t>Households with 5 or more people (59%) compared to those with 2-4 people (32%)</a:t>
            </a:r>
          </a:p>
          <a:p>
            <a:pPr lvl="1">
              <a:buClr>
                <a:srgbClr val="2CE3A0"/>
              </a:buClr>
            </a:pPr>
            <a:endParaRPr lang="en-GB" sz="1100" dirty="0">
              <a:solidFill>
                <a:schemeClr val="tx1"/>
              </a:solidFill>
            </a:endParaRPr>
          </a:p>
          <a:p>
            <a:pPr lvl="1">
              <a:buClr>
                <a:srgbClr val="2CE3A0"/>
              </a:buClr>
            </a:pPr>
            <a:r>
              <a:rPr lang="en-GB" sz="1100" dirty="0">
                <a:solidFill>
                  <a:schemeClr val="tx1"/>
                </a:solidFill>
              </a:rPr>
              <a:t>Children under 5 in the household (60%) compared to households without children under 5 (31%)</a:t>
            </a:r>
          </a:p>
          <a:p>
            <a:pPr lvl="1">
              <a:buClr>
                <a:srgbClr val="2CE3A0"/>
              </a:buClr>
            </a:pPr>
            <a:endParaRPr lang="en-GB" sz="1100" dirty="0">
              <a:solidFill>
                <a:schemeClr val="tx1"/>
              </a:solidFill>
            </a:endParaRPr>
          </a:p>
          <a:p>
            <a:pPr lvl="1">
              <a:buClr>
                <a:srgbClr val="2CE3A0"/>
              </a:buClr>
            </a:pPr>
            <a:r>
              <a:rPr lang="en-GB" sz="1100" dirty="0">
                <a:solidFill>
                  <a:schemeClr val="tx1"/>
                </a:solidFill>
              </a:rPr>
              <a:t>Households with two or more generations of adults from the same family living together (45%) compared to households with one generation of adults (31%)</a:t>
            </a:r>
          </a:p>
          <a:p>
            <a:pPr lvl="1">
              <a:buClr>
                <a:srgbClr val="2CE3A0"/>
              </a:buClr>
            </a:pPr>
            <a:endParaRPr lang="en-GB" sz="1100" dirty="0">
              <a:solidFill>
                <a:schemeClr val="tx1"/>
              </a:solidFill>
            </a:endParaRPr>
          </a:p>
          <a:p>
            <a:pPr lvl="1">
              <a:buClr>
                <a:srgbClr val="2CE3A0"/>
              </a:buClr>
            </a:pPr>
            <a:r>
              <a:rPr lang="en-GB" sz="1100" dirty="0">
                <a:solidFill>
                  <a:schemeClr val="tx1"/>
                </a:solidFill>
              </a:rPr>
              <a:t>Households with a pre-payment meter (43%) compared to households who pay by regular direct debit or standing order (32%)</a:t>
            </a:r>
            <a:endParaRPr lang="en-GB" sz="1100">
              <a:solidFill>
                <a:schemeClr val="tx1"/>
              </a:solidFill>
            </a:endParaRPr>
          </a:p>
          <a:p>
            <a:pPr lvl="1">
              <a:buClr>
                <a:srgbClr val="2CE3A0"/>
              </a:buClr>
            </a:pPr>
            <a:endParaRPr lang="en-GB" sz="1100">
              <a:solidFill>
                <a:schemeClr val="tx1"/>
              </a:solidFill>
            </a:endParaRPr>
          </a:p>
          <a:p>
            <a:pPr lvl="1">
              <a:buClr>
                <a:srgbClr val="2CE3A0"/>
              </a:buClr>
            </a:pPr>
            <a:r>
              <a:rPr lang="en-GB" sz="1100">
                <a:solidFill>
                  <a:schemeClr val="tx1"/>
                </a:solidFill>
              </a:rPr>
              <a:t>Live in large urban areas (38%) compared to other urban areas (28%)</a:t>
            </a:r>
          </a:p>
          <a:p>
            <a:pPr lvl="1">
              <a:buClr>
                <a:srgbClr val="2CE3A0"/>
              </a:buClr>
            </a:pPr>
            <a:endParaRPr lang="en-GB" sz="1100" dirty="0">
              <a:solidFill>
                <a:schemeClr val="tx1"/>
              </a:solidFill>
            </a:endParaRPr>
          </a:p>
        </p:txBody>
      </p:sp>
      <p:pic>
        <p:nvPicPr>
          <p:cNvPr id="8" name="Graphic 7" descr="City outline">
            <a:extLst>
              <a:ext uri="{FF2B5EF4-FFF2-40B4-BE49-F238E27FC236}">
                <a16:creationId xmlns:a16="http://schemas.microsoft.com/office/drawing/2014/main" id="{920FB017-685E-3741-9AB9-25E4AF37520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51590" y="5327141"/>
            <a:ext cx="457200" cy="457200"/>
          </a:xfrm>
          <a:prstGeom prst="rect">
            <a:avLst/>
          </a:prstGeom>
        </p:spPr>
      </p:pic>
      <p:pic>
        <p:nvPicPr>
          <p:cNvPr id="9" name="Graphic 8" descr="Daily calendar outline">
            <a:extLst>
              <a:ext uri="{FF2B5EF4-FFF2-40B4-BE49-F238E27FC236}">
                <a16:creationId xmlns:a16="http://schemas.microsoft.com/office/drawing/2014/main" id="{719A560B-A2BB-33E9-FEC8-D81593C8EB3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31539" y="2069157"/>
            <a:ext cx="457200" cy="457200"/>
          </a:xfrm>
          <a:prstGeom prst="rect">
            <a:avLst/>
          </a:prstGeom>
        </p:spPr>
      </p:pic>
      <p:pic>
        <p:nvPicPr>
          <p:cNvPr id="16" name="Graphic 15" descr="House outline">
            <a:extLst>
              <a:ext uri="{FF2B5EF4-FFF2-40B4-BE49-F238E27FC236}">
                <a16:creationId xmlns:a16="http://schemas.microsoft.com/office/drawing/2014/main" id="{F9625C41-2835-C45C-C460-9EE04F2F57A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319363" y="2597767"/>
            <a:ext cx="497462" cy="497462"/>
          </a:xfrm>
          <a:prstGeom prst="rect">
            <a:avLst/>
          </a:prstGeom>
        </p:spPr>
      </p:pic>
      <p:pic>
        <p:nvPicPr>
          <p:cNvPr id="18" name="Graphic 17" descr="Family with boy outline">
            <a:extLst>
              <a:ext uri="{FF2B5EF4-FFF2-40B4-BE49-F238E27FC236}">
                <a16:creationId xmlns:a16="http://schemas.microsoft.com/office/drawing/2014/main" id="{84832060-6151-ACAB-6199-95AF759F945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351590" y="3217948"/>
            <a:ext cx="457200" cy="457200"/>
          </a:xfrm>
          <a:prstGeom prst="rect">
            <a:avLst/>
          </a:prstGeom>
        </p:spPr>
      </p:pic>
      <p:pic>
        <p:nvPicPr>
          <p:cNvPr id="19" name="Graphic 18" descr="House outline">
            <a:extLst>
              <a:ext uri="{FF2B5EF4-FFF2-40B4-BE49-F238E27FC236}">
                <a16:creationId xmlns:a16="http://schemas.microsoft.com/office/drawing/2014/main" id="{0DC24EE0-6726-71EB-192D-3656B193B4D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311328" y="3910696"/>
            <a:ext cx="497462" cy="497462"/>
          </a:xfrm>
          <a:prstGeom prst="rect">
            <a:avLst/>
          </a:prstGeom>
        </p:spPr>
      </p:pic>
      <p:pic>
        <p:nvPicPr>
          <p:cNvPr id="6" name="Graphic 5" descr="Payroll outline">
            <a:extLst>
              <a:ext uri="{FF2B5EF4-FFF2-40B4-BE49-F238E27FC236}">
                <a16:creationId xmlns:a16="http://schemas.microsoft.com/office/drawing/2014/main" id="{0728A91B-1453-89C9-71F3-E10BE3DA0A8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351590" y="4699237"/>
            <a:ext cx="457200" cy="457200"/>
          </a:xfrm>
          <a:prstGeom prst="rect">
            <a:avLst/>
          </a:prstGeom>
        </p:spPr>
      </p:pic>
    </p:spTree>
    <p:extLst>
      <p:ext uri="{BB962C8B-B14F-4D97-AF65-F5344CB8AC3E}">
        <p14:creationId xmlns:p14="http://schemas.microsoft.com/office/powerpoint/2010/main" val="232145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01CE-0494-BBD3-AEC5-DA1F3100EA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B1A955-A2D8-74BF-C2FB-26AA4D0CD442}"/>
              </a:ext>
            </a:extLst>
          </p:cNvPr>
          <p:cNvSpPr>
            <a:spLocks noGrp="1"/>
          </p:cNvSpPr>
          <p:nvPr>
            <p:ph type="title"/>
          </p:nvPr>
        </p:nvSpPr>
        <p:spPr/>
        <p:txBody>
          <a:bodyPr>
            <a:normAutofit/>
          </a:bodyPr>
          <a:lstStyle/>
          <a:p>
            <a:r>
              <a:rPr lang="en-GB"/>
              <a:t>Energy affordability</a:t>
            </a:r>
          </a:p>
        </p:txBody>
      </p:sp>
    </p:spTree>
    <p:extLst>
      <p:ext uri="{BB962C8B-B14F-4D97-AF65-F5344CB8AC3E}">
        <p14:creationId xmlns:p14="http://schemas.microsoft.com/office/powerpoint/2010/main" val="138094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32564-118F-334C-A34D-C4FD66917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5CC90-9EA4-6996-9304-06CAC35D2E27}"/>
              </a:ext>
            </a:extLst>
          </p:cNvPr>
          <p:cNvSpPr>
            <a:spLocks noGrp="1"/>
          </p:cNvSpPr>
          <p:nvPr>
            <p:ph type="title"/>
          </p:nvPr>
        </p:nvSpPr>
        <p:spPr>
          <a:xfrm>
            <a:off x="124493" y="74074"/>
            <a:ext cx="9073008" cy="1421177"/>
          </a:xfrm>
        </p:spPr>
        <p:txBody>
          <a:bodyPr/>
          <a:lstStyle/>
          <a:p>
            <a:r>
              <a:rPr lang="en-GB"/>
              <a:t>Households are managing less well financially compared to 2025, although still better than 2024 and before</a:t>
            </a:r>
          </a:p>
        </p:txBody>
      </p:sp>
      <p:graphicFrame>
        <p:nvGraphicFramePr>
          <p:cNvPr id="4" name="Chart 3">
            <a:extLst>
              <a:ext uri="{FF2B5EF4-FFF2-40B4-BE49-F238E27FC236}">
                <a16:creationId xmlns:a16="http://schemas.microsoft.com/office/drawing/2014/main" id="{0CEC07E3-C734-4D88-8973-214672726231}"/>
              </a:ext>
            </a:extLst>
          </p:cNvPr>
          <p:cNvGraphicFramePr/>
          <p:nvPr>
            <p:extLst>
              <p:ext uri="{D42A27DB-BD31-4B8C-83A1-F6EECF244321}">
                <p14:modId xmlns:p14="http://schemas.microsoft.com/office/powerpoint/2010/main" val="945414034"/>
              </p:ext>
            </p:extLst>
          </p:nvPr>
        </p:nvGraphicFramePr>
        <p:xfrm>
          <a:off x="284018" y="1178327"/>
          <a:ext cx="7612182" cy="5173853"/>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Up 4">
            <a:extLst>
              <a:ext uri="{FF2B5EF4-FFF2-40B4-BE49-F238E27FC236}">
                <a16:creationId xmlns:a16="http://schemas.microsoft.com/office/drawing/2014/main" id="{CFE46219-9BD6-2CF6-10AF-F7E65FF94F65}"/>
              </a:ext>
            </a:extLst>
          </p:cNvPr>
          <p:cNvSpPr/>
          <p:nvPr/>
        </p:nvSpPr>
        <p:spPr>
          <a:xfrm rot="10800000">
            <a:off x="5600385" y="1600380"/>
            <a:ext cx="216024" cy="21602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Up 5">
            <a:extLst>
              <a:ext uri="{FF2B5EF4-FFF2-40B4-BE49-F238E27FC236}">
                <a16:creationId xmlns:a16="http://schemas.microsoft.com/office/drawing/2014/main" id="{5451DA2A-EA03-FE52-967B-222E222053BE}"/>
              </a:ext>
            </a:extLst>
          </p:cNvPr>
          <p:cNvSpPr/>
          <p:nvPr/>
        </p:nvSpPr>
        <p:spPr>
          <a:xfrm>
            <a:off x="2644562" y="1590371"/>
            <a:ext cx="216024" cy="21602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Brace 6">
            <a:extLst>
              <a:ext uri="{FF2B5EF4-FFF2-40B4-BE49-F238E27FC236}">
                <a16:creationId xmlns:a16="http://schemas.microsoft.com/office/drawing/2014/main" id="{218517D9-6A6E-8D6F-C4F5-88E5D9C9F761}"/>
              </a:ext>
            </a:extLst>
          </p:cNvPr>
          <p:cNvSpPr/>
          <p:nvPr/>
        </p:nvSpPr>
        <p:spPr>
          <a:xfrm rot="5400000">
            <a:off x="5297083" y="135098"/>
            <a:ext cx="182828" cy="4606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a:extLst>
              <a:ext uri="{FF2B5EF4-FFF2-40B4-BE49-F238E27FC236}">
                <a16:creationId xmlns:a16="http://schemas.microsoft.com/office/drawing/2014/main" id="{974E7BC4-728E-AA82-667C-BA10DEF6AB7F}"/>
              </a:ext>
            </a:extLst>
          </p:cNvPr>
          <p:cNvSpPr/>
          <p:nvPr/>
        </p:nvSpPr>
        <p:spPr>
          <a:xfrm rot="5400000">
            <a:off x="2266313" y="1756234"/>
            <a:ext cx="170766" cy="137648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56E4EC33-58FE-8C5C-D2A5-D9C798324235}"/>
              </a:ext>
            </a:extLst>
          </p:cNvPr>
          <p:cNvSpPr txBox="1"/>
          <p:nvPr/>
        </p:nvSpPr>
        <p:spPr>
          <a:xfrm>
            <a:off x="5191544" y="2177292"/>
            <a:ext cx="562840" cy="276999"/>
          </a:xfrm>
          <a:prstGeom prst="rect">
            <a:avLst/>
          </a:prstGeom>
          <a:noFill/>
        </p:spPr>
        <p:txBody>
          <a:bodyPr wrap="square" rtlCol="0">
            <a:spAutoFit/>
          </a:bodyPr>
          <a:lstStyle/>
          <a:p>
            <a:pPr algn="ctr"/>
            <a:r>
              <a:rPr lang="en-GB" sz="1200" b="1">
                <a:solidFill>
                  <a:schemeClr val="accent1"/>
                </a:solidFill>
              </a:rPr>
              <a:t>76%</a:t>
            </a:r>
          </a:p>
        </p:txBody>
      </p:sp>
      <p:sp>
        <p:nvSpPr>
          <p:cNvPr id="10" name="TextBox 9">
            <a:extLst>
              <a:ext uri="{FF2B5EF4-FFF2-40B4-BE49-F238E27FC236}">
                <a16:creationId xmlns:a16="http://schemas.microsoft.com/office/drawing/2014/main" id="{2E9FD91E-C5C2-B42F-4703-27C62ACDB6A6}"/>
              </a:ext>
            </a:extLst>
          </p:cNvPr>
          <p:cNvSpPr txBox="1"/>
          <p:nvPr/>
        </p:nvSpPr>
        <p:spPr>
          <a:xfrm>
            <a:off x="2135728" y="2170277"/>
            <a:ext cx="517542" cy="276999"/>
          </a:xfrm>
          <a:prstGeom prst="rect">
            <a:avLst/>
          </a:prstGeom>
          <a:noFill/>
        </p:spPr>
        <p:txBody>
          <a:bodyPr wrap="square" rtlCol="0">
            <a:spAutoFit/>
          </a:bodyPr>
          <a:lstStyle/>
          <a:p>
            <a:pPr algn="ctr"/>
            <a:r>
              <a:rPr lang="en-GB" sz="1200" b="1">
                <a:solidFill>
                  <a:schemeClr val="accent3"/>
                </a:solidFill>
              </a:rPr>
              <a:t>22%</a:t>
            </a:r>
          </a:p>
        </p:txBody>
      </p:sp>
      <p:sp>
        <p:nvSpPr>
          <p:cNvPr id="11" name="Left Brace 10">
            <a:extLst>
              <a:ext uri="{FF2B5EF4-FFF2-40B4-BE49-F238E27FC236}">
                <a16:creationId xmlns:a16="http://schemas.microsoft.com/office/drawing/2014/main" id="{81FD754C-1E1C-7DB0-0CE0-0E539BAE9892}"/>
              </a:ext>
            </a:extLst>
          </p:cNvPr>
          <p:cNvSpPr/>
          <p:nvPr/>
        </p:nvSpPr>
        <p:spPr>
          <a:xfrm rot="5400000">
            <a:off x="2451154" y="2202392"/>
            <a:ext cx="153493" cy="167418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C3A701B2-8878-DF1A-D0AB-0A9CF85FCF99}"/>
              </a:ext>
            </a:extLst>
          </p:cNvPr>
          <p:cNvSpPr/>
          <p:nvPr/>
        </p:nvSpPr>
        <p:spPr>
          <a:xfrm rot="5400000">
            <a:off x="2539283" y="2634702"/>
            <a:ext cx="128280" cy="1870690"/>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21FED7F1-576F-8541-4851-A72DC843C608}"/>
              </a:ext>
            </a:extLst>
          </p:cNvPr>
          <p:cNvSpPr/>
          <p:nvPr/>
        </p:nvSpPr>
        <p:spPr>
          <a:xfrm rot="5400000">
            <a:off x="2577544" y="3169023"/>
            <a:ext cx="150688" cy="196962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4" name="Left Brace 13">
            <a:extLst>
              <a:ext uri="{FF2B5EF4-FFF2-40B4-BE49-F238E27FC236}">
                <a16:creationId xmlns:a16="http://schemas.microsoft.com/office/drawing/2014/main" id="{57D2C190-19AF-34BF-F04D-0E49A59906FA}"/>
              </a:ext>
            </a:extLst>
          </p:cNvPr>
          <p:cNvSpPr/>
          <p:nvPr/>
        </p:nvSpPr>
        <p:spPr>
          <a:xfrm rot="5400000">
            <a:off x="2604506" y="3715225"/>
            <a:ext cx="142227" cy="196962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5" name="Left Brace 14">
            <a:extLst>
              <a:ext uri="{FF2B5EF4-FFF2-40B4-BE49-F238E27FC236}">
                <a16:creationId xmlns:a16="http://schemas.microsoft.com/office/drawing/2014/main" id="{53B14586-D503-5021-B239-F981ED841F1F}"/>
              </a:ext>
            </a:extLst>
          </p:cNvPr>
          <p:cNvSpPr/>
          <p:nvPr/>
        </p:nvSpPr>
        <p:spPr>
          <a:xfrm rot="5400000">
            <a:off x="2681461" y="4207776"/>
            <a:ext cx="142227" cy="217823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6" name="Left Brace 15">
            <a:extLst>
              <a:ext uri="{FF2B5EF4-FFF2-40B4-BE49-F238E27FC236}">
                <a16:creationId xmlns:a16="http://schemas.microsoft.com/office/drawing/2014/main" id="{BDF0CCC4-6E3C-604E-A83C-2C929F484344}"/>
              </a:ext>
            </a:extLst>
          </p:cNvPr>
          <p:cNvSpPr/>
          <p:nvPr/>
        </p:nvSpPr>
        <p:spPr>
          <a:xfrm rot="5400000">
            <a:off x="5418725" y="960493"/>
            <a:ext cx="139985" cy="41689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Left Brace 16">
            <a:extLst>
              <a:ext uri="{FF2B5EF4-FFF2-40B4-BE49-F238E27FC236}">
                <a16:creationId xmlns:a16="http://schemas.microsoft.com/office/drawing/2014/main" id="{10DF9D6E-986F-B42F-2863-D5C94E47B379}"/>
              </a:ext>
            </a:extLst>
          </p:cNvPr>
          <p:cNvSpPr/>
          <p:nvPr/>
        </p:nvSpPr>
        <p:spPr>
          <a:xfrm rot="5400000">
            <a:off x="5526326" y="1552373"/>
            <a:ext cx="142227" cy="40466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e 17">
            <a:extLst>
              <a:ext uri="{FF2B5EF4-FFF2-40B4-BE49-F238E27FC236}">
                <a16:creationId xmlns:a16="http://schemas.microsoft.com/office/drawing/2014/main" id="{C9B5D376-C1CE-1E3A-4503-143100FE5F14}"/>
              </a:ext>
            </a:extLst>
          </p:cNvPr>
          <p:cNvSpPr/>
          <p:nvPr/>
        </p:nvSpPr>
        <p:spPr>
          <a:xfrm rot="5400000">
            <a:off x="5683270" y="3460691"/>
            <a:ext cx="142229" cy="36724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Left Brace 18">
            <a:extLst>
              <a:ext uri="{FF2B5EF4-FFF2-40B4-BE49-F238E27FC236}">
                <a16:creationId xmlns:a16="http://schemas.microsoft.com/office/drawing/2014/main" id="{3E831359-FA08-BE53-210F-2E083943BA72}"/>
              </a:ext>
            </a:extLst>
          </p:cNvPr>
          <p:cNvSpPr/>
          <p:nvPr/>
        </p:nvSpPr>
        <p:spPr>
          <a:xfrm rot="5400000">
            <a:off x="5537615" y="2810344"/>
            <a:ext cx="135678" cy="37894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Left Brace 19">
            <a:extLst>
              <a:ext uri="{FF2B5EF4-FFF2-40B4-BE49-F238E27FC236}">
                <a16:creationId xmlns:a16="http://schemas.microsoft.com/office/drawing/2014/main" id="{0955AD68-5F8F-B643-54F5-5A4D0896ED57}"/>
              </a:ext>
            </a:extLst>
          </p:cNvPr>
          <p:cNvSpPr/>
          <p:nvPr/>
        </p:nvSpPr>
        <p:spPr>
          <a:xfrm rot="5400000">
            <a:off x="5573896" y="2231311"/>
            <a:ext cx="131378" cy="38614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F7DF3A4A-38FF-83B5-1614-BFE44546A85C}"/>
              </a:ext>
            </a:extLst>
          </p:cNvPr>
          <p:cNvSpPr txBox="1"/>
          <p:nvPr/>
        </p:nvSpPr>
        <p:spPr>
          <a:xfrm>
            <a:off x="2321211" y="2751211"/>
            <a:ext cx="517542" cy="276999"/>
          </a:xfrm>
          <a:prstGeom prst="rect">
            <a:avLst/>
          </a:prstGeom>
          <a:noFill/>
        </p:spPr>
        <p:txBody>
          <a:bodyPr wrap="square" rtlCol="0">
            <a:spAutoFit/>
          </a:bodyPr>
          <a:lstStyle/>
          <a:p>
            <a:pPr algn="ctr"/>
            <a:r>
              <a:rPr lang="en-GB" sz="1200" b="1">
                <a:solidFill>
                  <a:schemeClr val="accent3"/>
                </a:solidFill>
              </a:rPr>
              <a:t>29%</a:t>
            </a:r>
          </a:p>
        </p:txBody>
      </p:sp>
      <p:sp>
        <p:nvSpPr>
          <p:cNvPr id="22" name="TextBox 21">
            <a:extLst>
              <a:ext uri="{FF2B5EF4-FFF2-40B4-BE49-F238E27FC236}">
                <a16:creationId xmlns:a16="http://schemas.microsoft.com/office/drawing/2014/main" id="{D6A8A209-8F3A-D44E-E56C-08A6673F4D2D}"/>
              </a:ext>
            </a:extLst>
          </p:cNvPr>
          <p:cNvSpPr txBox="1"/>
          <p:nvPr/>
        </p:nvSpPr>
        <p:spPr>
          <a:xfrm>
            <a:off x="2394117" y="3292448"/>
            <a:ext cx="517542" cy="276999"/>
          </a:xfrm>
          <a:prstGeom prst="rect">
            <a:avLst/>
          </a:prstGeom>
          <a:noFill/>
        </p:spPr>
        <p:txBody>
          <a:bodyPr wrap="square" rtlCol="0">
            <a:spAutoFit/>
          </a:bodyPr>
          <a:lstStyle/>
          <a:p>
            <a:pPr algn="ctr"/>
            <a:r>
              <a:rPr lang="en-GB" sz="1200" b="1">
                <a:solidFill>
                  <a:schemeClr val="accent3"/>
                </a:solidFill>
              </a:rPr>
              <a:t>31%</a:t>
            </a:r>
          </a:p>
        </p:txBody>
      </p:sp>
      <p:sp>
        <p:nvSpPr>
          <p:cNvPr id="23" name="TextBox 22">
            <a:extLst>
              <a:ext uri="{FF2B5EF4-FFF2-40B4-BE49-F238E27FC236}">
                <a16:creationId xmlns:a16="http://schemas.microsoft.com/office/drawing/2014/main" id="{5D780C7A-6378-9527-26A0-E3FA7FE5EB1B}"/>
              </a:ext>
            </a:extLst>
          </p:cNvPr>
          <p:cNvSpPr txBox="1"/>
          <p:nvPr/>
        </p:nvSpPr>
        <p:spPr>
          <a:xfrm>
            <a:off x="2482114" y="3885665"/>
            <a:ext cx="517542" cy="276999"/>
          </a:xfrm>
          <a:prstGeom prst="rect">
            <a:avLst/>
          </a:prstGeom>
          <a:noFill/>
        </p:spPr>
        <p:txBody>
          <a:bodyPr wrap="square" rtlCol="0">
            <a:spAutoFit/>
          </a:bodyPr>
          <a:lstStyle/>
          <a:p>
            <a:pPr algn="ctr"/>
            <a:r>
              <a:rPr lang="en-GB" sz="1200" b="1">
                <a:solidFill>
                  <a:schemeClr val="accent3"/>
                </a:solidFill>
              </a:rPr>
              <a:t>33%</a:t>
            </a:r>
          </a:p>
        </p:txBody>
      </p:sp>
      <p:sp>
        <p:nvSpPr>
          <p:cNvPr id="24" name="TextBox 23">
            <a:extLst>
              <a:ext uri="{FF2B5EF4-FFF2-40B4-BE49-F238E27FC236}">
                <a16:creationId xmlns:a16="http://schemas.microsoft.com/office/drawing/2014/main" id="{2729B003-7D05-BF9D-92E0-04309595076A}"/>
              </a:ext>
            </a:extLst>
          </p:cNvPr>
          <p:cNvSpPr txBox="1"/>
          <p:nvPr/>
        </p:nvSpPr>
        <p:spPr>
          <a:xfrm>
            <a:off x="2493803" y="4442888"/>
            <a:ext cx="517542" cy="276999"/>
          </a:xfrm>
          <a:prstGeom prst="rect">
            <a:avLst/>
          </a:prstGeom>
          <a:noFill/>
        </p:spPr>
        <p:txBody>
          <a:bodyPr wrap="square" rtlCol="0">
            <a:spAutoFit/>
          </a:bodyPr>
          <a:lstStyle/>
          <a:p>
            <a:pPr algn="ctr"/>
            <a:r>
              <a:rPr lang="en-GB" sz="1200" b="1">
                <a:solidFill>
                  <a:schemeClr val="accent3"/>
                </a:solidFill>
              </a:rPr>
              <a:t>33%</a:t>
            </a:r>
          </a:p>
        </p:txBody>
      </p:sp>
      <p:sp>
        <p:nvSpPr>
          <p:cNvPr id="25" name="TextBox 24">
            <a:extLst>
              <a:ext uri="{FF2B5EF4-FFF2-40B4-BE49-F238E27FC236}">
                <a16:creationId xmlns:a16="http://schemas.microsoft.com/office/drawing/2014/main" id="{84FCE4DC-5BC5-5CEE-7D31-A55BB4865EB8}"/>
              </a:ext>
            </a:extLst>
          </p:cNvPr>
          <p:cNvSpPr txBox="1"/>
          <p:nvPr/>
        </p:nvSpPr>
        <p:spPr>
          <a:xfrm>
            <a:off x="2567608" y="4989532"/>
            <a:ext cx="517542" cy="276999"/>
          </a:xfrm>
          <a:prstGeom prst="rect">
            <a:avLst/>
          </a:prstGeom>
          <a:noFill/>
        </p:spPr>
        <p:txBody>
          <a:bodyPr wrap="square" rtlCol="0">
            <a:spAutoFit/>
          </a:bodyPr>
          <a:lstStyle/>
          <a:p>
            <a:pPr algn="ctr"/>
            <a:r>
              <a:rPr lang="en-GB" sz="1200" b="1">
                <a:solidFill>
                  <a:schemeClr val="accent3"/>
                </a:solidFill>
              </a:rPr>
              <a:t>36%</a:t>
            </a:r>
          </a:p>
        </p:txBody>
      </p:sp>
      <p:sp>
        <p:nvSpPr>
          <p:cNvPr id="26" name="TextBox 25">
            <a:extLst>
              <a:ext uri="{FF2B5EF4-FFF2-40B4-BE49-F238E27FC236}">
                <a16:creationId xmlns:a16="http://schemas.microsoft.com/office/drawing/2014/main" id="{DEDF4821-B882-24C2-7074-9219017DA06F}"/>
              </a:ext>
            </a:extLst>
          </p:cNvPr>
          <p:cNvSpPr txBox="1"/>
          <p:nvPr/>
        </p:nvSpPr>
        <p:spPr>
          <a:xfrm>
            <a:off x="5268818" y="2750061"/>
            <a:ext cx="562840" cy="276999"/>
          </a:xfrm>
          <a:prstGeom prst="rect">
            <a:avLst/>
          </a:prstGeom>
          <a:noFill/>
        </p:spPr>
        <p:txBody>
          <a:bodyPr wrap="square" rtlCol="0">
            <a:spAutoFit/>
          </a:bodyPr>
          <a:lstStyle/>
          <a:p>
            <a:pPr algn="ctr"/>
            <a:r>
              <a:rPr lang="en-GB" sz="1200" b="1">
                <a:solidFill>
                  <a:schemeClr val="accent1"/>
                </a:solidFill>
              </a:rPr>
              <a:t>69%</a:t>
            </a:r>
          </a:p>
        </p:txBody>
      </p:sp>
      <p:sp>
        <p:nvSpPr>
          <p:cNvPr id="27" name="TextBox 26">
            <a:extLst>
              <a:ext uri="{FF2B5EF4-FFF2-40B4-BE49-F238E27FC236}">
                <a16:creationId xmlns:a16="http://schemas.microsoft.com/office/drawing/2014/main" id="{78E09817-39B5-F6D7-81B2-1FC1EB775E98}"/>
              </a:ext>
            </a:extLst>
          </p:cNvPr>
          <p:cNvSpPr txBox="1"/>
          <p:nvPr/>
        </p:nvSpPr>
        <p:spPr>
          <a:xfrm>
            <a:off x="5358165" y="3283412"/>
            <a:ext cx="562840" cy="276999"/>
          </a:xfrm>
          <a:prstGeom prst="rect">
            <a:avLst/>
          </a:prstGeom>
          <a:noFill/>
        </p:spPr>
        <p:txBody>
          <a:bodyPr wrap="square" rtlCol="0">
            <a:spAutoFit/>
          </a:bodyPr>
          <a:lstStyle/>
          <a:p>
            <a:pPr algn="ctr"/>
            <a:r>
              <a:rPr lang="en-GB" sz="1200" b="1">
                <a:solidFill>
                  <a:schemeClr val="accent1"/>
                </a:solidFill>
              </a:rPr>
              <a:t>67%</a:t>
            </a:r>
          </a:p>
        </p:txBody>
      </p:sp>
      <p:sp>
        <p:nvSpPr>
          <p:cNvPr id="28" name="TextBox 27">
            <a:extLst>
              <a:ext uri="{FF2B5EF4-FFF2-40B4-BE49-F238E27FC236}">
                <a16:creationId xmlns:a16="http://schemas.microsoft.com/office/drawing/2014/main" id="{6B3EFA72-AA65-5361-AAB9-48AEFFBDA226}"/>
              </a:ext>
            </a:extLst>
          </p:cNvPr>
          <p:cNvSpPr txBox="1"/>
          <p:nvPr/>
        </p:nvSpPr>
        <p:spPr>
          <a:xfrm>
            <a:off x="5377040" y="3896836"/>
            <a:ext cx="562840" cy="276999"/>
          </a:xfrm>
          <a:prstGeom prst="rect">
            <a:avLst/>
          </a:prstGeom>
          <a:noFill/>
        </p:spPr>
        <p:txBody>
          <a:bodyPr wrap="square" rtlCol="0">
            <a:spAutoFit/>
          </a:bodyPr>
          <a:lstStyle/>
          <a:p>
            <a:pPr algn="ctr"/>
            <a:r>
              <a:rPr lang="en-GB" sz="1200" b="1">
                <a:solidFill>
                  <a:schemeClr val="accent1"/>
                </a:solidFill>
              </a:rPr>
              <a:t>64%</a:t>
            </a:r>
          </a:p>
        </p:txBody>
      </p:sp>
      <p:sp>
        <p:nvSpPr>
          <p:cNvPr id="29" name="TextBox 28">
            <a:extLst>
              <a:ext uri="{FF2B5EF4-FFF2-40B4-BE49-F238E27FC236}">
                <a16:creationId xmlns:a16="http://schemas.microsoft.com/office/drawing/2014/main" id="{DB10CAB6-CB60-249B-8179-DAF8E5A2F7F7}"/>
              </a:ext>
            </a:extLst>
          </p:cNvPr>
          <p:cNvSpPr txBox="1"/>
          <p:nvPr/>
        </p:nvSpPr>
        <p:spPr>
          <a:xfrm>
            <a:off x="5376830" y="4428646"/>
            <a:ext cx="562840" cy="276999"/>
          </a:xfrm>
          <a:prstGeom prst="rect">
            <a:avLst/>
          </a:prstGeom>
          <a:noFill/>
        </p:spPr>
        <p:txBody>
          <a:bodyPr wrap="square" rtlCol="0">
            <a:spAutoFit/>
          </a:bodyPr>
          <a:lstStyle/>
          <a:p>
            <a:pPr algn="ctr"/>
            <a:r>
              <a:rPr lang="en-GB" sz="1200" b="1">
                <a:solidFill>
                  <a:schemeClr val="accent1"/>
                </a:solidFill>
              </a:rPr>
              <a:t>63%</a:t>
            </a:r>
          </a:p>
        </p:txBody>
      </p:sp>
      <p:sp>
        <p:nvSpPr>
          <p:cNvPr id="30" name="TextBox 29">
            <a:extLst>
              <a:ext uri="{FF2B5EF4-FFF2-40B4-BE49-F238E27FC236}">
                <a16:creationId xmlns:a16="http://schemas.microsoft.com/office/drawing/2014/main" id="{720441E1-860F-6D0B-7529-00F6C16B5D4C}"/>
              </a:ext>
            </a:extLst>
          </p:cNvPr>
          <p:cNvSpPr txBox="1"/>
          <p:nvPr/>
        </p:nvSpPr>
        <p:spPr>
          <a:xfrm>
            <a:off x="5513110" y="5020949"/>
            <a:ext cx="562840" cy="276999"/>
          </a:xfrm>
          <a:prstGeom prst="rect">
            <a:avLst/>
          </a:prstGeom>
          <a:noFill/>
        </p:spPr>
        <p:txBody>
          <a:bodyPr wrap="square" rtlCol="0">
            <a:spAutoFit/>
          </a:bodyPr>
          <a:lstStyle/>
          <a:p>
            <a:pPr algn="ctr"/>
            <a:r>
              <a:rPr lang="en-GB" sz="1200" b="1">
                <a:solidFill>
                  <a:schemeClr val="accent1"/>
                </a:solidFill>
              </a:rPr>
              <a:t>61%</a:t>
            </a:r>
          </a:p>
        </p:txBody>
      </p:sp>
      <p:sp>
        <p:nvSpPr>
          <p:cNvPr id="31" name="TextBox 30">
            <a:extLst>
              <a:ext uri="{FF2B5EF4-FFF2-40B4-BE49-F238E27FC236}">
                <a16:creationId xmlns:a16="http://schemas.microsoft.com/office/drawing/2014/main" id="{8ECD316A-17EE-6230-256A-C0CA9FA31260}"/>
              </a:ext>
            </a:extLst>
          </p:cNvPr>
          <p:cNvSpPr txBox="1"/>
          <p:nvPr/>
        </p:nvSpPr>
        <p:spPr>
          <a:xfrm>
            <a:off x="7964811" y="1585684"/>
            <a:ext cx="3963701" cy="337113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200" b="1"/>
              <a:t>Groups most likely to </a:t>
            </a:r>
            <a:r>
              <a:rPr lang="en-GB" sz="1200" b="1" u="sng"/>
              <a:t>not</a:t>
            </a:r>
            <a:r>
              <a:rPr lang="en-GB" sz="1200" b="1"/>
              <a:t> be managing well financially:</a:t>
            </a:r>
          </a:p>
          <a:p>
            <a:endParaRPr lang="en-GB" sz="1200"/>
          </a:p>
          <a:p>
            <a:pPr lvl="1"/>
            <a:r>
              <a:rPr lang="en-GB" sz="1200"/>
              <a:t>Lower earners (less than £20,000, 46%) compared to higher earners (£40,000 to £59,000, 18%)</a:t>
            </a:r>
          </a:p>
          <a:p>
            <a:pPr lvl="1"/>
            <a:endParaRPr lang="en-GB" sz="1200"/>
          </a:p>
          <a:p>
            <a:pPr lvl="1"/>
            <a:r>
              <a:rPr lang="en-GB" sz="1200"/>
              <a:t>Those living alone (35%) compared to those who don’t (23%)</a:t>
            </a:r>
          </a:p>
          <a:p>
            <a:pPr lvl="1"/>
            <a:endParaRPr lang="en-GB" sz="1200"/>
          </a:p>
          <a:p>
            <a:pPr lvl="1"/>
            <a:r>
              <a:rPr lang="en-GB" sz="1200"/>
              <a:t>Those who are unemployed (30%) compared to those in employment (22%)</a:t>
            </a:r>
          </a:p>
          <a:p>
            <a:pPr lvl="1"/>
            <a:endParaRPr lang="en-GB" sz="1200"/>
          </a:p>
          <a:p>
            <a:pPr lvl="1"/>
            <a:r>
              <a:rPr lang="en-GB" sz="1200"/>
              <a:t>Households with a pre-payment meter (45%) compared to households paying by regular direct debit or standing order (21%)</a:t>
            </a:r>
          </a:p>
        </p:txBody>
      </p:sp>
      <p:sp>
        <p:nvSpPr>
          <p:cNvPr id="33" name="Slide Number Placeholder 1">
            <a:extLst>
              <a:ext uri="{FF2B5EF4-FFF2-40B4-BE49-F238E27FC236}">
                <a16:creationId xmlns:a16="http://schemas.microsoft.com/office/drawing/2014/main" id="{EDDA22C6-DC94-9F6D-F58D-C93D283D2CF8}"/>
              </a:ext>
            </a:extLst>
          </p:cNvPr>
          <p:cNvSpPr txBox="1">
            <a:spLocks/>
          </p:cNvSpPr>
          <p:nvPr/>
        </p:nvSpPr>
        <p:spPr>
          <a:xfrm>
            <a:off x="0" y="6442613"/>
            <a:ext cx="11788646" cy="3755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S2a/HF1. Which of these phrases best describes how you and your household are managing financially these days? [not managing well at all to managing very well]. Base: All (Jan/Feb 2026 n=1,608, Jan/Feb 2025 n=1,656, </a:t>
            </a:r>
            <a:r>
              <a:rPr lang="pt-BR" sz="900" dirty="0">
                <a:solidFill>
                  <a:schemeClr val="bg1">
                    <a:lumMod val="50000"/>
                  </a:schemeClr>
                </a:solidFill>
              </a:rPr>
              <a:t>Jan/Feb 2024 n=1,609, Oct 2023 n=1,589, Mar 2023 n=1,579, Nov/Dec 2022 n= 1,621, Sept/Oct 2022 n=1,586)</a:t>
            </a:r>
            <a:endParaRPr lang="en-US" sz="900" dirty="0">
              <a:solidFill>
                <a:schemeClr val="bg1">
                  <a:lumMod val="50000"/>
                </a:schemeClr>
              </a:solidFill>
            </a:endParaRPr>
          </a:p>
        </p:txBody>
      </p:sp>
      <p:sp>
        <p:nvSpPr>
          <p:cNvPr id="3" name="Left Brace 2">
            <a:extLst>
              <a:ext uri="{FF2B5EF4-FFF2-40B4-BE49-F238E27FC236}">
                <a16:creationId xmlns:a16="http://schemas.microsoft.com/office/drawing/2014/main" id="{50FE6B0F-2397-9CCF-CAD3-33A676EC0EE6}"/>
              </a:ext>
            </a:extLst>
          </p:cNvPr>
          <p:cNvSpPr/>
          <p:nvPr/>
        </p:nvSpPr>
        <p:spPr>
          <a:xfrm rot="5400000">
            <a:off x="2333956" y="1137574"/>
            <a:ext cx="143836" cy="1475594"/>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86F9A464-48BB-36C3-28A9-D75AA9DBB3DB}"/>
              </a:ext>
            </a:extLst>
          </p:cNvPr>
          <p:cNvSpPr txBox="1"/>
          <p:nvPr/>
        </p:nvSpPr>
        <p:spPr>
          <a:xfrm>
            <a:off x="2211037" y="1582370"/>
            <a:ext cx="517542" cy="276999"/>
          </a:xfrm>
          <a:prstGeom prst="rect">
            <a:avLst/>
          </a:prstGeom>
          <a:noFill/>
        </p:spPr>
        <p:txBody>
          <a:bodyPr wrap="square" rtlCol="0">
            <a:spAutoFit/>
          </a:bodyPr>
          <a:lstStyle/>
          <a:p>
            <a:pPr algn="ctr"/>
            <a:r>
              <a:rPr lang="en-GB" sz="1200" b="1">
                <a:solidFill>
                  <a:schemeClr val="accent3"/>
                </a:solidFill>
              </a:rPr>
              <a:t>26%</a:t>
            </a:r>
          </a:p>
        </p:txBody>
      </p:sp>
      <p:sp>
        <p:nvSpPr>
          <p:cNvPr id="34" name="Left Brace 33">
            <a:extLst>
              <a:ext uri="{FF2B5EF4-FFF2-40B4-BE49-F238E27FC236}">
                <a16:creationId xmlns:a16="http://schemas.microsoft.com/office/drawing/2014/main" id="{69DED1CD-F259-2ED9-D8A4-A48867D4DDD8}"/>
              </a:ext>
            </a:extLst>
          </p:cNvPr>
          <p:cNvSpPr/>
          <p:nvPr/>
        </p:nvSpPr>
        <p:spPr>
          <a:xfrm rot="5400000">
            <a:off x="5307199" y="-308739"/>
            <a:ext cx="172481" cy="43537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5D23A5A7-F087-D11C-687E-418611D2485C}"/>
              </a:ext>
            </a:extLst>
          </p:cNvPr>
          <p:cNvSpPr txBox="1"/>
          <p:nvPr/>
        </p:nvSpPr>
        <p:spPr>
          <a:xfrm>
            <a:off x="5128201" y="1577946"/>
            <a:ext cx="607759" cy="276999"/>
          </a:xfrm>
          <a:prstGeom prst="rect">
            <a:avLst/>
          </a:prstGeom>
          <a:noFill/>
        </p:spPr>
        <p:txBody>
          <a:bodyPr wrap="square" rtlCol="0">
            <a:spAutoFit/>
          </a:bodyPr>
          <a:lstStyle/>
          <a:p>
            <a:pPr algn="ctr"/>
            <a:r>
              <a:rPr lang="en-GB" sz="1200" b="1">
                <a:solidFill>
                  <a:schemeClr val="accent1"/>
                </a:solidFill>
              </a:rPr>
              <a:t>73% </a:t>
            </a:r>
          </a:p>
        </p:txBody>
      </p:sp>
      <p:pic>
        <p:nvPicPr>
          <p:cNvPr id="43" name="Graphic 42" descr="Money outline">
            <a:extLst>
              <a:ext uri="{FF2B5EF4-FFF2-40B4-BE49-F238E27FC236}">
                <a16:creationId xmlns:a16="http://schemas.microsoft.com/office/drawing/2014/main" id="{BBE11574-4137-DE1D-3A4B-6C6FA0FDBD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07002" y="2363641"/>
            <a:ext cx="458123" cy="458123"/>
          </a:xfrm>
          <a:prstGeom prst="rect">
            <a:avLst/>
          </a:prstGeom>
        </p:spPr>
      </p:pic>
      <p:pic>
        <p:nvPicPr>
          <p:cNvPr id="45" name="Graphic 44" descr="Woman outline">
            <a:extLst>
              <a:ext uri="{FF2B5EF4-FFF2-40B4-BE49-F238E27FC236}">
                <a16:creationId xmlns:a16="http://schemas.microsoft.com/office/drawing/2014/main" id="{876AB40C-0942-2591-AD9D-84BAD210D0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07002" y="3015635"/>
            <a:ext cx="458123" cy="458123"/>
          </a:xfrm>
          <a:prstGeom prst="rect">
            <a:avLst/>
          </a:prstGeom>
        </p:spPr>
      </p:pic>
      <p:pic>
        <p:nvPicPr>
          <p:cNvPr id="47" name="Graphic 46" descr="Briefcase outline">
            <a:extLst>
              <a:ext uri="{FF2B5EF4-FFF2-40B4-BE49-F238E27FC236}">
                <a16:creationId xmlns:a16="http://schemas.microsoft.com/office/drawing/2014/main" id="{55495C00-55B8-63EB-0634-41577AEC9F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07463" y="3570545"/>
            <a:ext cx="457201" cy="457201"/>
          </a:xfrm>
          <a:prstGeom prst="rect">
            <a:avLst/>
          </a:prstGeom>
        </p:spPr>
      </p:pic>
      <p:pic>
        <p:nvPicPr>
          <p:cNvPr id="36" name="Graphic 35" descr="Payroll outline">
            <a:extLst>
              <a:ext uri="{FF2B5EF4-FFF2-40B4-BE49-F238E27FC236}">
                <a16:creationId xmlns:a16="http://schemas.microsoft.com/office/drawing/2014/main" id="{2EEEF9F9-9FE1-5BC4-316B-369A1E02B9D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07002" y="4201172"/>
            <a:ext cx="458123" cy="458123"/>
          </a:xfrm>
          <a:prstGeom prst="rect">
            <a:avLst/>
          </a:prstGeom>
        </p:spPr>
      </p:pic>
      <p:sp>
        <p:nvSpPr>
          <p:cNvPr id="37" name="TextBox 36">
            <a:extLst>
              <a:ext uri="{FF2B5EF4-FFF2-40B4-BE49-F238E27FC236}">
                <a16:creationId xmlns:a16="http://schemas.microsoft.com/office/drawing/2014/main" id="{B3FA95CC-3EC5-25A6-FAAF-2D108DB51DDE}"/>
              </a:ext>
            </a:extLst>
          </p:cNvPr>
          <p:cNvSpPr txBox="1"/>
          <p:nvPr/>
        </p:nvSpPr>
        <p:spPr>
          <a:xfrm>
            <a:off x="2123534" y="1232690"/>
            <a:ext cx="4940053" cy="307777"/>
          </a:xfrm>
          <a:prstGeom prst="rect">
            <a:avLst/>
          </a:prstGeom>
          <a:noFill/>
        </p:spPr>
        <p:txBody>
          <a:bodyPr wrap="square" rtlCol="0">
            <a:spAutoFit/>
          </a:bodyPr>
          <a:lstStyle/>
          <a:p>
            <a:pPr algn="ctr">
              <a:buClr>
                <a:srgbClr val="2CE3A0"/>
              </a:buClr>
            </a:pPr>
            <a:r>
              <a:rPr lang="en-GB" sz="1400" b="1"/>
              <a:t>How households are managing financially</a:t>
            </a:r>
          </a:p>
        </p:txBody>
      </p:sp>
      <p:sp>
        <p:nvSpPr>
          <p:cNvPr id="38" name="TextBox 37">
            <a:extLst>
              <a:ext uri="{FF2B5EF4-FFF2-40B4-BE49-F238E27FC236}">
                <a16:creationId xmlns:a16="http://schemas.microsoft.com/office/drawing/2014/main" id="{D77FEA46-7CB7-4D10-456B-6F7D3A8EAC1C}"/>
              </a:ext>
            </a:extLst>
          </p:cNvPr>
          <p:cNvSpPr txBox="1"/>
          <p:nvPr/>
        </p:nvSpPr>
        <p:spPr>
          <a:xfrm>
            <a:off x="7964812" y="5225780"/>
            <a:ext cx="3963700" cy="996017"/>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pic>
        <p:nvPicPr>
          <p:cNvPr id="40" name="Graphic 39" descr="Warning with solid fill">
            <a:extLst>
              <a:ext uri="{FF2B5EF4-FFF2-40B4-BE49-F238E27FC236}">
                <a16:creationId xmlns:a16="http://schemas.microsoft.com/office/drawing/2014/main" id="{CA872774-1AC9-4128-346F-E975B3907B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26877" y="5095089"/>
            <a:ext cx="291620" cy="291620"/>
          </a:xfrm>
          <a:prstGeom prst="rect">
            <a:avLst/>
          </a:prstGeom>
        </p:spPr>
      </p:pic>
    </p:spTree>
    <p:extLst>
      <p:ext uri="{BB962C8B-B14F-4D97-AF65-F5344CB8AC3E}">
        <p14:creationId xmlns:p14="http://schemas.microsoft.com/office/powerpoint/2010/main" val="372253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90BB-0925-5BB6-D251-2A48894BA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EAE78-286E-136E-CBB7-89CCEB01B796}"/>
              </a:ext>
            </a:extLst>
          </p:cNvPr>
          <p:cNvSpPr>
            <a:spLocks noGrp="1"/>
          </p:cNvSpPr>
          <p:nvPr>
            <p:ph type="title"/>
          </p:nvPr>
        </p:nvSpPr>
        <p:spPr>
          <a:xfrm>
            <a:off x="284018" y="251112"/>
            <a:ext cx="9195132" cy="557735"/>
          </a:xfrm>
        </p:spPr>
        <p:txBody>
          <a:bodyPr/>
          <a:lstStyle/>
          <a:p>
            <a:r>
              <a:rPr lang="en-GB"/>
              <a:t>In line with 2025, over half of households reported that it is easy to keep up with their energy bills  </a:t>
            </a:r>
          </a:p>
        </p:txBody>
      </p:sp>
      <p:graphicFrame>
        <p:nvGraphicFramePr>
          <p:cNvPr id="4" name="Chart 3">
            <a:extLst>
              <a:ext uri="{FF2B5EF4-FFF2-40B4-BE49-F238E27FC236}">
                <a16:creationId xmlns:a16="http://schemas.microsoft.com/office/drawing/2014/main" id="{F28A0898-50CB-B599-47E0-E1375AB141C3}"/>
              </a:ext>
            </a:extLst>
          </p:cNvPr>
          <p:cNvGraphicFramePr/>
          <p:nvPr>
            <p:extLst>
              <p:ext uri="{D42A27DB-BD31-4B8C-83A1-F6EECF244321}">
                <p14:modId xmlns:p14="http://schemas.microsoft.com/office/powerpoint/2010/main" val="2512816362"/>
              </p:ext>
            </p:extLst>
          </p:nvPr>
        </p:nvGraphicFramePr>
        <p:xfrm>
          <a:off x="284018" y="1768554"/>
          <a:ext cx="6288054" cy="44245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44B3F04-F247-CC2D-D3D9-668FCBA87B27}"/>
              </a:ext>
            </a:extLst>
          </p:cNvPr>
          <p:cNvSpPr txBox="1"/>
          <p:nvPr/>
        </p:nvSpPr>
        <p:spPr>
          <a:xfrm>
            <a:off x="6634661" y="1445547"/>
            <a:ext cx="5303686" cy="178772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a:t>Groups most likely to find it </a:t>
            </a:r>
            <a:r>
              <a:rPr lang="en-GB" sz="1100" b="1" u="sng"/>
              <a:t>difficult</a:t>
            </a:r>
            <a:r>
              <a:rPr lang="en-GB" sz="1100" b="1"/>
              <a:t> to keep up with energy bills</a:t>
            </a:r>
          </a:p>
          <a:p>
            <a:endParaRPr lang="en-GB" sz="1100" b="1">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a:effectLst/>
                <a:latin typeface="Arial" panose="020B0604020202020204" pitchFamily="34" charset="0"/>
                <a:ea typeface="Calibri" panose="020F0502020204030204" pitchFamily="34" charset="0"/>
                <a:cs typeface="Times New Roman" panose="02020603050405020304" pitchFamily="18" charset="0"/>
              </a:rPr>
              <a:t>Participants aged be</a:t>
            </a:r>
            <a:r>
              <a:rPr lang="en-GB" sz="1100">
                <a:latin typeface="Arial" panose="020B0604020202020204" pitchFamily="34" charset="0"/>
                <a:ea typeface="Calibri" panose="020F0502020204030204" pitchFamily="34" charset="0"/>
                <a:cs typeface="Times New Roman" panose="02020603050405020304" pitchFamily="18" charset="0"/>
              </a:rPr>
              <a:t>tween 35-44 (22%) and 45-54 (23%)</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p>
            <a:pPr lvl="1"/>
            <a:endParaRPr lang="en-GB" sz="110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100">
                <a:effectLst/>
                <a:latin typeface="Arial" panose="020B0604020202020204" pitchFamily="34" charset="0"/>
                <a:ea typeface="Calibri" panose="020F0502020204030204" pitchFamily="34" charset="0"/>
                <a:cs typeface="Times New Roman" panose="02020603050405020304" pitchFamily="18" charset="0"/>
              </a:rPr>
              <a:t>Those living alone (23%) compared to those who don’t (14%)</a:t>
            </a:r>
          </a:p>
          <a:p>
            <a:pPr lvl="1"/>
            <a:endParaRPr lang="en-GB" sz="1100">
              <a:latin typeface="Arial" panose="020B0604020202020204" pitchFamily="34" charset="0"/>
              <a:ea typeface="Calibri" panose="020F0502020204030204" pitchFamily="34" charset="0"/>
              <a:cs typeface="Times New Roman" panose="02020603050405020304" pitchFamily="18" charset="0"/>
            </a:endParaRPr>
          </a:p>
          <a:p>
            <a:pPr lvl="1"/>
            <a:r>
              <a:rPr lang="en-GB" sz="1100">
                <a:effectLst/>
                <a:latin typeface="Arial" panose="020B0604020202020204" pitchFamily="34" charset="0"/>
                <a:ea typeface="Calibri" panose="020F0502020204030204" pitchFamily="34" charset="0"/>
                <a:cs typeface="Times New Roman" panose="02020603050405020304" pitchFamily="18" charset="0"/>
              </a:rPr>
              <a:t>Households with a pre-payment meter (31%) and those who pay the bill when it arrives by cash, cheque, or debit or credit card (26%) compared to those who pay by regular direct debit or standing order (12%)</a:t>
            </a:r>
          </a:p>
        </p:txBody>
      </p:sp>
      <p:sp>
        <p:nvSpPr>
          <p:cNvPr id="6" name="Slide Number Placeholder 1">
            <a:extLst>
              <a:ext uri="{FF2B5EF4-FFF2-40B4-BE49-F238E27FC236}">
                <a16:creationId xmlns:a16="http://schemas.microsoft.com/office/drawing/2014/main" id="{09B0B287-6185-51C2-406A-29FC9A61D871}"/>
              </a:ext>
            </a:extLst>
          </p:cNvPr>
          <p:cNvSpPr txBox="1">
            <a:spLocks/>
          </p:cNvSpPr>
          <p:nvPr/>
        </p:nvSpPr>
        <p:spPr>
          <a:xfrm>
            <a:off x="284018" y="6353659"/>
            <a:ext cx="115006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C1/AFF3. How easy or difficult is it for your household to keep up with your energy bills nowadays? Is it…. Base: All (Jan/Feb 2026 n=1,608, Jan/Feb 2025 n=1,656, </a:t>
            </a:r>
            <a:r>
              <a:rPr lang="pt-BR" sz="900" dirty="0">
                <a:solidFill>
                  <a:schemeClr val="bg1">
                    <a:lumMod val="50000"/>
                  </a:schemeClr>
                </a:solidFill>
              </a:rPr>
              <a:t>Jan/Feb 2024 n=1,609, Oct 2023 n=1,589, Mar 2023 n=1,579, Nov/Dec 2022 n= 1,621, Sept/Oct 2022 n=1,586, Mar 2022 n=2,012)</a:t>
            </a:r>
            <a:endParaRPr lang="en-US" sz="900" dirty="0">
              <a:solidFill>
                <a:schemeClr val="bg1">
                  <a:lumMod val="50000"/>
                </a:schemeClr>
              </a:solidFill>
            </a:endParaRPr>
          </a:p>
        </p:txBody>
      </p:sp>
      <p:sp>
        <p:nvSpPr>
          <p:cNvPr id="3" name="Rectangle: Rounded Corners 2">
            <a:extLst>
              <a:ext uri="{FF2B5EF4-FFF2-40B4-BE49-F238E27FC236}">
                <a16:creationId xmlns:a16="http://schemas.microsoft.com/office/drawing/2014/main" id="{99CF7D2E-EAD9-BAEA-07C2-069AB942E1B5}"/>
              </a:ext>
            </a:extLst>
          </p:cNvPr>
          <p:cNvSpPr/>
          <p:nvPr/>
        </p:nvSpPr>
        <p:spPr>
          <a:xfrm>
            <a:off x="6634661" y="3581891"/>
            <a:ext cx="5303686" cy="1976938"/>
          </a:xfrm>
          <a:prstGeom prst="round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b="1">
                <a:solidFill>
                  <a:schemeClr val="tx1"/>
                </a:solidFill>
              </a:rPr>
              <a:t>Groups most likely to find it </a:t>
            </a:r>
            <a:r>
              <a:rPr lang="en-GB" sz="1100" b="1" u="sng">
                <a:solidFill>
                  <a:schemeClr val="tx1"/>
                </a:solidFill>
              </a:rPr>
              <a:t>easy</a:t>
            </a:r>
            <a:r>
              <a:rPr lang="en-GB" sz="1100" b="1">
                <a:solidFill>
                  <a:schemeClr val="tx1"/>
                </a:solidFill>
              </a:rPr>
              <a:t> to keep up with energy bills</a:t>
            </a:r>
          </a:p>
          <a:p>
            <a:endParaRPr lang="en-GB" sz="1100" i="1">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Participants aged between 16-24 (68%) and 25-34 (69%) compared to those aged between 45-54 (52%) and 55-64 (48%)</a:t>
            </a:r>
          </a:p>
          <a:p>
            <a:pPr lvl="1"/>
            <a:endPar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Households with 2-4 people (63%) compared to those with 1 person (50%)</a:t>
            </a:r>
          </a:p>
          <a:p>
            <a:pPr lvl="1"/>
            <a:endPar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r>
              <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rPr>
              <a:t>Households with one generation of adults (63%) compared to average </a:t>
            </a:r>
          </a:p>
          <a:p>
            <a:pPr lvl="1"/>
            <a:endPar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0" name="Graphic 9" descr="Daily calendar outline">
            <a:extLst>
              <a:ext uri="{FF2B5EF4-FFF2-40B4-BE49-F238E27FC236}">
                <a16:creationId xmlns:a16="http://schemas.microsoft.com/office/drawing/2014/main" id="{B4398019-680E-CE9B-9C97-DADD46BEB3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07445" y="1768554"/>
            <a:ext cx="408716" cy="408716"/>
          </a:xfrm>
          <a:prstGeom prst="rect">
            <a:avLst/>
          </a:prstGeom>
        </p:spPr>
      </p:pic>
      <p:pic>
        <p:nvPicPr>
          <p:cNvPr id="11" name="Graphic 10" descr="Daily calendar outline">
            <a:extLst>
              <a:ext uri="{FF2B5EF4-FFF2-40B4-BE49-F238E27FC236}">
                <a16:creationId xmlns:a16="http://schemas.microsoft.com/office/drawing/2014/main" id="{AAC18DD2-1F3A-452A-731D-E81A862E88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47442" y="4057638"/>
            <a:ext cx="328722" cy="328722"/>
          </a:xfrm>
          <a:prstGeom prst="rect">
            <a:avLst/>
          </a:prstGeom>
        </p:spPr>
      </p:pic>
      <p:pic>
        <p:nvPicPr>
          <p:cNvPr id="12" name="Graphic 11" descr="House outline">
            <a:extLst>
              <a:ext uri="{FF2B5EF4-FFF2-40B4-BE49-F238E27FC236}">
                <a16:creationId xmlns:a16="http://schemas.microsoft.com/office/drawing/2014/main" id="{AF76A171-32E6-BED4-6986-F11212A8AF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47442" y="4547358"/>
            <a:ext cx="328722" cy="328722"/>
          </a:xfrm>
          <a:prstGeom prst="rect">
            <a:avLst/>
          </a:prstGeom>
        </p:spPr>
      </p:pic>
      <p:pic>
        <p:nvPicPr>
          <p:cNvPr id="13" name="Graphic 12" descr="Woman outline">
            <a:extLst>
              <a:ext uri="{FF2B5EF4-FFF2-40B4-BE49-F238E27FC236}">
                <a16:creationId xmlns:a16="http://schemas.microsoft.com/office/drawing/2014/main" id="{0D7F79E9-C54A-6A4A-5CE6-B3C947D6D63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30742" y="2218508"/>
            <a:ext cx="362123" cy="362123"/>
          </a:xfrm>
          <a:prstGeom prst="rect">
            <a:avLst/>
          </a:prstGeom>
        </p:spPr>
      </p:pic>
      <p:pic>
        <p:nvPicPr>
          <p:cNvPr id="14" name="Graphic 13" descr="Woman outline">
            <a:extLst>
              <a:ext uri="{FF2B5EF4-FFF2-40B4-BE49-F238E27FC236}">
                <a16:creationId xmlns:a16="http://schemas.microsoft.com/office/drawing/2014/main" id="{F937F6C3-04C0-0B9E-22D4-1FD868EDD6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13362" y="4962446"/>
            <a:ext cx="396882" cy="396882"/>
          </a:xfrm>
          <a:prstGeom prst="rect">
            <a:avLst/>
          </a:prstGeom>
        </p:spPr>
      </p:pic>
      <p:pic>
        <p:nvPicPr>
          <p:cNvPr id="7" name="Graphic 6" descr="Payroll outline">
            <a:extLst>
              <a:ext uri="{FF2B5EF4-FFF2-40B4-BE49-F238E27FC236}">
                <a16:creationId xmlns:a16="http://schemas.microsoft.com/office/drawing/2014/main" id="{BFB0A591-D188-3E1F-7800-3614A992FC0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24696" y="2663332"/>
            <a:ext cx="376989" cy="376989"/>
          </a:xfrm>
          <a:prstGeom prst="rect">
            <a:avLst/>
          </a:prstGeom>
        </p:spPr>
      </p:pic>
      <p:sp>
        <p:nvSpPr>
          <p:cNvPr id="8" name="TextBox 7">
            <a:extLst>
              <a:ext uri="{FF2B5EF4-FFF2-40B4-BE49-F238E27FC236}">
                <a16:creationId xmlns:a16="http://schemas.microsoft.com/office/drawing/2014/main" id="{35D49E33-BF06-14BE-2F08-6EE430D7F1EA}"/>
              </a:ext>
            </a:extLst>
          </p:cNvPr>
          <p:cNvSpPr txBox="1"/>
          <p:nvPr/>
        </p:nvSpPr>
        <p:spPr>
          <a:xfrm>
            <a:off x="1094272" y="1608037"/>
            <a:ext cx="4940053" cy="307777"/>
          </a:xfrm>
          <a:prstGeom prst="rect">
            <a:avLst/>
          </a:prstGeom>
          <a:noFill/>
        </p:spPr>
        <p:txBody>
          <a:bodyPr wrap="square" rtlCol="0">
            <a:spAutoFit/>
          </a:bodyPr>
          <a:lstStyle/>
          <a:p>
            <a:pPr algn="l">
              <a:buClr>
                <a:srgbClr val="2CE3A0"/>
              </a:buClr>
            </a:pPr>
            <a:r>
              <a:rPr lang="en-GB" sz="1400" b="1"/>
              <a:t>Ease of keeping up with energy bills over time</a:t>
            </a:r>
          </a:p>
        </p:txBody>
      </p:sp>
    </p:spTree>
    <p:extLst>
      <p:ext uri="{BB962C8B-B14F-4D97-AF65-F5344CB8AC3E}">
        <p14:creationId xmlns:p14="http://schemas.microsoft.com/office/powerpoint/2010/main" val="1897345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F8D73-F452-02B3-2940-DF36F2C18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40EC9-BA41-C908-FF19-2691AEB16783}"/>
              </a:ext>
            </a:extLst>
          </p:cNvPr>
          <p:cNvSpPr>
            <a:spLocks noGrp="1"/>
          </p:cNvSpPr>
          <p:nvPr>
            <p:ph type="title"/>
          </p:nvPr>
        </p:nvSpPr>
        <p:spPr>
          <a:xfrm>
            <a:off x="274847" y="78937"/>
            <a:ext cx="8706410" cy="557735"/>
          </a:xfrm>
        </p:spPr>
        <p:txBody>
          <a:bodyPr/>
          <a:lstStyle/>
          <a:p>
            <a:r>
              <a:rPr lang="en-GB"/>
              <a:t>Spending cutbacks remain highest in general spending, entertainment, holidays and treats, and clothes shopping </a:t>
            </a:r>
          </a:p>
        </p:txBody>
      </p:sp>
      <p:graphicFrame>
        <p:nvGraphicFramePr>
          <p:cNvPr id="36" name="Chart 35">
            <a:extLst>
              <a:ext uri="{FF2B5EF4-FFF2-40B4-BE49-F238E27FC236}">
                <a16:creationId xmlns:a16="http://schemas.microsoft.com/office/drawing/2014/main" id="{5A060824-0E91-BF1D-5E9D-4F2AAF46C6A3}"/>
              </a:ext>
            </a:extLst>
          </p:cNvPr>
          <p:cNvGraphicFramePr/>
          <p:nvPr>
            <p:extLst>
              <p:ext uri="{D42A27DB-BD31-4B8C-83A1-F6EECF244321}">
                <p14:modId xmlns:p14="http://schemas.microsoft.com/office/powerpoint/2010/main" val="1103944653"/>
              </p:ext>
            </p:extLst>
          </p:nvPr>
        </p:nvGraphicFramePr>
        <p:xfrm>
          <a:off x="119336" y="1712949"/>
          <a:ext cx="6316460" cy="486603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94EFD92E-AA1D-BABE-853C-4A33EAEF6223}"/>
              </a:ext>
            </a:extLst>
          </p:cNvPr>
          <p:cNvSpPr txBox="1"/>
          <p:nvPr/>
        </p:nvSpPr>
        <p:spPr>
          <a:xfrm>
            <a:off x="6618549" y="1559059"/>
            <a:ext cx="5202101" cy="3660577"/>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a:t>Groups most likely to have </a:t>
            </a:r>
            <a:r>
              <a:rPr lang="en-GB" sz="1100" b="1" u="sng"/>
              <a:t>cut back on at least one</a:t>
            </a:r>
            <a:r>
              <a:rPr lang="en-GB" sz="1100" b="1"/>
              <a:t> spending behaviour to pay for energy bills:</a:t>
            </a:r>
          </a:p>
          <a:p>
            <a:endParaRPr lang="en-GB" sz="1100" b="1"/>
          </a:p>
          <a:p>
            <a:pPr lvl="1"/>
            <a:r>
              <a:rPr lang="en-GB" sz="1100"/>
              <a:t>Younger participants, aged between </a:t>
            </a:r>
            <a:r>
              <a:rPr lang="en-GB" sz="1100">
                <a:latin typeface="Arial" panose="020B0604020202020204" pitchFamily="34" charset="0"/>
                <a:ea typeface="Calibri" panose="020F0502020204030204" pitchFamily="34" charset="0"/>
                <a:cs typeface="Times New Roman" panose="02020603050405020304" pitchFamily="18" charset="0"/>
              </a:rPr>
              <a:t>16-24 (73%), 25-34 (72%) and 35-44 (70%)  compared to older participants aged over 65 (44%)</a:t>
            </a:r>
          </a:p>
          <a:p>
            <a:pPr lvl="1"/>
            <a:endParaRPr lang="en-GB" sz="1100">
              <a:latin typeface="Arial" panose="020B0604020202020204" pitchFamily="34" charset="0"/>
              <a:ea typeface="Calibri" panose="020F0502020204030204" pitchFamily="34" charset="0"/>
              <a:cs typeface="Times New Roman" panose="02020603050405020304" pitchFamily="18" charset="0"/>
            </a:endParaRPr>
          </a:p>
          <a:p>
            <a:pPr lvl="1"/>
            <a:r>
              <a:rPr lang="en-GB" sz="1100">
                <a:latin typeface="Arial" panose="020B0604020202020204" pitchFamily="34" charset="0"/>
                <a:ea typeface="Calibri" panose="020F0502020204030204" pitchFamily="34" charset="0"/>
                <a:cs typeface="Times New Roman" panose="02020603050405020304" pitchFamily="18" charset="0"/>
              </a:rPr>
              <a:t>Households with 5 or more people (72%) compared to households with 2-4 people (61%)</a:t>
            </a:r>
          </a:p>
          <a:p>
            <a:pPr lvl="1"/>
            <a:endParaRPr lang="en-GB" sz="1100">
              <a:latin typeface="Arial" panose="020B0604020202020204" pitchFamily="34" charset="0"/>
              <a:ea typeface="Calibri" panose="020F0502020204030204" pitchFamily="34" charset="0"/>
              <a:cs typeface="Times New Roman" panose="02020603050405020304" pitchFamily="18" charset="0"/>
            </a:endParaRPr>
          </a:p>
          <a:p>
            <a:pPr lvl="1"/>
            <a:r>
              <a:rPr lang="en-GB" sz="1100">
                <a:latin typeface="Arial" panose="020B0604020202020204" pitchFamily="34" charset="0"/>
                <a:ea typeface="Calibri" panose="020F0502020204030204" pitchFamily="34" charset="0"/>
                <a:cs typeface="Times New Roman" panose="02020603050405020304" pitchFamily="18" charset="0"/>
              </a:rPr>
              <a:t>Children under 5 in household (79%) compared to households without children under 5 (61%)</a:t>
            </a:r>
          </a:p>
          <a:p>
            <a:pPr lvl="1"/>
            <a:endParaRPr lang="en-GB" sz="1100">
              <a:latin typeface="Arial" panose="020B0604020202020204" pitchFamily="34" charset="0"/>
              <a:ea typeface="Calibri" panose="020F0502020204030204" pitchFamily="34" charset="0"/>
              <a:cs typeface="Times New Roman" panose="02020603050405020304" pitchFamily="18" charset="0"/>
            </a:endParaRPr>
          </a:p>
          <a:p>
            <a:pPr lvl="1"/>
            <a:r>
              <a:rPr lang="en-GB" sz="1100">
                <a:latin typeface="Arial" panose="020B0604020202020204" pitchFamily="34" charset="0"/>
                <a:ea typeface="Calibri" panose="020F0502020204030204" pitchFamily="34" charset="0"/>
                <a:cs typeface="Times New Roman" panose="02020603050405020304" pitchFamily="18" charset="0"/>
              </a:rPr>
              <a:t>Those with a disability or health condition that limits them a lot (87%) or a little (79%) compared to those without limitations (56%)</a:t>
            </a:r>
          </a:p>
          <a:p>
            <a:pPr lvl="1"/>
            <a:endParaRPr lang="en-GB" sz="1100">
              <a:latin typeface="Arial" panose="020B0604020202020204" pitchFamily="34" charset="0"/>
              <a:ea typeface="Calibri" panose="020F0502020204030204" pitchFamily="34" charset="0"/>
              <a:cs typeface="Times New Roman" panose="02020603050405020304" pitchFamily="18" charset="0"/>
            </a:endParaRPr>
          </a:p>
          <a:p>
            <a:pPr lvl="1"/>
            <a:r>
              <a:rPr lang="en-GB" sz="1100">
                <a:latin typeface="Arial" panose="020B0604020202020204" pitchFamily="34" charset="0"/>
                <a:ea typeface="Calibri" panose="020F0502020204030204" pitchFamily="34" charset="0"/>
                <a:cs typeface="Times New Roman" panose="02020603050405020304" pitchFamily="18" charset="0"/>
              </a:rPr>
              <a:t>Households with a pre-payment meter (72%) or who pay the bill when it arrives by cash, cheque, or debit or credit card (72%) compared to those who pay by regular direct debit or standing order (60%) </a:t>
            </a:r>
          </a:p>
        </p:txBody>
      </p:sp>
      <p:sp>
        <p:nvSpPr>
          <p:cNvPr id="38" name="Slide Number Placeholder 1">
            <a:extLst>
              <a:ext uri="{FF2B5EF4-FFF2-40B4-BE49-F238E27FC236}">
                <a16:creationId xmlns:a16="http://schemas.microsoft.com/office/drawing/2014/main" id="{5D06BB37-53B6-3C95-2470-EFA3F5137F36}"/>
              </a:ext>
            </a:extLst>
          </p:cNvPr>
          <p:cNvSpPr txBox="1">
            <a:spLocks/>
          </p:cNvSpPr>
          <p:nvPr/>
        </p:nvSpPr>
        <p:spPr>
          <a:xfrm>
            <a:off x="234886" y="6603387"/>
            <a:ext cx="11283315" cy="17567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lumMod val="50000"/>
                  </a:schemeClr>
                </a:solidFill>
              </a:rPr>
              <a:t>C3/AFF5. Are you having to cut back your spending on any of these things in order to afford to pay your energy bills nowadays? Base: All (Jan/Feb 2026 n=1,608, Jan/Feb 2025 n=1,656, </a:t>
            </a:r>
            <a:r>
              <a:rPr lang="pt-BR" sz="900">
                <a:solidFill>
                  <a:schemeClr val="bg1">
                    <a:lumMod val="50000"/>
                  </a:schemeClr>
                </a:solidFill>
              </a:rPr>
              <a:t>Jan/Feb 2024 n=1,609</a:t>
            </a:r>
            <a:r>
              <a:rPr lang="en-US" sz="900">
                <a:solidFill>
                  <a:schemeClr val="bg1">
                    <a:lumMod val="50000"/>
                  </a:schemeClr>
                </a:solidFill>
              </a:rPr>
              <a:t>)</a:t>
            </a:r>
          </a:p>
        </p:txBody>
      </p:sp>
      <p:sp>
        <p:nvSpPr>
          <p:cNvPr id="3" name="Arrow: Up 2">
            <a:extLst>
              <a:ext uri="{FF2B5EF4-FFF2-40B4-BE49-F238E27FC236}">
                <a16:creationId xmlns:a16="http://schemas.microsoft.com/office/drawing/2014/main" id="{CBAB3485-5566-A0A5-9030-47FCA4E96E5C}"/>
              </a:ext>
            </a:extLst>
          </p:cNvPr>
          <p:cNvSpPr/>
          <p:nvPr/>
        </p:nvSpPr>
        <p:spPr>
          <a:xfrm rot="10800000">
            <a:off x="5160614" y="2310564"/>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Graphic 4" descr="Daily calendar outline">
            <a:extLst>
              <a:ext uri="{FF2B5EF4-FFF2-40B4-BE49-F238E27FC236}">
                <a16:creationId xmlns:a16="http://schemas.microsoft.com/office/drawing/2014/main" id="{3D120033-A019-25BE-B872-831C028849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07228" y="2214132"/>
            <a:ext cx="499433" cy="499433"/>
          </a:xfrm>
          <a:prstGeom prst="rect">
            <a:avLst/>
          </a:prstGeom>
        </p:spPr>
      </p:pic>
      <p:pic>
        <p:nvPicPr>
          <p:cNvPr id="6" name="Graphic 5" descr="House outline">
            <a:extLst>
              <a:ext uri="{FF2B5EF4-FFF2-40B4-BE49-F238E27FC236}">
                <a16:creationId xmlns:a16="http://schemas.microsoft.com/office/drawing/2014/main" id="{157729B8-9C1F-3017-C33D-FB6E2FC1E4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07196" y="2668820"/>
            <a:ext cx="497462" cy="497462"/>
          </a:xfrm>
          <a:prstGeom prst="rect">
            <a:avLst/>
          </a:prstGeom>
        </p:spPr>
      </p:pic>
      <p:pic>
        <p:nvPicPr>
          <p:cNvPr id="7" name="Graphic 6" descr="Family with boy outline">
            <a:extLst>
              <a:ext uri="{FF2B5EF4-FFF2-40B4-BE49-F238E27FC236}">
                <a16:creationId xmlns:a16="http://schemas.microsoft.com/office/drawing/2014/main" id="{FA90DFDC-3941-62F2-8F58-CF3427D202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36380" y="3208817"/>
            <a:ext cx="457200" cy="457200"/>
          </a:xfrm>
          <a:prstGeom prst="rect">
            <a:avLst/>
          </a:prstGeom>
        </p:spPr>
      </p:pic>
      <p:pic>
        <p:nvPicPr>
          <p:cNvPr id="8" name="Graphic 7" descr="Universal access outline">
            <a:extLst>
              <a:ext uri="{FF2B5EF4-FFF2-40B4-BE49-F238E27FC236}">
                <a16:creationId xmlns:a16="http://schemas.microsoft.com/office/drawing/2014/main" id="{41C00CE9-2D68-D3C6-E193-65738CF58F5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34355" y="3736023"/>
            <a:ext cx="497462" cy="497462"/>
          </a:xfrm>
          <a:prstGeom prst="rect">
            <a:avLst/>
          </a:prstGeom>
        </p:spPr>
      </p:pic>
      <p:pic>
        <p:nvPicPr>
          <p:cNvPr id="4" name="Graphic 3" descr="Payroll outline">
            <a:extLst>
              <a:ext uri="{FF2B5EF4-FFF2-40B4-BE49-F238E27FC236}">
                <a16:creationId xmlns:a16="http://schemas.microsoft.com/office/drawing/2014/main" id="{945BA92F-AFF3-CB9C-A4AE-0023B0992F0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25302" y="4304972"/>
            <a:ext cx="457200" cy="457200"/>
          </a:xfrm>
          <a:prstGeom prst="rect">
            <a:avLst/>
          </a:prstGeom>
        </p:spPr>
      </p:pic>
      <p:sp>
        <p:nvSpPr>
          <p:cNvPr id="11" name="TextBox 10">
            <a:extLst>
              <a:ext uri="{FF2B5EF4-FFF2-40B4-BE49-F238E27FC236}">
                <a16:creationId xmlns:a16="http://schemas.microsoft.com/office/drawing/2014/main" id="{24E0EEF5-A8FB-B6FD-EFE3-9641DFEE4A46}"/>
              </a:ext>
            </a:extLst>
          </p:cNvPr>
          <p:cNvSpPr txBox="1"/>
          <p:nvPr/>
        </p:nvSpPr>
        <p:spPr>
          <a:xfrm>
            <a:off x="1352291" y="1405171"/>
            <a:ext cx="3360388" cy="307777"/>
          </a:xfrm>
          <a:prstGeom prst="rect">
            <a:avLst/>
          </a:prstGeom>
          <a:noFill/>
        </p:spPr>
        <p:txBody>
          <a:bodyPr wrap="square" rtlCol="0">
            <a:spAutoFit/>
          </a:bodyPr>
          <a:lstStyle/>
          <a:p>
            <a:pPr algn="ctr">
              <a:buClr>
                <a:srgbClr val="2CE3A0"/>
              </a:buClr>
            </a:pPr>
            <a:r>
              <a:rPr lang="en-GB" sz="1400" b="1"/>
              <a:t>Cutting behaviours</a:t>
            </a:r>
          </a:p>
        </p:txBody>
      </p:sp>
      <p:sp>
        <p:nvSpPr>
          <p:cNvPr id="9" name="TextBox 8">
            <a:extLst>
              <a:ext uri="{FF2B5EF4-FFF2-40B4-BE49-F238E27FC236}">
                <a16:creationId xmlns:a16="http://schemas.microsoft.com/office/drawing/2014/main" id="{F1285440-8ECC-4FAA-BBDB-453A2BCED2B4}"/>
              </a:ext>
            </a:extLst>
          </p:cNvPr>
          <p:cNvSpPr txBox="1"/>
          <p:nvPr/>
        </p:nvSpPr>
        <p:spPr>
          <a:xfrm>
            <a:off x="8108964" y="5529820"/>
            <a:ext cx="3963700" cy="996017"/>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pic>
        <p:nvPicPr>
          <p:cNvPr id="10" name="Graphic 9" descr="Warning with solid fill">
            <a:extLst>
              <a:ext uri="{FF2B5EF4-FFF2-40B4-BE49-F238E27FC236}">
                <a16:creationId xmlns:a16="http://schemas.microsoft.com/office/drawing/2014/main" id="{A9854234-2F37-1EA0-9C6E-507884E779D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971029" y="5399129"/>
            <a:ext cx="291620" cy="291620"/>
          </a:xfrm>
          <a:prstGeom prst="rect">
            <a:avLst/>
          </a:prstGeom>
        </p:spPr>
      </p:pic>
    </p:spTree>
    <p:extLst>
      <p:ext uri="{BB962C8B-B14F-4D97-AF65-F5344CB8AC3E}">
        <p14:creationId xmlns:p14="http://schemas.microsoft.com/office/powerpoint/2010/main" val="55786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0CDB4-20E8-AD26-C5CF-3A1ADABA8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C0BB0-B79F-ED73-8211-4667ABF1D3EE}"/>
              </a:ext>
            </a:extLst>
          </p:cNvPr>
          <p:cNvSpPr>
            <a:spLocks noGrp="1"/>
          </p:cNvSpPr>
          <p:nvPr>
            <p:ph type="title"/>
          </p:nvPr>
        </p:nvSpPr>
        <p:spPr>
          <a:xfrm>
            <a:off x="284018" y="134961"/>
            <a:ext cx="9523596" cy="557735"/>
          </a:xfrm>
        </p:spPr>
        <p:txBody>
          <a:bodyPr/>
          <a:lstStyle/>
          <a:p>
            <a:r>
              <a:rPr lang="en-GB"/>
              <a:t>Almost 4 in 10</a:t>
            </a:r>
            <a:r>
              <a:rPr lang="en-GB" dirty="0"/>
              <a:t> households experienced at least one financial impact of the cost of energy this winter, consistent with experiences in 2025  </a:t>
            </a:r>
          </a:p>
        </p:txBody>
      </p:sp>
      <p:graphicFrame>
        <p:nvGraphicFramePr>
          <p:cNvPr id="4" name="Chart 3">
            <a:extLst>
              <a:ext uri="{FF2B5EF4-FFF2-40B4-BE49-F238E27FC236}">
                <a16:creationId xmlns:a16="http://schemas.microsoft.com/office/drawing/2014/main" id="{F8468EFB-80E4-085F-AE73-0F9F63B91C68}"/>
              </a:ext>
            </a:extLst>
          </p:cNvPr>
          <p:cNvGraphicFramePr/>
          <p:nvPr>
            <p:extLst>
              <p:ext uri="{D42A27DB-BD31-4B8C-83A1-F6EECF244321}">
                <p14:modId xmlns:p14="http://schemas.microsoft.com/office/powerpoint/2010/main" val="523631799"/>
              </p:ext>
            </p:extLst>
          </p:nvPr>
        </p:nvGraphicFramePr>
        <p:xfrm>
          <a:off x="191344" y="1748413"/>
          <a:ext cx="6828666" cy="463984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D132982F-AE4C-1DB1-086C-D253F84FA6BA}"/>
              </a:ext>
            </a:extLst>
          </p:cNvPr>
          <p:cNvSpPr txBox="1">
            <a:spLocks/>
          </p:cNvSpPr>
          <p:nvPr/>
        </p:nvSpPr>
        <p:spPr>
          <a:xfrm>
            <a:off x="284018" y="6518495"/>
            <a:ext cx="7828206" cy="20028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C4. What impact has the cost of energy had on your household this winter? Base: All (Jan/Feb 2026 n=1,608, Jan/Feb 2025 n=1,656)</a:t>
            </a:r>
            <a:endParaRPr lang="en-GB" sz="900" dirty="0">
              <a:solidFill>
                <a:schemeClr val="bg1">
                  <a:lumMod val="50000"/>
                </a:schemeClr>
              </a:solidFill>
            </a:endParaRPr>
          </a:p>
        </p:txBody>
      </p:sp>
      <p:sp>
        <p:nvSpPr>
          <p:cNvPr id="10" name="Rectangle: Rounded Corners 9">
            <a:extLst>
              <a:ext uri="{FF2B5EF4-FFF2-40B4-BE49-F238E27FC236}">
                <a16:creationId xmlns:a16="http://schemas.microsoft.com/office/drawing/2014/main" id="{D0D3F132-D7A1-14E9-7841-BD18319C719F}"/>
              </a:ext>
            </a:extLst>
          </p:cNvPr>
          <p:cNvSpPr/>
          <p:nvPr/>
        </p:nvSpPr>
        <p:spPr>
          <a:xfrm>
            <a:off x="6598354" y="2065307"/>
            <a:ext cx="5197960" cy="3486708"/>
          </a:xfrm>
          <a:prstGeom prst="round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b="1" dirty="0">
                <a:solidFill>
                  <a:schemeClr val="tx1"/>
                </a:solidFill>
              </a:rPr>
              <a:t>Groups most likely to have experienced </a:t>
            </a:r>
            <a:r>
              <a:rPr lang="en-GB" sz="1100" b="1" u="sng" dirty="0">
                <a:solidFill>
                  <a:schemeClr val="tx1"/>
                </a:solidFill>
              </a:rPr>
              <a:t>at least one financial impact</a:t>
            </a:r>
            <a:r>
              <a:rPr lang="en-GB" sz="1100" b="1" dirty="0">
                <a:solidFill>
                  <a:schemeClr val="tx1"/>
                </a:solidFill>
              </a:rPr>
              <a:t> of the cost of energy:</a:t>
            </a:r>
          </a:p>
          <a:p>
            <a:pPr lvl="1">
              <a:buClr>
                <a:srgbClr val="2CE3A0"/>
              </a:buClr>
            </a:pPr>
            <a:endParaRPr lang="en-GB" sz="1100">
              <a:solidFill>
                <a:schemeClr val="tx1"/>
              </a:solidFill>
            </a:endParaRPr>
          </a:p>
          <a:p>
            <a:pPr lvl="1">
              <a:buClr>
                <a:srgbClr val="2CE3A0"/>
              </a:buClr>
            </a:pPr>
            <a:r>
              <a:rPr lang="en-GB" sz="1100" dirty="0">
                <a:solidFill>
                  <a:schemeClr val="tx1"/>
                </a:solidFill>
              </a:rPr>
              <a:t>Younger participants aged between </a:t>
            </a: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16-24 (59%), 25-34 (54%), and 35-44 (49%) compared to older participants aged over 65 (13%)</a:t>
            </a:r>
          </a:p>
          <a:p>
            <a:pPr lvl="1">
              <a:buClr>
                <a:srgbClr val="2CE3A0"/>
              </a:buClr>
            </a:pPr>
            <a:endPar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buClr>
                <a:srgbClr val="2CE3A0"/>
              </a:buClr>
            </a:pP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Households with 5 or more people (55%) compared to those with 2-4 people (37%)</a:t>
            </a:r>
          </a:p>
          <a:p>
            <a:pPr lvl="1">
              <a:buClr>
                <a:srgbClr val="2CE3A0"/>
              </a:buClr>
            </a:pPr>
            <a:endPar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buClr>
                <a:srgbClr val="2CE3A0"/>
              </a:buClr>
            </a:pP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Children under 5 in household (63%) compared to households without (37%)</a:t>
            </a:r>
          </a:p>
          <a:p>
            <a:pPr lvl="1">
              <a:buClr>
                <a:srgbClr val="2CE3A0"/>
              </a:buClr>
            </a:pPr>
            <a:endPar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buClr>
                <a:srgbClr val="2CE3A0"/>
              </a:buClr>
            </a:pPr>
            <a:r>
              <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rPr>
              <a:t>Households with a pre-payment meter (59%) compared to those who pay by regular direct debit or standing order (35%)</a:t>
            </a:r>
            <a:endPar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buClr>
                <a:srgbClr val="2CE3A0"/>
              </a:buClr>
            </a:pPr>
            <a:endParaRPr lang="en-GB"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buClr>
                <a:srgbClr val="2CE3A0"/>
              </a:buClr>
            </a:pPr>
            <a:r>
              <a:rPr lang="en-GB" sz="1100">
                <a:solidFill>
                  <a:schemeClr val="tx1"/>
                </a:solidFill>
              </a:rPr>
              <a:t>Those living in large urban areas (43%) compared to other urban areas (35%)</a:t>
            </a:r>
          </a:p>
          <a:p>
            <a:pPr lvl="1">
              <a:buClr>
                <a:srgbClr val="2CE3A0"/>
              </a:buClr>
            </a:pPr>
            <a:endParaRPr lang="en-GB" sz="110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7" name="Graphic 6" descr="City outline">
            <a:extLst>
              <a:ext uri="{FF2B5EF4-FFF2-40B4-BE49-F238E27FC236}">
                <a16:creationId xmlns:a16="http://schemas.microsoft.com/office/drawing/2014/main" id="{52D6A1BC-CC33-0B32-F2F5-96B7AEDC43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91410" y="4769656"/>
            <a:ext cx="457200" cy="457200"/>
          </a:xfrm>
          <a:prstGeom prst="rect">
            <a:avLst/>
          </a:prstGeom>
        </p:spPr>
      </p:pic>
      <p:pic>
        <p:nvPicPr>
          <p:cNvPr id="8" name="Graphic 7" descr="Daily calendar outline">
            <a:extLst>
              <a:ext uri="{FF2B5EF4-FFF2-40B4-BE49-F238E27FC236}">
                <a16:creationId xmlns:a16="http://schemas.microsoft.com/office/drawing/2014/main" id="{19D43093-BDA9-8104-5E90-EB67DF75B2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62896" y="2734181"/>
            <a:ext cx="457200" cy="457200"/>
          </a:xfrm>
          <a:prstGeom prst="rect">
            <a:avLst/>
          </a:prstGeom>
        </p:spPr>
      </p:pic>
      <p:pic>
        <p:nvPicPr>
          <p:cNvPr id="9" name="Graphic 8" descr="House outline">
            <a:extLst>
              <a:ext uri="{FF2B5EF4-FFF2-40B4-BE49-F238E27FC236}">
                <a16:creationId xmlns:a16="http://schemas.microsoft.com/office/drawing/2014/main" id="{93764434-C448-2871-19A3-23094A87D9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62896" y="3228184"/>
            <a:ext cx="457200" cy="457200"/>
          </a:xfrm>
          <a:prstGeom prst="rect">
            <a:avLst/>
          </a:prstGeom>
        </p:spPr>
      </p:pic>
      <p:pic>
        <p:nvPicPr>
          <p:cNvPr id="12" name="Graphic 11" descr="Family with girl outline">
            <a:extLst>
              <a:ext uri="{FF2B5EF4-FFF2-40B4-BE49-F238E27FC236}">
                <a16:creationId xmlns:a16="http://schemas.microsoft.com/office/drawing/2014/main" id="{54FAE527-AB70-DBD8-C0FB-AEF375FAC91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62896" y="3722187"/>
            <a:ext cx="457200" cy="457200"/>
          </a:xfrm>
          <a:prstGeom prst="rect">
            <a:avLst/>
          </a:prstGeom>
        </p:spPr>
      </p:pic>
      <p:pic>
        <p:nvPicPr>
          <p:cNvPr id="14" name="Graphic 13" descr="Payroll outline">
            <a:extLst>
              <a:ext uri="{FF2B5EF4-FFF2-40B4-BE49-F238E27FC236}">
                <a16:creationId xmlns:a16="http://schemas.microsoft.com/office/drawing/2014/main" id="{ADD5E7DB-27A4-E3F5-0386-A198A4A2048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62896" y="4205427"/>
            <a:ext cx="457200" cy="457200"/>
          </a:xfrm>
          <a:prstGeom prst="rect">
            <a:avLst/>
          </a:prstGeom>
        </p:spPr>
      </p:pic>
      <p:sp>
        <p:nvSpPr>
          <p:cNvPr id="3" name="TextBox 2">
            <a:extLst>
              <a:ext uri="{FF2B5EF4-FFF2-40B4-BE49-F238E27FC236}">
                <a16:creationId xmlns:a16="http://schemas.microsoft.com/office/drawing/2014/main" id="{674CAC21-B278-D56B-1426-939B38D387C5}"/>
              </a:ext>
            </a:extLst>
          </p:cNvPr>
          <p:cNvSpPr txBox="1"/>
          <p:nvPr/>
        </p:nvSpPr>
        <p:spPr>
          <a:xfrm>
            <a:off x="883256" y="1464287"/>
            <a:ext cx="4940053" cy="307777"/>
          </a:xfrm>
          <a:prstGeom prst="rect">
            <a:avLst/>
          </a:prstGeom>
          <a:noFill/>
        </p:spPr>
        <p:txBody>
          <a:bodyPr wrap="square" rtlCol="0">
            <a:spAutoFit/>
          </a:bodyPr>
          <a:lstStyle/>
          <a:p>
            <a:pPr algn="ctr">
              <a:buClr>
                <a:srgbClr val="2CE3A0"/>
              </a:buClr>
            </a:pPr>
            <a:r>
              <a:rPr lang="en-GB" sz="1400" b="1"/>
              <a:t>Impacts of the cost of energy</a:t>
            </a:r>
          </a:p>
        </p:txBody>
      </p:sp>
      <p:sp>
        <p:nvSpPr>
          <p:cNvPr id="5" name="TextBox 4">
            <a:extLst>
              <a:ext uri="{FF2B5EF4-FFF2-40B4-BE49-F238E27FC236}">
                <a16:creationId xmlns:a16="http://schemas.microsoft.com/office/drawing/2014/main" id="{F1C134E7-3C99-C725-1784-1CFA9B7EB6BD}"/>
              </a:ext>
            </a:extLst>
          </p:cNvPr>
          <p:cNvSpPr txBox="1"/>
          <p:nvPr/>
        </p:nvSpPr>
        <p:spPr>
          <a:xfrm>
            <a:off x="8036956" y="5722767"/>
            <a:ext cx="3963700" cy="996017"/>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pic>
        <p:nvPicPr>
          <p:cNvPr id="11" name="Graphic 10" descr="Warning with solid fill">
            <a:extLst>
              <a:ext uri="{FF2B5EF4-FFF2-40B4-BE49-F238E27FC236}">
                <a16:creationId xmlns:a16="http://schemas.microsoft.com/office/drawing/2014/main" id="{2C218028-8313-85B1-9CE7-E64D7F5BB14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99021" y="5592076"/>
            <a:ext cx="291620" cy="291620"/>
          </a:xfrm>
          <a:prstGeom prst="rect">
            <a:avLst/>
          </a:prstGeom>
        </p:spPr>
      </p:pic>
    </p:spTree>
    <p:extLst>
      <p:ext uri="{BB962C8B-B14F-4D97-AF65-F5344CB8AC3E}">
        <p14:creationId xmlns:p14="http://schemas.microsoft.com/office/powerpoint/2010/main" val="652234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F28E-18D2-5B7A-9D71-87FDC439C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0F4E9-C1FD-C6AC-65E5-B89C632EEAF7}"/>
              </a:ext>
            </a:extLst>
          </p:cNvPr>
          <p:cNvSpPr>
            <a:spLocks noGrp="1"/>
          </p:cNvSpPr>
          <p:nvPr>
            <p:ph type="title"/>
          </p:nvPr>
        </p:nvSpPr>
        <p:spPr>
          <a:xfrm>
            <a:off x="72469" y="105020"/>
            <a:ext cx="9551923" cy="557735"/>
          </a:xfrm>
        </p:spPr>
        <p:txBody>
          <a:bodyPr/>
          <a:lstStyle/>
          <a:p>
            <a:r>
              <a:rPr lang="en-GB" dirty="0"/>
              <a:t>Households are more likely to </a:t>
            </a:r>
            <a:r>
              <a:rPr lang="en-GB" u="sng" dirty="0"/>
              <a:t>not </a:t>
            </a:r>
            <a:r>
              <a:rPr lang="en-GB" dirty="0"/>
              <a:t>be able to afford to heat their home to a comfortable level because of financial concerns and energy inefficiency than in 2025</a:t>
            </a:r>
          </a:p>
        </p:txBody>
      </p:sp>
      <p:graphicFrame>
        <p:nvGraphicFramePr>
          <p:cNvPr id="4" name="Chart Placeholder 3">
            <a:extLst>
              <a:ext uri="{FF2B5EF4-FFF2-40B4-BE49-F238E27FC236}">
                <a16:creationId xmlns:a16="http://schemas.microsoft.com/office/drawing/2014/main" id="{0B990D35-A4F8-4A2B-455B-A58AEB73C268}"/>
              </a:ext>
            </a:extLst>
          </p:cNvPr>
          <p:cNvGraphicFramePr>
            <a:graphicFrameLocks/>
          </p:cNvGraphicFramePr>
          <p:nvPr>
            <p:extLst>
              <p:ext uri="{D42A27DB-BD31-4B8C-83A1-F6EECF244321}">
                <p14:modId xmlns:p14="http://schemas.microsoft.com/office/powerpoint/2010/main" val="3955850930"/>
              </p:ext>
            </p:extLst>
          </p:nvPr>
        </p:nvGraphicFramePr>
        <p:xfrm>
          <a:off x="70572" y="1184859"/>
          <a:ext cx="5564453" cy="507271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Diagonal Corners Snipped 4">
            <a:extLst>
              <a:ext uri="{FF2B5EF4-FFF2-40B4-BE49-F238E27FC236}">
                <a16:creationId xmlns:a16="http://schemas.microsoft.com/office/drawing/2014/main" id="{E3B3B7E4-A003-BD9D-00A7-B9FD7E961B33}"/>
              </a:ext>
            </a:extLst>
          </p:cNvPr>
          <p:cNvSpPr/>
          <p:nvPr/>
        </p:nvSpPr>
        <p:spPr>
          <a:xfrm>
            <a:off x="6102330" y="1643807"/>
            <a:ext cx="1905194" cy="1238336"/>
          </a:xfrm>
          <a:prstGeom prst="snip2Diag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9CC94D4-DC58-204A-AA66-5EAB240AD7C8}"/>
              </a:ext>
            </a:extLst>
          </p:cNvPr>
          <p:cNvSpPr txBox="1"/>
          <p:nvPr/>
        </p:nvSpPr>
        <p:spPr>
          <a:xfrm>
            <a:off x="6525474" y="1679971"/>
            <a:ext cx="954813" cy="276999"/>
          </a:xfrm>
          <a:prstGeom prst="rect">
            <a:avLst/>
          </a:prstGeom>
          <a:noFill/>
        </p:spPr>
        <p:txBody>
          <a:bodyPr wrap="none" rtlCol="0">
            <a:spAutoFit/>
          </a:bodyPr>
          <a:lstStyle/>
          <a:p>
            <a:r>
              <a:rPr lang="en-GB" sz="1200" b="1">
                <a:solidFill>
                  <a:schemeClr val="accent3"/>
                </a:solidFill>
              </a:rPr>
              <a:t>Net: Agree</a:t>
            </a:r>
          </a:p>
        </p:txBody>
      </p:sp>
      <p:sp>
        <p:nvSpPr>
          <p:cNvPr id="7" name="TextBox 6">
            <a:extLst>
              <a:ext uri="{FF2B5EF4-FFF2-40B4-BE49-F238E27FC236}">
                <a16:creationId xmlns:a16="http://schemas.microsoft.com/office/drawing/2014/main" id="{F8E0E167-E844-B81A-A103-CA3DB116806C}"/>
              </a:ext>
            </a:extLst>
          </p:cNvPr>
          <p:cNvSpPr txBox="1"/>
          <p:nvPr/>
        </p:nvSpPr>
        <p:spPr>
          <a:xfrm>
            <a:off x="7412617" y="2413030"/>
            <a:ext cx="535036" cy="306467"/>
          </a:xfrm>
          <a:prstGeom prst="roundRect">
            <a:avLst/>
          </a:prstGeom>
          <a:solidFill>
            <a:schemeClr val="accent3"/>
          </a:solidFill>
        </p:spPr>
        <p:txBody>
          <a:bodyPr wrap="square" rtlCol="0">
            <a:spAutoFit/>
          </a:bodyPr>
          <a:lstStyle/>
          <a:p>
            <a:pPr algn="ctr"/>
            <a:r>
              <a:rPr lang="en-GB" sz="1200" b="1">
                <a:solidFill>
                  <a:schemeClr val="bg1"/>
                </a:solidFill>
              </a:rPr>
              <a:t>38%</a:t>
            </a:r>
          </a:p>
        </p:txBody>
      </p:sp>
      <p:sp>
        <p:nvSpPr>
          <p:cNvPr id="8" name="TextBox 7">
            <a:extLst>
              <a:ext uri="{FF2B5EF4-FFF2-40B4-BE49-F238E27FC236}">
                <a16:creationId xmlns:a16="http://schemas.microsoft.com/office/drawing/2014/main" id="{F95021BD-DDEF-00EB-003B-437834534B7A}"/>
              </a:ext>
            </a:extLst>
          </p:cNvPr>
          <p:cNvSpPr txBox="1"/>
          <p:nvPr/>
        </p:nvSpPr>
        <p:spPr>
          <a:xfrm>
            <a:off x="6796727" y="2414007"/>
            <a:ext cx="535036" cy="306467"/>
          </a:xfrm>
          <a:prstGeom prst="roundRect">
            <a:avLst/>
          </a:prstGeom>
          <a:solidFill>
            <a:schemeClr val="accent3">
              <a:lumMod val="40000"/>
              <a:lumOff val="60000"/>
            </a:schemeClr>
          </a:solidFill>
        </p:spPr>
        <p:txBody>
          <a:bodyPr wrap="square" rtlCol="0">
            <a:spAutoFit/>
          </a:bodyPr>
          <a:lstStyle/>
          <a:p>
            <a:pPr algn="ctr"/>
            <a:r>
              <a:rPr lang="en-GB" sz="1200" b="1"/>
              <a:t>33%</a:t>
            </a:r>
          </a:p>
        </p:txBody>
      </p:sp>
      <p:sp>
        <p:nvSpPr>
          <p:cNvPr id="9" name="TextBox 8">
            <a:extLst>
              <a:ext uri="{FF2B5EF4-FFF2-40B4-BE49-F238E27FC236}">
                <a16:creationId xmlns:a16="http://schemas.microsoft.com/office/drawing/2014/main" id="{499878C1-37CA-0600-2089-1AE2399049FE}"/>
              </a:ext>
            </a:extLst>
          </p:cNvPr>
          <p:cNvSpPr txBox="1"/>
          <p:nvPr/>
        </p:nvSpPr>
        <p:spPr>
          <a:xfrm>
            <a:off x="7329266" y="1952950"/>
            <a:ext cx="720866" cy="430887"/>
          </a:xfrm>
          <a:prstGeom prst="rect">
            <a:avLst/>
          </a:prstGeom>
          <a:noFill/>
        </p:spPr>
        <p:txBody>
          <a:bodyPr wrap="square" rtlCol="0">
            <a:spAutoFit/>
          </a:bodyPr>
          <a:lstStyle/>
          <a:p>
            <a:pPr algn="ctr"/>
            <a:r>
              <a:rPr lang="en-GB" sz="1100" b="1" i="1"/>
              <a:t>Jan/Feb 2026</a:t>
            </a:r>
          </a:p>
        </p:txBody>
      </p:sp>
      <p:sp>
        <p:nvSpPr>
          <p:cNvPr id="10" name="TextBox 9">
            <a:extLst>
              <a:ext uri="{FF2B5EF4-FFF2-40B4-BE49-F238E27FC236}">
                <a16:creationId xmlns:a16="http://schemas.microsoft.com/office/drawing/2014/main" id="{353AADA5-F07F-1033-B9AE-46193FDD42FA}"/>
              </a:ext>
            </a:extLst>
          </p:cNvPr>
          <p:cNvSpPr txBox="1"/>
          <p:nvPr/>
        </p:nvSpPr>
        <p:spPr>
          <a:xfrm>
            <a:off x="6070044" y="1952950"/>
            <a:ext cx="720866" cy="430887"/>
          </a:xfrm>
          <a:prstGeom prst="rect">
            <a:avLst/>
          </a:prstGeom>
          <a:noFill/>
        </p:spPr>
        <p:txBody>
          <a:bodyPr wrap="square" rtlCol="0">
            <a:spAutoFit/>
          </a:bodyPr>
          <a:lstStyle/>
          <a:p>
            <a:pPr algn="ctr"/>
            <a:r>
              <a:rPr lang="en-GB" sz="1100" b="1" i="1"/>
              <a:t>Jan/Feb 2024</a:t>
            </a:r>
          </a:p>
        </p:txBody>
      </p:sp>
      <p:sp>
        <p:nvSpPr>
          <p:cNvPr id="11" name="Rectangle: Diagonal Corners Snipped 10">
            <a:extLst>
              <a:ext uri="{FF2B5EF4-FFF2-40B4-BE49-F238E27FC236}">
                <a16:creationId xmlns:a16="http://schemas.microsoft.com/office/drawing/2014/main" id="{B2997DC0-FBBD-5DBF-BBE2-F1E3B69D31AC}"/>
              </a:ext>
            </a:extLst>
          </p:cNvPr>
          <p:cNvSpPr/>
          <p:nvPr/>
        </p:nvSpPr>
        <p:spPr>
          <a:xfrm>
            <a:off x="6096000" y="3122460"/>
            <a:ext cx="1905194" cy="1238336"/>
          </a:xfrm>
          <a:prstGeom prst="snip2Diag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4DEF068-804A-679A-0EEE-EB658C153D5B}"/>
              </a:ext>
            </a:extLst>
          </p:cNvPr>
          <p:cNvSpPr txBox="1"/>
          <p:nvPr/>
        </p:nvSpPr>
        <p:spPr>
          <a:xfrm>
            <a:off x="6547914" y="3170205"/>
            <a:ext cx="954813" cy="276999"/>
          </a:xfrm>
          <a:prstGeom prst="rect">
            <a:avLst/>
          </a:prstGeom>
          <a:noFill/>
        </p:spPr>
        <p:txBody>
          <a:bodyPr wrap="none" rtlCol="0">
            <a:spAutoFit/>
          </a:bodyPr>
          <a:lstStyle/>
          <a:p>
            <a:r>
              <a:rPr lang="en-GB" sz="1200" b="1">
                <a:solidFill>
                  <a:schemeClr val="accent3"/>
                </a:solidFill>
              </a:rPr>
              <a:t>Net: Agree</a:t>
            </a:r>
          </a:p>
        </p:txBody>
      </p:sp>
      <p:sp>
        <p:nvSpPr>
          <p:cNvPr id="13" name="TextBox 12">
            <a:extLst>
              <a:ext uri="{FF2B5EF4-FFF2-40B4-BE49-F238E27FC236}">
                <a16:creationId xmlns:a16="http://schemas.microsoft.com/office/drawing/2014/main" id="{2B74C39E-6B68-0751-048D-CAF2C4B332FA}"/>
              </a:ext>
            </a:extLst>
          </p:cNvPr>
          <p:cNvSpPr txBox="1"/>
          <p:nvPr/>
        </p:nvSpPr>
        <p:spPr>
          <a:xfrm>
            <a:off x="7411146" y="3892537"/>
            <a:ext cx="535036" cy="306467"/>
          </a:xfrm>
          <a:prstGeom prst="roundRect">
            <a:avLst/>
          </a:prstGeom>
          <a:solidFill>
            <a:schemeClr val="accent3"/>
          </a:solidFill>
        </p:spPr>
        <p:txBody>
          <a:bodyPr wrap="square" rtlCol="0">
            <a:spAutoFit/>
          </a:bodyPr>
          <a:lstStyle/>
          <a:p>
            <a:pPr algn="ctr"/>
            <a:r>
              <a:rPr lang="en-GB" sz="1200" b="1">
                <a:solidFill>
                  <a:schemeClr val="bg1"/>
                </a:solidFill>
              </a:rPr>
              <a:t>31%</a:t>
            </a:r>
          </a:p>
        </p:txBody>
      </p:sp>
      <p:sp>
        <p:nvSpPr>
          <p:cNvPr id="14" name="TextBox 13">
            <a:extLst>
              <a:ext uri="{FF2B5EF4-FFF2-40B4-BE49-F238E27FC236}">
                <a16:creationId xmlns:a16="http://schemas.microsoft.com/office/drawing/2014/main" id="{C6888083-F87C-038A-092B-F60AB1A65E77}"/>
              </a:ext>
            </a:extLst>
          </p:cNvPr>
          <p:cNvSpPr txBox="1"/>
          <p:nvPr/>
        </p:nvSpPr>
        <p:spPr>
          <a:xfrm>
            <a:off x="6796727" y="3890577"/>
            <a:ext cx="535036" cy="306467"/>
          </a:xfrm>
          <a:prstGeom prst="roundRect">
            <a:avLst/>
          </a:prstGeom>
          <a:solidFill>
            <a:schemeClr val="accent3">
              <a:lumMod val="40000"/>
              <a:lumOff val="60000"/>
            </a:schemeClr>
          </a:solidFill>
        </p:spPr>
        <p:txBody>
          <a:bodyPr wrap="square" rtlCol="0">
            <a:spAutoFit/>
          </a:bodyPr>
          <a:lstStyle/>
          <a:p>
            <a:pPr algn="ctr"/>
            <a:r>
              <a:rPr lang="en-GB" sz="1200" b="1"/>
              <a:t>26%</a:t>
            </a:r>
          </a:p>
        </p:txBody>
      </p:sp>
      <p:sp>
        <p:nvSpPr>
          <p:cNvPr id="15" name="TextBox 14">
            <a:extLst>
              <a:ext uri="{FF2B5EF4-FFF2-40B4-BE49-F238E27FC236}">
                <a16:creationId xmlns:a16="http://schemas.microsoft.com/office/drawing/2014/main" id="{2C374556-38A9-3F85-7580-ADAE77AAEA9B}"/>
              </a:ext>
            </a:extLst>
          </p:cNvPr>
          <p:cNvSpPr txBox="1"/>
          <p:nvPr/>
        </p:nvSpPr>
        <p:spPr>
          <a:xfrm>
            <a:off x="6642448" y="3431603"/>
            <a:ext cx="720866" cy="430887"/>
          </a:xfrm>
          <a:prstGeom prst="rect">
            <a:avLst/>
          </a:prstGeom>
          <a:noFill/>
        </p:spPr>
        <p:txBody>
          <a:bodyPr wrap="square" rtlCol="0">
            <a:spAutoFit/>
          </a:bodyPr>
          <a:lstStyle/>
          <a:p>
            <a:pPr algn="ctr"/>
            <a:r>
              <a:rPr lang="en-GB" sz="1100" b="1" i="1"/>
              <a:t>Jan/Feb 2025</a:t>
            </a:r>
          </a:p>
        </p:txBody>
      </p:sp>
      <p:sp>
        <p:nvSpPr>
          <p:cNvPr id="16" name="TextBox 15">
            <a:extLst>
              <a:ext uri="{FF2B5EF4-FFF2-40B4-BE49-F238E27FC236}">
                <a16:creationId xmlns:a16="http://schemas.microsoft.com/office/drawing/2014/main" id="{8A69D7A0-CC3F-037C-1E95-E50A16376BEE}"/>
              </a:ext>
            </a:extLst>
          </p:cNvPr>
          <p:cNvSpPr txBox="1"/>
          <p:nvPr/>
        </p:nvSpPr>
        <p:spPr>
          <a:xfrm>
            <a:off x="6063714" y="3431603"/>
            <a:ext cx="720866" cy="430887"/>
          </a:xfrm>
          <a:prstGeom prst="rect">
            <a:avLst/>
          </a:prstGeom>
          <a:noFill/>
        </p:spPr>
        <p:txBody>
          <a:bodyPr wrap="square" rtlCol="0">
            <a:spAutoFit/>
          </a:bodyPr>
          <a:lstStyle/>
          <a:p>
            <a:pPr algn="ctr"/>
            <a:r>
              <a:rPr lang="en-GB" sz="1100" b="1" i="1"/>
              <a:t>Jan/Feb 2024</a:t>
            </a:r>
          </a:p>
        </p:txBody>
      </p:sp>
      <p:sp>
        <p:nvSpPr>
          <p:cNvPr id="17" name="Left Brace 16">
            <a:extLst>
              <a:ext uri="{FF2B5EF4-FFF2-40B4-BE49-F238E27FC236}">
                <a16:creationId xmlns:a16="http://schemas.microsoft.com/office/drawing/2014/main" id="{02DB8983-F455-8739-1B7E-E855E2E757CF}"/>
              </a:ext>
            </a:extLst>
          </p:cNvPr>
          <p:cNvSpPr/>
          <p:nvPr/>
        </p:nvSpPr>
        <p:spPr>
          <a:xfrm rot="5400000">
            <a:off x="4947196" y="1445173"/>
            <a:ext cx="140043" cy="107001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18" name="Left Brace 17">
            <a:extLst>
              <a:ext uri="{FF2B5EF4-FFF2-40B4-BE49-F238E27FC236}">
                <a16:creationId xmlns:a16="http://schemas.microsoft.com/office/drawing/2014/main" id="{3970FB64-8CA3-FC7B-361E-C73365C1CB81}"/>
              </a:ext>
            </a:extLst>
          </p:cNvPr>
          <p:cNvSpPr/>
          <p:nvPr/>
        </p:nvSpPr>
        <p:spPr>
          <a:xfrm rot="5400000">
            <a:off x="3264341" y="1389427"/>
            <a:ext cx="140041" cy="12027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1DF34DA7-5A03-A29F-3672-28F179D0BE2F}"/>
              </a:ext>
            </a:extLst>
          </p:cNvPr>
          <p:cNvSpPr txBox="1"/>
          <p:nvPr/>
        </p:nvSpPr>
        <p:spPr>
          <a:xfrm>
            <a:off x="4788575" y="1612511"/>
            <a:ext cx="562840" cy="276999"/>
          </a:xfrm>
          <a:prstGeom prst="rect">
            <a:avLst/>
          </a:prstGeom>
          <a:noFill/>
        </p:spPr>
        <p:txBody>
          <a:bodyPr wrap="square" rtlCol="0">
            <a:spAutoFit/>
          </a:bodyPr>
          <a:lstStyle/>
          <a:p>
            <a:pPr algn="ctr"/>
            <a:r>
              <a:rPr lang="en-GB" sz="1200" b="1">
                <a:solidFill>
                  <a:schemeClr val="accent3"/>
                </a:solidFill>
              </a:rPr>
              <a:t>38%</a:t>
            </a:r>
          </a:p>
        </p:txBody>
      </p:sp>
      <p:sp>
        <p:nvSpPr>
          <p:cNvPr id="20" name="TextBox 19">
            <a:extLst>
              <a:ext uri="{FF2B5EF4-FFF2-40B4-BE49-F238E27FC236}">
                <a16:creationId xmlns:a16="http://schemas.microsoft.com/office/drawing/2014/main" id="{5866C285-9EBF-7B4E-8B30-A52BD2732FC8}"/>
              </a:ext>
            </a:extLst>
          </p:cNvPr>
          <p:cNvSpPr txBox="1"/>
          <p:nvPr/>
        </p:nvSpPr>
        <p:spPr>
          <a:xfrm>
            <a:off x="3158132" y="1622094"/>
            <a:ext cx="517542" cy="276999"/>
          </a:xfrm>
          <a:prstGeom prst="rect">
            <a:avLst/>
          </a:prstGeom>
          <a:noFill/>
        </p:spPr>
        <p:txBody>
          <a:bodyPr wrap="square" rtlCol="0">
            <a:spAutoFit/>
          </a:bodyPr>
          <a:lstStyle/>
          <a:p>
            <a:pPr algn="ctr"/>
            <a:r>
              <a:rPr lang="en-GB" sz="1200" b="1">
                <a:solidFill>
                  <a:schemeClr val="accent1"/>
                </a:solidFill>
              </a:rPr>
              <a:t>42%</a:t>
            </a:r>
          </a:p>
        </p:txBody>
      </p:sp>
      <p:sp>
        <p:nvSpPr>
          <p:cNvPr id="21" name="Left Brace 20">
            <a:extLst>
              <a:ext uri="{FF2B5EF4-FFF2-40B4-BE49-F238E27FC236}">
                <a16:creationId xmlns:a16="http://schemas.microsoft.com/office/drawing/2014/main" id="{EBA81F66-C181-231C-B033-0D5E716C61E1}"/>
              </a:ext>
            </a:extLst>
          </p:cNvPr>
          <p:cNvSpPr/>
          <p:nvPr/>
        </p:nvSpPr>
        <p:spPr>
          <a:xfrm rot="5400000">
            <a:off x="4495797" y="3611011"/>
            <a:ext cx="150689" cy="1976507"/>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22" name="Left Brace 21">
            <a:extLst>
              <a:ext uri="{FF2B5EF4-FFF2-40B4-BE49-F238E27FC236}">
                <a16:creationId xmlns:a16="http://schemas.microsoft.com/office/drawing/2014/main" id="{ACD90763-28F9-8EAB-98B0-1F56D9AB40FE}"/>
              </a:ext>
            </a:extLst>
          </p:cNvPr>
          <p:cNvSpPr/>
          <p:nvPr/>
        </p:nvSpPr>
        <p:spPr>
          <a:xfrm rot="5400000">
            <a:off x="2877372" y="4388022"/>
            <a:ext cx="150688" cy="4251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a:extLst>
              <a:ext uri="{FF2B5EF4-FFF2-40B4-BE49-F238E27FC236}">
                <a16:creationId xmlns:a16="http://schemas.microsoft.com/office/drawing/2014/main" id="{7597711F-DF96-ED86-EB7B-6388B1379206}"/>
              </a:ext>
            </a:extLst>
          </p:cNvPr>
          <p:cNvSpPr txBox="1"/>
          <p:nvPr/>
        </p:nvSpPr>
        <p:spPr>
          <a:xfrm>
            <a:off x="4289721" y="4235852"/>
            <a:ext cx="562840" cy="276999"/>
          </a:xfrm>
          <a:prstGeom prst="rect">
            <a:avLst/>
          </a:prstGeom>
          <a:noFill/>
        </p:spPr>
        <p:txBody>
          <a:bodyPr wrap="square" rtlCol="0">
            <a:spAutoFit/>
          </a:bodyPr>
          <a:lstStyle/>
          <a:p>
            <a:pPr algn="ctr"/>
            <a:r>
              <a:rPr lang="en-GB" sz="1200" b="1">
                <a:solidFill>
                  <a:schemeClr val="accent3"/>
                </a:solidFill>
              </a:rPr>
              <a:t>69%</a:t>
            </a:r>
          </a:p>
        </p:txBody>
      </p:sp>
      <p:sp>
        <p:nvSpPr>
          <p:cNvPr id="24" name="TextBox 23">
            <a:extLst>
              <a:ext uri="{FF2B5EF4-FFF2-40B4-BE49-F238E27FC236}">
                <a16:creationId xmlns:a16="http://schemas.microsoft.com/office/drawing/2014/main" id="{E206B03D-0F65-B088-4AA0-2F353F64FDC5}"/>
              </a:ext>
            </a:extLst>
          </p:cNvPr>
          <p:cNvSpPr txBox="1"/>
          <p:nvPr/>
        </p:nvSpPr>
        <p:spPr>
          <a:xfrm>
            <a:off x="2740130" y="4224584"/>
            <a:ext cx="517542" cy="276999"/>
          </a:xfrm>
          <a:prstGeom prst="rect">
            <a:avLst/>
          </a:prstGeom>
          <a:noFill/>
        </p:spPr>
        <p:txBody>
          <a:bodyPr wrap="square" rtlCol="0">
            <a:spAutoFit/>
          </a:bodyPr>
          <a:lstStyle/>
          <a:p>
            <a:pPr algn="ctr"/>
            <a:r>
              <a:rPr lang="en-GB" sz="1200" b="1">
                <a:solidFill>
                  <a:schemeClr val="accent1"/>
                </a:solidFill>
              </a:rPr>
              <a:t>16%</a:t>
            </a:r>
          </a:p>
        </p:txBody>
      </p:sp>
      <p:sp>
        <p:nvSpPr>
          <p:cNvPr id="25" name="Left Brace 24">
            <a:extLst>
              <a:ext uri="{FF2B5EF4-FFF2-40B4-BE49-F238E27FC236}">
                <a16:creationId xmlns:a16="http://schemas.microsoft.com/office/drawing/2014/main" id="{C7D37196-7D60-9239-F959-1C0A76B5C88F}"/>
              </a:ext>
            </a:extLst>
          </p:cNvPr>
          <p:cNvSpPr/>
          <p:nvPr/>
        </p:nvSpPr>
        <p:spPr>
          <a:xfrm rot="5400000">
            <a:off x="5095057" y="2906530"/>
            <a:ext cx="150688" cy="763652"/>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solidFill>
                <a:schemeClr val="accent3"/>
              </a:solidFill>
            </a:endParaRPr>
          </a:p>
        </p:txBody>
      </p:sp>
      <p:sp>
        <p:nvSpPr>
          <p:cNvPr id="26" name="Left Brace 25">
            <a:extLst>
              <a:ext uri="{FF2B5EF4-FFF2-40B4-BE49-F238E27FC236}">
                <a16:creationId xmlns:a16="http://schemas.microsoft.com/office/drawing/2014/main" id="{351040D7-1989-3D7A-11EC-708DA2E288D6}"/>
              </a:ext>
            </a:extLst>
          </p:cNvPr>
          <p:cNvSpPr/>
          <p:nvPr/>
        </p:nvSpPr>
        <p:spPr>
          <a:xfrm rot="5400000">
            <a:off x="3367030" y="2578944"/>
            <a:ext cx="150686" cy="14188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TextBox 26">
            <a:extLst>
              <a:ext uri="{FF2B5EF4-FFF2-40B4-BE49-F238E27FC236}">
                <a16:creationId xmlns:a16="http://schemas.microsoft.com/office/drawing/2014/main" id="{21D75B26-17E3-B13A-40A6-E1DBD17C73D9}"/>
              </a:ext>
            </a:extLst>
          </p:cNvPr>
          <p:cNvSpPr txBox="1"/>
          <p:nvPr/>
        </p:nvSpPr>
        <p:spPr>
          <a:xfrm>
            <a:off x="4888981" y="2924944"/>
            <a:ext cx="562840" cy="276999"/>
          </a:xfrm>
          <a:prstGeom prst="rect">
            <a:avLst/>
          </a:prstGeom>
          <a:noFill/>
        </p:spPr>
        <p:txBody>
          <a:bodyPr wrap="square" rtlCol="0">
            <a:spAutoFit/>
          </a:bodyPr>
          <a:lstStyle/>
          <a:p>
            <a:pPr algn="ctr"/>
            <a:r>
              <a:rPr lang="en-GB" sz="1200" b="1">
                <a:solidFill>
                  <a:schemeClr val="accent3"/>
                </a:solidFill>
              </a:rPr>
              <a:t>31%</a:t>
            </a:r>
          </a:p>
        </p:txBody>
      </p:sp>
      <p:sp>
        <p:nvSpPr>
          <p:cNvPr id="28" name="TextBox 27">
            <a:extLst>
              <a:ext uri="{FF2B5EF4-FFF2-40B4-BE49-F238E27FC236}">
                <a16:creationId xmlns:a16="http://schemas.microsoft.com/office/drawing/2014/main" id="{79B4E53D-9B51-325E-33C4-47CD99D6B7AB}"/>
              </a:ext>
            </a:extLst>
          </p:cNvPr>
          <p:cNvSpPr txBox="1"/>
          <p:nvPr/>
        </p:nvSpPr>
        <p:spPr>
          <a:xfrm>
            <a:off x="3200078" y="2924945"/>
            <a:ext cx="517542" cy="276999"/>
          </a:xfrm>
          <a:prstGeom prst="rect">
            <a:avLst/>
          </a:prstGeom>
          <a:noFill/>
        </p:spPr>
        <p:txBody>
          <a:bodyPr wrap="square" rtlCol="0">
            <a:spAutoFit/>
          </a:bodyPr>
          <a:lstStyle/>
          <a:p>
            <a:pPr algn="ctr"/>
            <a:r>
              <a:rPr lang="en-GB" sz="1200" b="1">
                <a:solidFill>
                  <a:schemeClr val="accent1"/>
                </a:solidFill>
              </a:rPr>
              <a:t>49%</a:t>
            </a:r>
          </a:p>
        </p:txBody>
      </p:sp>
      <p:sp>
        <p:nvSpPr>
          <p:cNvPr id="29" name="TextBox 28">
            <a:extLst>
              <a:ext uri="{FF2B5EF4-FFF2-40B4-BE49-F238E27FC236}">
                <a16:creationId xmlns:a16="http://schemas.microsoft.com/office/drawing/2014/main" id="{4875EB86-9E23-AB99-E918-BB4FD264C265}"/>
              </a:ext>
            </a:extLst>
          </p:cNvPr>
          <p:cNvSpPr txBox="1"/>
          <p:nvPr/>
        </p:nvSpPr>
        <p:spPr>
          <a:xfrm>
            <a:off x="8479884" y="1663650"/>
            <a:ext cx="3345243" cy="3098721"/>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t>Groups most likely to </a:t>
            </a:r>
            <a:r>
              <a:rPr lang="en-GB" sz="1100" b="1" u="sng" dirty="0"/>
              <a:t>not be able to </a:t>
            </a:r>
            <a:r>
              <a:rPr lang="en-GB" sz="1100" b="1" u="sng" dirty="0">
                <a:effectLst/>
                <a:latin typeface="Arial" panose="020B0604020202020204" pitchFamily="34" charset="0"/>
                <a:ea typeface="Calibri" panose="020F0502020204030204" pitchFamily="34" charset="0"/>
                <a:cs typeface="Times New Roman" panose="02020603050405020304" pitchFamily="18" charset="0"/>
              </a:rPr>
              <a:t>afford</a:t>
            </a:r>
            <a:r>
              <a:rPr lang="en-GB" sz="1100" b="1" dirty="0">
                <a:effectLst/>
                <a:latin typeface="Arial" panose="020B0604020202020204" pitchFamily="34" charset="0"/>
                <a:ea typeface="Calibri" panose="020F0502020204030204" pitchFamily="34" charset="0"/>
                <a:cs typeface="Times New Roman" panose="02020603050405020304" pitchFamily="18" charset="0"/>
              </a:rPr>
              <a:t> to heat </a:t>
            </a:r>
            <a:r>
              <a:rPr lang="en-GB" sz="1100" b="1" dirty="0">
                <a:latin typeface="Arial" panose="020B0604020202020204" pitchFamily="34" charset="0"/>
                <a:ea typeface="Calibri" panose="020F0502020204030204" pitchFamily="34" charset="0"/>
                <a:cs typeface="Times New Roman" panose="02020603050405020304" pitchFamily="18" charset="0"/>
              </a:rPr>
              <a:t>their</a:t>
            </a:r>
            <a:r>
              <a:rPr lang="en-GB" sz="1100" b="1" dirty="0">
                <a:effectLst/>
                <a:latin typeface="Arial" panose="020B0604020202020204" pitchFamily="34" charset="0"/>
                <a:ea typeface="Calibri" panose="020F0502020204030204" pitchFamily="34" charset="0"/>
                <a:cs typeface="Times New Roman" panose="02020603050405020304" pitchFamily="18" charset="0"/>
              </a:rPr>
              <a:t> home to a comfortable level because of financial concerns:</a:t>
            </a:r>
            <a:endParaRPr lang="en-GB" sz="1100" b="1" dirty="0"/>
          </a:p>
          <a:p>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Those living alone (47%) compared to those who don’t (34%) </a:t>
            </a:r>
          </a:p>
          <a:p>
            <a:pPr lvl="1"/>
            <a:endParaRPr lang="en-GB" sz="1100"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Ethnic minority participants (50%) compared to White participants (36%)</a:t>
            </a:r>
          </a:p>
          <a:p>
            <a:pPr lvl="1"/>
            <a:endParaRPr lang="en-GB" sz="1100" b="1" dirty="0">
              <a:latin typeface="Arial" panose="020B0604020202020204" pitchFamily="34" charset="0"/>
              <a:ea typeface="Calibri" panose="020F0502020204030204" pitchFamily="34" charset="0"/>
              <a:cs typeface="Times New Roman" panose="02020603050405020304" pitchFamily="18" charset="0"/>
            </a:endParaRPr>
          </a:p>
          <a:p>
            <a:pPr lvl="1"/>
            <a:r>
              <a:rPr lang="en-GB" sz="1100" dirty="0">
                <a:latin typeface="Arial" panose="020B0604020202020204" pitchFamily="34" charset="0"/>
                <a:ea typeface="Calibri" panose="020F0502020204030204" pitchFamily="34" charset="0"/>
                <a:cs typeface="Times New Roman" panose="02020603050405020304" pitchFamily="18" charset="0"/>
              </a:rPr>
              <a:t>Households with a pre-payment meter (51%) or who pay the bill when it arrives by cash, cheque or debit or credit card (44%) compared to those who pay by regular direct debit or standing order (34%)</a:t>
            </a:r>
          </a:p>
        </p:txBody>
      </p:sp>
      <p:sp>
        <p:nvSpPr>
          <p:cNvPr id="3" name="Arrow: Up 2">
            <a:extLst>
              <a:ext uri="{FF2B5EF4-FFF2-40B4-BE49-F238E27FC236}">
                <a16:creationId xmlns:a16="http://schemas.microsoft.com/office/drawing/2014/main" id="{1CF739B8-B66E-3522-F2C0-ED04A922C44F}"/>
              </a:ext>
            </a:extLst>
          </p:cNvPr>
          <p:cNvSpPr/>
          <p:nvPr/>
        </p:nvSpPr>
        <p:spPr>
          <a:xfrm rot="10800000">
            <a:off x="3592584" y="1643807"/>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Up 29">
            <a:extLst>
              <a:ext uri="{FF2B5EF4-FFF2-40B4-BE49-F238E27FC236}">
                <a16:creationId xmlns:a16="http://schemas.microsoft.com/office/drawing/2014/main" id="{834A8C99-31F7-0B48-A6D5-760ACD73B238}"/>
              </a:ext>
            </a:extLst>
          </p:cNvPr>
          <p:cNvSpPr/>
          <p:nvPr/>
        </p:nvSpPr>
        <p:spPr>
          <a:xfrm>
            <a:off x="5235797" y="1622094"/>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Diagonal Corners Snipped 30">
            <a:extLst>
              <a:ext uri="{FF2B5EF4-FFF2-40B4-BE49-F238E27FC236}">
                <a16:creationId xmlns:a16="http://schemas.microsoft.com/office/drawing/2014/main" id="{9EB40D6A-EF85-E1E0-F55F-94EFC3B7398A}"/>
              </a:ext>
            </a:extLst>
          </p:cNvPr>
          <p:cNvSpPr/>
          <p:nvPr/>
        </p:nvSpPr>
        <p:spPr>
          <a:xfrm>
            <a:off x="6450438" y="4544108"/>
            <a:ext cx="1304108" cy="1238336"/>
          </a:xfrm>
          <a:prstGeom prst="snip2Diag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88F5870-2D0E-B80F-AB7A-D27E2A4298EB}"/>
              </a:ext>
            </a:extLst>
          </p:cNvPr>
          <p:cNvSpPr txBox="1"/>
          <p:nvPr/>
        </p:nvSpPr>
        <p:spPr>
          <a:xfrm>
            <a:off x="6573764" y="5354781"/>
            <a:ext cx="535036" cy="306467"/>
          </a:xfrm>
          <a:prstGeom prst="roundRect">
            <a:avLst/>
          </a:prstGeom>
          <a:solidFill>
            <a:schemeClr val="accent3">
              <a:lumMod val="40000"/>
              <a:lumOff val="60000"/>
            </a:schemeClr>
          </a:solidFill>
        </p:spPr>
        <p:txBody>
          <a:bodyPr wrap="square" rtlCol="0">
            <a:spAutoFit/>
          </a:bodyPr>
          <a:lstStyle/>
          <a:p>
            <a:pPr algn="ctr"/>
            <a:r>
              <a:rPr lang="en-GB" sz="1200" b="1"/>
              <a:t>69%</a:t>
            </a:r>
          </a:p>
        </p:txBody>
      </p:sp>
      <p:sp>
        <p:nvSpPr>
          <p:cNvPr id="33" name="TextBox 32">
            <a:extLst>
              <a:ext uri="{FF2B5EF4-FFF2-40B4-BE49-F238E27FC236}">
                <a16:creationId xmlns:a16="http://schemas.microsoft.com/office/drawing/2014/main" id="{25CEC9A1-3635-5C00-4AF8-E54F8CD6599D}"/>
              </a:ext>
            </a:extLst>
          </p:cNvPr>
          <p:cNvSpPr txBox="1"/>
          <p:nvPr/>
        </p:nvSpPr>
        <p:spPr>
          <a:xfrm>
            <a:off x="7164170" y="5354781"/>
            <a:ext cx="535036" cy="306467"/>
          </a:xfrm>
          <a:prstGeom prst="roundRect">
            <a:avLst/>
          </a:prstGeom>
          <a:solidFill>
            <a:schemeClr val="accent3"/>
          </a:solidFill>
        </p:spPr>
        <p:txBody>
          <a:bodyPr wrap="square" rtlCol="0">
            <a:spAutoFit/>
          </a:bodyPr>
          <a:lstStyle/>
          <a:p>
            <a:pPr algn="ctr"/>
            <a:r>
              <a:rPr lang="en-GB" sz="1200" b="1">
                <a:solidFill>
                  <a:schemeClr val="bg1"/>
                </a:solidFill>
              </a:rPr>
              <a:t>69%</a:t>
            </a:r>
          </a:p>
        </p:txBody>
      </p:sp>
      <p:sp>
        <p:nvSpPr>
          <p:cNvPr id="34" name="TextBox 33">
            <a:extLst>
              <a:ext uri="{FF2B5EF4-FFF2-40B4-BE49-F238E27FC236}">
                <a16:creationId xmlns:a16="http://schemas.microsoft.com/office/drawing/2014/main" id="{0593BD59-B0AE-1C38-D72B-069FBCE865CA}"/>
              </a:ext>
            </a:extLst>
          </p:cNvPr>
          <p:cNvSpPr txBox="1"/>
          <p:nvPr/>
        </p:nvSpPr>
        <p:spPr>
          <a:xfrm>
            <a:off x="6641088" y="4653136"/>
            <a:ext cx="954813" cy="276999"/>
          </a:xfrm>
          <a:prstGeom prst="rect">
            <a:avLst/>
          </a:prstGeom>
          <a:noFill/>
        </p:spPr>
        <p:txBody>
          <a:bodyPr wrap="none" rtlCol="0">
            <a:spAutoFit/>
          </a:bodyPr>
          <a:lstStyle/>
          <a:p>
            <a:r>
              <a:rPr lang="en-GB" sz="1200" b="1">
                <a:solidFill>
                  <a:schemeClr val="accent3"/>
                </a:solidFill>
              </a:rPr>
              <a:t>Net: Agree</a:t>
            </a:r>
          </a:p>
        </p:txBody>
      </p:sp>
      <p:sp>
        <p:nvSpPr>
          <p:cNvPr id="35" name="TextBox 34">
            <a:extLst>
              <a:ext uri="{FF2B5EF4-FFF2-40B4-BE49-F238E27FC236}">
                <a16:creationId xmlns:a16="http://schemas.microsoft.com/office/drawing/2014/main" id="{2E957359-F6E6-17A4-4609-1F876C07F7D6}"/>
              </a:ext>
            </a:extLst>
          </p:cNvPr>
          <p:cNvSpPr txBox="1"/>
          <p:nvPr/>
        </p:nvSpPr>
        <p:spPr>
          <a:xfrm>
            <a:off x="6489923" y="4942329"/>
            <a:ext cx="720866" cy="430887"/>
          </a:xfrm>
          <a:prstGeom prst="rect">
            <a:avLst/>
          </a:prstGeom>
          <a:noFill/>
        </p:spPr>
        <p:txBody>
          <a:bodyPr wrap="square" rtlCol="0">
            <a:spAutoFit/>
          </a:bodyPr>
          <a:lstStyle/>
          <a:p>
            <a:pPr algn="ctr"/>
            <a:r>
              <a:rPr lang="en-GB" sz="1100" b="1" i="1"/>
              <a:t>Jan/Feb 2025</a:t>
            </a:r>
          </a:p>
        </p:txBody>
      </p:sp>
      <p:sp>
        <p:nvSpPr>
          <p:cNvPr id="36" name="TextBox 35">
            <a:extLst>
              <a:ext uri="{FF2B5EF4-FFF2-40B4-BE49-F238E27FC236}">
                <a16:creationId xmlns:a16="http://schemas.microsoft.com/office/drawing/2014/main" id="{6F59E1F3-74C8-6ED4-8B69-90B39FC94CA2}"/>
              </a:ext>
            </a:extLst>
          </p:cNvPr>
          <p:cNvSpPr txBox="1"/>
          <p:nvPr/>
        </p:nvSpPr>
        <p:spPr>
          <a:xfrm>
            <a:off x="7078386" y="4942329"/>
            <a:ext cx="720866" cy="430887"/>
          </a:xfrm>
          <a:prstGeom prst="rect">
            <a:avLst/>
          </a:prstGeom>
          <a:noFill/>
        </p:spPr>
        <p:txBody>
          <a:bodyPr wrap="square" rtlCol="0">
            <a:spAutoFit/>
          </a:bodyPr>
          <a:lstStyle/>
          <a:p>
            <a:pPr algn="ctr"/>
            <a:r>
              <a:rPr lang="en-GB" sz="1100" b="1" i="1"/>
              <a:t>Jan/Feb 2026</a:t>
            </a:r>
          </a:p>
        </p:txBody>
      </p:sp>
      <p:sp>
        <p:nvSpPr>
          <p:cNvPr id="37" name="Arrow: Up 36">
            <a:extLst>
              <a:ext uri="{FF2B5EF4-FFF2-40B4-BE49-F238E27FC236}">
                <a16:creationId xmlns:a16="http://schemas.microsoft.com/office/drawing/2014/main" id="{C9D8A3E6-B9CD-A0E5-611F-A731C9B6A4CF}"/>
              </a:ext>
            </a:extLst>
          </p:cNvPr>
          <p:cNvSpPr/>
          <p:nvPr/>
        </p:nvSpPr>
        <p:spPr>
          <a:xfrm>
            <a:off x="5327399" y="2924945"/>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Up 37">
            <a:extLst>
              <a:ext uri="{FF2B5EF4-FFF2-40B4-BE49-F238E27FC236}">
                <a16:creationId xmlns:a16="http://schemas.microsoft.com/office/drawing/2014/main" id="{A3E9FFE2-87E5-0C0C-0DCE-525C476C5FE3}"/>
              </a:ext>
            </a:extLst>
          </p:cNvPr>
          <p:cNvSpPr/>
          <p:nvPr/>
        </p:nvSpPr>
        <p:spPr>
          <a:xfrm rot="10800000">
            <a:off x="3617416" y="2971343"/>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lide Number Placeholder 1">
            <a:extLst>
              <a:ext uri="{FF2B5EF4-FFF2-40B4-BE49-F238E27FC236}">
                <a16:creationId xmlns:a16="http://schemas.microsoft.com/office/drawing/2014/main" id="{C48ACCDB-9E9C-9F75-CF96-C98667C40BDF}"/>
              </a:ext>
            </a:extLst>
          </p:cNvPr>
          <p:cNvSpPr txBox="1">
            <a:spLocks/>
          </p:cNvSpPr>
          <p:nvPr/>
        </p:nvSpPr>
        <p:spPr>
          <a:xfrm>
            <a:off x="268341" y="6462741"/>
            <a:ext cx="11907982" cy="2483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lumMod val="50000"/>
                  </a:schemeClr>
                </a:solidFill>
              </a:rPr>
              <a:t>C5. To what extent do you agree or disagree with these statements: I/we can't heat my/our home to a comfortable level because of poor insulation/energy inefficiency, I/we try to limit our use of heating to keep costs down where we can, I/we can't afford to heat my/our home to a comfortable level because of financial concerns   </a:t>
            </a:r>
            <a:r>
              <a:rPr lang="en-US" sz="900" dirty="0">
                <a:solidFill>
                  <a:schemeClr val="bg1">
                    <a:lumMod val="50000"/>
                  </a:schemeClr>
                </a:solidFill>
              </a:rPr>
              <a:t>Base: All (Jan/Feb 2026 n=1,608, Jan/Feb 2025 n=1,656)</a:t>
            </a:r>
            <a:endParaRPr lang="en-GB" sz="900" dirty="0">
              <a:solidFill>
                <a:schemeClr val="bg1">
                  <a:lumMod val="50000"/>
                </a:schemeClr>
              </a:solidFill>
            </a:endParaRPr>
          </a:p>
        </p:txBody>
      </p:sp>
      <p:sp>
        <p:nvSpPr>
          <p:cNvPr id="40" name="TextBox 39">
            <a:extLst>
              <a:ext uri="{FF2B5EF4-FFF2-40B4-BE49-F238E27FC236}">
                <a16:creationId xmlns:a16="http://schemas.microsoft.com/office/drawing/2014/main" id="{CD84AA32-A0EF-4BC8-7F1C-F6A4BBF996F1}"/>
              </a:ext>
            </a:extLst>
          </p:cNvPr>
          <p:cNvSpPr txBox="1"/>
          <p:nvPr/>
        </p:nvSpPr>
        <p:spPr>
          <a:xfrm>
            <a:off x="6192570" y="2418279"/>
            <a:ext cx="535036" cy="306467"/>
          </a:xfrm>
          <a:prstGeom prst="roundRect">
            <a:avLst/>
          </a:prstGeom>
          <a:solidFill>
            <a:srgbClr val="FFE5F0"/>
          </a:solidFill>
        </p:spPr>
        <p:txBody>
          <a:bodyPr wrap="square" rtlCol="0">
            <a:spAutoFit/>
          </a:bodyPr>
          <a:lstStyle/>
          <a:p>
            <a:pPr algn="ctr"/>
            <a:r>
              <a:rPr lang="en-GB" sz="1200" b="1"/>
              <a:t>36%</a:t>
            </a:r>
          </a:p>
        </p:txBody>
      </p:sp>
      <p:sp>
        <p:nvSpPr>
          <p:cNvPr id="41" name="TextBox 40">
            <a:extLst>
              <a:ext uri="{FF2B5EF4-FFF2-40B4-BE49-F238E27FC236}">
                <a16:creationId xmlns:a16="http://schemas.microsoft.com/office/drawing/2014/main" id="{15D6971E-0B50-DD64-723A-A60F824781F4}"/>
              </a:ext>
            </a:extLst>
          </p:cNvPr>
          <p:cNvSpPr txBox="1"/>
          <p:nvPr/>
        </p:nvSpPr>
        <p:spPr>
          <a:xfrm>
            <a:off x="6690280" y="1967126"/>
            <a:ext cx="720866" cy="430887"/>
          </a:xfrm>
          <a:prstGeom prst="rect">
            <a:avLst/>
          </a:prstGeom>
          <a:noFill/>
        </p:spPr>
        <p:txBody>
          <a:bodyPr wrap="square" rtlCol="0">
            <a:spAutoFit/>
          </a:bodyPr>
          <a:lstStyle/>
          <a:p>
            <a:pPr algn="ctr"/>
            <a:r>
              <a:rPr lang="en-GB" sz="1100" b="1" i="1"/>
              <a:t>Jan/Feb 2025</a:t>
            </a:r>
          </a:p>
        </p:txBody>
      </p:sp>
      <p:sp>
        <p:nvSpPr>
          <p:cNvPr id="42" name="TextBox 41">
            <a:extLst>
              <a:ext uri="{FF2B5EF4-FFF2-40B4-BE49-F238E27FC236}">
                <a16:creationId xmlns:a16="http://schemas.microsoft.com/office/drawing/2014/main" id="{1A16632B-4299-7C6F-76D3-4D1A55FB1FEA}"/>
              </a:ext>
            </a:extLst>
          </p:cNvPr>
          <p:cNvSpPr txBox="1"/>
          <p:nvPr/>
        </p:nvSpPr>
        <p:spPr>
          <a:xfrm>
            <a:off x="6192570" y="3896938"/>
            <a:ext cx="535036" cy="306467"/>
          </a:xfrm>
          <a:prstGeom prst="roundRect">
            <a:avLst/>
          </a:prstGeom>
          <a:solidFill>
            <a:srgbClr val="FFE5F0"/>
          </a:solidFill>
        </p:spPr>
        <p:txBody>
          <a:bodyPr wrap="square" rtlCol="0">
            <a:spAutoFit/>
          </a:bodyPr>
          <a:lstStyle/>
          <a:p>
            <a:pPr algn="ctr"/>
            <a:r>
              <a:rPr lang="en-GB" sz="1200" b="1"/>
              <a:t>29%</a:t>
            </a:r>
          </a:p>
        </p:txBody>
      </p:sp>
      <p:sp>
        <p:nvSpPr>
          <p:cNvPr id="43" name="TextBox 42">
            <a:extLst>
              <a:ext uri="{FF2B5EF4-FFF2-40B4-BE49-F238E27FC236}">
                <a16:creationId xmlns:a16="http://schemas.microsoft.com/office/drawing/2014/main" id="{3238BD96-8813-6B7E-C7FD-701D579E8071}"/>
              </a:ext>
            </a:extLst>
          </p:cNvPr>
          <p:cNvSpPr txBox="1"/>
          <p:nvPr/>
        </p:nvSpPr>
        <p:spPr>
          <a:xfrm>
            <a:off x="7263270" y="3435013"/>
            <a:ext cx="720866" cy="430887"/>
          </a:xfrm>
          <a:prstGeom prst="rect">
            <a:avLst/>
          </a:prstGeom>
          <a:noFill/>
        </p:spPr>
        <p:txBody>
          <a:bodyPr wrap="square" rtlCol="0">
            <a:spAutoFit/>
          </a:bodyPr>
          <a:lstStyle/>
          <a:p>
            <a:pPr algn="ctr"/>
            <a:r>
              <a:rPr lang="en-GB" sz="1100" b="1" i="1"/>
              <a:t>Jan/Feb 2026</a:t>
            </a:r>
          </a:p>
        </p:txBody>
      </p:sp>
      <p:pic>
        <p:nvPicPr>
          <p:cNvPr id="45" name="Graphic 44" descr="Woman outline">
            <a:extLst>
              <a:ext uri="{FF2B5EF4-FFF2-40B4-BE49-F238E27FC236}">
                <a16:creationId xmlns:a16="http://schemas.microsoft.com/office/drawing/2014/main" id="{D969CF0A-269F-D734-B25C-F4B5C6F092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06056" y="2417480"/>
            <a:ext cx="503751" cy="503751"/>
          </a:xfrm>
          <a:prstGeom prst="rect">
            <a:avLst/>
          </a:prstGeom>
        </p:spPr>
      </p:pic>
      <p:pic>
        <p:nvPicPr>
          <p:cNvPr id="49" name="Graphic 48" descr="Globe outline">
            <a:extLst>
              <a:ext uri="{FF2B5EF4-FFF2-40B4-BE49-F238E27FC236}">
                <a16:creationId xmlns:a16="http://schemas.microsoft.com/office/drawing/2014/main" id="{E7EBF515-CFE6-9DDC-71AF-4183107961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64839" y="2973666"/>
            <a:ext cx="434335" cy="434335"/>
          </a:xfrm>
          <a:prstGeom prst="rect">
            <a:avLst/>
          </a:prstGeom>
        </p:spPr>
      </p:pic>
      <p:pic>
        <p:nvPicPr>
          <p:cNvPr id="47" name="Graphic 46" descr="Payroll outline">
            <a:extLst>
              <a:ext uri="{FF2B5EF4-FFF2-40B4-BE49-F238E27FC236}">
                <a16:creationId xmlns:a16="http://schemas.microsoft.com/office/drawing/2014/main" id="{7A4CBC69-08F9-233D-C6D8-C0DBB3DF6BD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41974" y="3683301"/>
            <a:ext cx="457200" cy="457200"/>
          </a:xfrm>
          <a:prstGeom prst="rect">
            <a:avLst/>
          </a:prstGeom>
        </p:spPr>
      </p:pic>
      <p:sp>
        <p:nvSpPr>
          <p:cNvPr id="48" name="Arrow: Up 47">
            <a:extLst>
              <a:ext uri="{FF2B5EF4-FFF2-40B4-BE49-F238E27FC236}">
                <a16:creationId xmlns:a16="http://schemas.microsoft.com/office/drawing/2014/main" id="{8469F4E1-9502-7115-5E87-95820FD74D62}"/>
              </a:ext>
            </a:extLst>
          </p:cNvPr>
          <p:cNvSpPr/>
          <p:nvPr/>
        </p:nvSpPr>
        <p:spPr>
          <a:xfrm>
            <a:off x="8050132" y="2450962"/>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Up 50">
            <a:extLst>
              <a:ext uri="{FF2B5EF4-FFF2-40B4-BE49-F238E27FC236}">
                <a16:creationId xmlns:a16="http://schemas.microsoft.com/office/drawing/2014/main" id="{F4EC7AA1-AE9C-45CF-8A88-3623C3FCE814}"/>
              </a:ext>
            </a:extLst>
          </p:cNvPr>
          <p:cNvSpPr/>
          <p:nvPr/>
        </p:nvSpPr>
        <p:spPr>
          <a:xfrm>
            <a:off x="8050132" y="3896938"/>
            <a:ext cx="216024" cy="230601"/>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1A0F7104-FE77-81BA-BD9D-DD9C351AF369}"/>
              </a:ext>
            </a:extLst>
          </p:cNvPr>
          <p:cNvSpPr txBox="1"/>
          <p:nvPr/>
        </p:nvSpPr>
        <p:spPr>
          <a:xfrm>
            <a:off x="8479884" y="5108371"/>
            <a:ext cx="3345243" cy="1174790"/>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pic>
        <p:nvPicPr>
          <p:cNvPr id="46" name="Graphic 45" descr="Warning with solid fill">
            <a:extLst>
              <a:ext uri="{FF2B5EF4-FFF2-40B4-BE49-F238E27FC236}">
                <a16:creationId xmlns:a16="http://schemas.microsoft.com/office/drawing/2014/main" id="{A991ED46-6A89-CBEB-AFBB-B805B02ABAD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31886" y="4996156"/>
            <a:ext cx="291620" cy="291620"/>
          </a:xfrm>
          <a:prstGeom prst="rect">
            <a:avLst/>
          </a:prstGeom>
        </p:spPr>
      </p:pic>
    </p:spTree>
    <p:extLst>
      <p:ext uri="{BB962C8B-B14F-4D97-AF65-F5344CB8AC3E}">
        <p14:creationId xmlns:p14="http://schemas.microsoft.com/office/powerpoint/2010/main" val="399664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E62BC-B571-2886-C7A2-470D08941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CC157-4EA3-6DF9-5544-CEECB5A96B2C}"/>
              </a:ext>
            </a:extLst>
          </p:cNvPr>
          <p:cNvSpPr>
            <a:spLocks noGrp="1"/>
          </p:cNvSpPr>
          <p:nvPr>
            <p:ph type="title"/>
          </p:nvPr>
        </p:nvSpPr>
        <p:spPr>
          <a:xfrm>
            <a:off x="288583" y="162747"/>
            <a:ext cx="9051116" cy="664012"/>
          </a:xfrm>
        </p:spPr>
        <p:txBody>
          <a:bodyPr/>
          <a:lstStyle/>
          <a:p>
            <a:r>
              <a:rPr lang="en-GB" dirty="0"/>
              <a:t>A third of households reported mental health impacts due to keeping up with their energy bills and over a quarter reported physical health impacts, an increase from 2025</a:t>
            </a:r>
            <a:br>
              <a:rPr lang="en-GB" dirty="0"/>
            </a:br>
            <a:br>
              <a:rPr lang="en-GB" dirty="0"/>
            </a:br>
            <a:endParaRPr lang="en-GB" dirty="0"/>
          </a:p>
        </p:txBody>
      </p:sp>
      <p:graphicFrame>
        <p:nvGraphicFramePr>
          <p:cNvPr id="4" name="Chart Placeholder 6">
            <a:extLst>
              <a:ext uri="{FF2B5EF4-FFF2-40B4-BE49-F238E27FC236}">
                <a16:creationId xmlns:a16="http://schemas.microsoft.com/office/drawing/2014/main" id="{34892486-D55C-B14E-84CA-5DFF6B326452}"/>
              </a:ext>
            </a:extLst>
          </p:cNvPr>
          <p:cNvGraphicFramePr>
            <a:graphicFrameLocks/>
          </p:cNvGraphicFramePr>
          <p:nvPr>
            <p:extLst>
              <p:ext uri="{D42A27DB-BD31-4B8C-83A1-F6EECF244321}">
                <p14:modId xmlns:p14="http://schemas.microsoft.com/office/powerpoint/2010/main" val="972130913"/>
              </p:ext>
            </p:extLst>
          </p:nvPr>
        </p:nvGraphicFramePr>
        <p:xfrm>
          <a:off x="139432" y="2178244"/>
          <a:ext cx="6051180" cy="39608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F8F380C-9B93-BD55-998B-3AC9B863D52F}"/>
              </a:ext>
            </a:extLst>
          </p:cNvPr>
          <p:cNvSpPr txBox="1"/>
          <p:nvPr/>
        </p:nvSpPr>
        <p:spPr>
          <a:xfrm>
            <a:off x="6448673" y="1891475"/>
            <a:ext cx="5132379" cy="3847862"/>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1100" b="1" dirty="0">
                <a:effectLst/>
              </a:rPr>
              <a:t>Groups more likely to report </a:t>
            </a:r>
            <a:r>
              <a:rPr lang="en-GB" sz="1100" b="1" u="sng" dirty="0">
                <a:effectLst/>
              </a:rPr>
              <a:t>negative mental health impacts:</a:t>
            </a:r>
          </a:p>
          <a:p>
            <a:pPr lvl="1"/>
            <a:endParaRPr lang="en-GB" sz="1100" dirty="0">
              <a:effectLst/>
            </a:endParaRPr>
          </a:p>
          <a:p>
            <a:pPr lvl="1"/>
            <a:r>
              <a:rPr lang="en-GB" sz="1100" dirty="0"/>
              <a:t>Younger age groups, aged between 16-24 (50%), 25-34 (43%), 35-44 (42%) and 45-54 (42%)</a:t>
            </a:r>
          </a:p>
          <a:p>
            <a:pPr lvl="1"/>
            <a:endParaRPr lang="en-GB" sz="1100" dirty="0">
              <a:effectLst/>
            </a:endParaRPr>
          </a:p>
          <a:p>
            <a:pPr lvl="1"/>
            <a:r>
              <a:rPr lang="en-GB" sz="1100" dirty="0"/>
              <a:t>Households with 5 or more people (46%) compared to those with 2-4 people (30%) </a:t>
            </a:r>
          </a:p>
          <a:p>
            <a:pPr lvl="1"/>
            <a:endParaRPr lang="en-GB" sz="1100" dirty="0">
              <a:effectLst/>
            </a:endParaRPr>
          </a:p>
          <a:p>
            <a:pPr lvl="1"/>
            <a:r>
              <a:rPr lang="en-GB" sz="1100" dirty="0"/>
              <a:t>Children under 5 in household (50%) compared to households without (31%)</a:t>
            </a:r>
          </a:p>
          <a:p>
            <a:pPr lvl="1"/>
            <a:endParaRPr lang="en-GB" sz="1100" dirty="0">
              <a:effectLst/>
            </a:endParaRPr>
          </a:p>
          <a:p>
            <a:pPr lvl="1"/>
            <a:r>
              <a:rPr lang="en-GB" sz="1100" dirty="0">
                <a:effectLst/>
              </a:rPr>
              <a:t>Households with two generations of adults from the same family living together (38%) compared to households with one generation of adults (29%)</a:t>
            </a:r>
          </a:p>
          <a:p>
            <a:pPr lvl="1"/>
            <a:endParaRPr lang="en-GB" sz="1100" dirty="0">
              <a:effectLst/>
            </a:endParaRPr>
          </a:p>
          <a:p>
            <a:pPr lvl="1"/>
            <a:r>
              <a:rPr lang="en-GB" sz="1100" dirty="0">
                <a:effectLst/>
              </a:rPr>
              <a:t>Households with a pre-payment meter (51%) compared to households who pay by regular direct debit </a:t>
            </a:r>
            <a:r>
              <a:rPr lang="en-GB" sz="1100" dirty="0"/>
              <a:t>or standing order (29%)</a:t>
            </a:r>
          </a:p>
          <a:p>
            <a:pPr lvl="1"/>
            <a:endParaRPr lang="en-GB" sz="1100" dirty="0"/>
          </a:p>
          <a:p>
            <a:pPr lvl="1"/>
            <a:r>
              <a:rPr lang="en-GB" sz="1100" dirty="0"/>
              <a:t>Households in urban areas (34%) compared to rural areas (25%)</a:t>
            </a:r>
          </a:p>
        </p:txBody>
      </p:sp>
      <p:sp>
        <p:nvSpPr>
          <p:cNvPr id="6" name="Slide Number Placeholder 1">
            <a:extLst>
              <a:ext uri="{FF2B5EF4-FFF2-40B4-BE49-F238E27FC236}">
                <a16:creationId xmlns:a16="http://schemas.microsoft.com/office/drawing/2014/main" id="{D047704B-06F7-090D-CD32-AFAA2EE9AF25}"/>
              </a:ext>
            </a:extLst>
          </p:cNvPr>
          <p:cNvSpPr txBox="1">
            <a:spLocks/>
          </p:cNvSpPr>
          <p:nvPr/>
        </p:nvSpPr>
        <p:spPr>
          <a:xfrm>
            <a:off x="0" y="6462807"/>
            <a:ext cx="11644630" cy="337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C6/AFF17a To what extent, if at all, is your mental / physical health being negatively impacted by keeping up with your energy bills? Base: All (Jan/Feb 2026 n=1,608, Jan/Feb 2025 n=1,656, </a:t>
            </a:r>
            <a:r>
              <a:rPr lang="pt-BR" sz="900" dirty="0">
                <a:solidFill>
                  <a:schemeClr val="bg1">
                    <a:lumMod val="50000"/>
                  </a:schemeClr>
                </a:solidFill>
              </a:rPr>
              <a:t>Jan/Feb 2024 n=1,609, Oct 2023 n=1,589, Mar 2023 n=1,579, Nov/Dec 2022 n= 1,621</a:t>
            </a:r>
            <a:r>
              <a:rPr lang="en-US" sz="900" dirty="0">
                <a:solidFill>
                  <a:schemeClr val="bg1">
                    <a:lumMod val="50000"/>
                  </a:schemeClr>
                </a:solidFill>
              </a:rPr>
              <a:t>).</a:t>
            </a:r>
            <a:endParaRPr lang="en-GB" sz="900" dirty="0">
              <a:solidFill>
                <a:schemeClr val="bg1">
                  <a:lumMod val="50000"/>
                </a:schemeClr>
              </a:solidFill>
            </a:endParaRPr>
          </a:p>
        </p:txBody>
      </p:sp>
      <p:sp>
        <p:nvSpPr>
          <p:cNvPr id="3" name="Arrow: Up 2">
            <a:extLst>
              <a:ext uri="{FF2B5EF4-FFF2-40B4-BE49-F238E27FC236}">
                <a16:creationId xmlns:a16="http://schemas.microsoft.com/office/drawing/2014/main" id="{37C6C720-6CF6-75DB-EC4D-23DD287F177F}"/>
              </a:ext>
            </a:extLst>
          </p:cNvPr>
          <p:cNvSpPr/>
          <p:nvPr/>
        </p:nvSpPr>
        <p:spPr>
          <a:xfrm>
            <a:off x="5842411" y="2924969"/>
            <a:ext cx="216024" cy="21602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6962B0C9-E1A6-542F-59FD-2303E283A9CF}"/>
              </a:ext>
            </a:extLst>
          </p:cNvPr>
          <p:cNvSpPr/>
          <p:nvPr/>
        </p:nvSpPr>
        <p:spPr>
          <a:xfrm>
            <a:off x="5842411" y="4045828"/>
            <a:ext cx="216024" cy="21602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City outline">
            <a:extLst>
              <a:ext uri="{FF2B5EF4-FFF2-40B4-BE49-F238E27FC236}">
                <a16:creationId xmlns:a16="http://schemas.microsoft.com/office/drawing/2014/main" id="{C84643A3-9E79-8FC2-F0E0-A30958CDC8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67356" y="5091034"/>
            <a:ext cx="457200" cy="457200"/>
          </a:xfrm>
          <a:prstGeom prst="rect">
            <a:avLst/>
          </a:prstGeom>
        </p:spPr>
      </p:pic>
      <p:pic>
        <p:nvPicPr>
          <p:cNvPr id="13" name="Graphic 12" descr="Daily calendar outline">
            <a:extLst>
              <a:ext uri="{FF2B5EF4-FFF2-40B4-BE49-F238E27FC236}">
                <a16:creationId xmlns:a16="http://schemas.microsoft.com/office/drawing/2014/main" id="{D289FE5B-4C77-E867-9170-BF7DFA2650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67356" y="2400592"/>
            <a:ext cx="457200" cy="457200"/>
          </a:xfrm>
          <a:prstGeom prst="rect">
            <a:avLst/>
          </a:prstGeom>
        </p:spPr>
      </p:pic>
      <p:pic>
        <p:nvPicPr>
          <p:cNvPr id="15" name="Graphic 14" descr="House outline">
            <a:extLst>
              <a:ext uri="{FF2B5EF4-FFF2-40B4-BE49-F238E27FC236}">
                <a16:creationId xmlns:a16="http://schemas.microsoft.com/office/drawing/2014/main" id="{A13BAD88-7E36-58D1-E775-597C9F1B237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67356" y="2860756"/>
            <a:ext cx="457200" cy="457200"/>
          </a:xfrm>
          <a:prstGeom prst="rect">
            <a:avLst/>
          </a:prstGeom>
        </p:spPr>
      </p:pic>
      <p:pic>
        <p:nvPicPr>
          <p:cNvPr id="18" name="Graphic 17" descr="Family with girl outline">
            <a:extLst>
              <a:ext uri="{FF2B5EF4-FFF2-40B4-BE49-F238E27FC236}">
                <a16:creationId xmlns:a16="http://schemas.microsoft.com/office/drawing/2014/main" id="{F23F8BA9-5A51-5A94-9F44-997C9EA5083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67356" y="3392950"/>
            <a:ext cx="457200" cy="457200"/>
          </a:xfrm>
          <a:prstGeom prst="rect">
            <a:avLst/>
          </a:prstGeom>
        </p:spPr>
      </p:pic>
      <p:pic>
        <p:nvPicPr>
          <p:cNvPr id="21" name="Graphic 20" descr="Two Men outline">
            <a:extLst>
              <a:ext uri="{FF2B5EF4-FFF2-40B4-BE49-F238E27FC236}">
                <a16:creationId xmlns:a16="http://schemas.microsoft.com/office/drawing/2014/main" id="{303BCC12-32AC-2414-3FC7-D74E9C4A3ED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38266" y="3929651"/>
            <a:ext cx="457200" cy="457200"/>
          </a:xfrm>
          <a:prstGeom prst="rect">
            <a:avLst/>
          </a:prstGeom>
        </p:spPr>
      </p:pic>
      <p:pic>
        <p:nvPicPr>
          <p:cNvPr id="23" name="Graphic 22" descr="Payroll outline">
            <a:extLst>
              <a:ext uri="{FF2B5EF4-FFF2-40B4-BE49-F238E27FC236}">
                <a16:creationId xmlns:a16="http://schemas.microsoft.com/office/drawing/2014/main" id="{FFB0D4B1-E55F-0AD0-63AD-50617D1BC15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677255" y="4605133"/>
            <a:ext cx="379221" cy="379221"/>
          </a:xfrm>
          <a:prstGeom prst="rect">
            <a:avLst/>
          </a:prstGeom>
        </p:spPr>
      </p:pic>
      <p:sp>
        <p:nvSpPr>
          <p:cNvPr id="8" name="TextBox 7">
            <a:extLst>
              <a:ext uri="{FF2B5EF4-FFF2-40B4-BE49-F238E27FC236}">
                <a16:creationId xmlns:a16="http://schemas.microsoft.com/office/drawing/2014/main" id="{7330BD6F-47EF-95BD-52AC-EA44957C6A64}"/>
              </a:ext>
            </a:extLst>
          </p:cNvPr>
          <p:cNvSpPr txBox="1"/>
          <p:nvPr/>
        </p:nvSpPr>
        <p:spPr>
          <a:xfrm>
            <a:off x="803276" y="1891475"/>
            <a:ext cx="4940053" cy="523220"/>
          </a:xfrm>
          <a:prstGeom prst="rect">
            <a:avLst/>
          </a:prstGeom>
          <a:noFill/>
        </p:spPr>
        <p:txBody>
          <a:bodyPr wrap="square" rtlCol="0">
            <a:spAutoFit/>
          </a:bodyPr>
          <a:lstStyle/>
          <a:p>
            <a:pPr algn="ctr">
              <a:buClr>
                <a:srgbClr val="2CE3A0"/>
              </a:buClr>
            </a:pPr>
            <a:r>
              <a:rPr lang="en-GB" sz="1400" b="1"/>
              <a:t>Experience of negative physical and mental health impacts over time</a:t>
            </a:r>
          </a:p>
        </p:txBody>
      </p:sp>
    </p:spTree>
    <p:extLst>
      <p:ext uri="{BB962C8B-B14F-4D97-AF65-F5344CB8AC3E}">
        <p14:creationId xmlns:p14="http://schemas.microsoft.com/office/powerpoint/2010/main" val="2108251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2A8AB60-5E81-2EC6-A700-B37A32505484}"/>
              </a:ext>
            </a:extLst>
          </p:cNvPr>
          <p:cNvSpPr>
            <a:spLocks noGrp="1"/>
          </p:cNvSpPr>
          <p:nvPr>
            <p:ph type="title"/>
          </p:nvPr>
        </p:nvSpPr>
        <p:spPr>
          <a:xfrm>
            <a:off x="428625" y="639763"/>
            <a:ext cx="6654800" cy="557212"/>
          </a:xfrm>
        </p:spPr>
        <p:txBody>
          <a:bodyPr>
            <a:normAutofit/>
          </a:bodyPr>
          <a:lstStyle/>
          <a:p>
            <a:r>
              <a:rPr lang="en-GB"/>
              <a:t>Introduction</a:t>
            </a:r>
          </a:p>
        </p:txBody>
      </p:sp>
      <p:sp>
        <p:nvSpPr>
          <p:cNvPr id="5" name="Chart Placeholder 2">
            <a:extLst>
              <a:ext uri="{FF2B5EF4-FFF2-40B4-BE49-F238E27FC236}">
                <a16:creationId xmlns:a16="http://schemas.microsoft.com/office/drawing/2014/main" id="{EED707A7-B92B-BA1B-4DFB-647608827880}"/>
              </a:ext>
            </a:extLst>
          </p:cNvPr>
          <p:cNvSpPr txBox="1">
            <a:spLocks/>
          </p:cNvSpPr>
          <p:nvPr/>
        </p:nvSpPr>
        <p:spPr>
          <a:xfrm>
            <a:off x="4799856" y="2251804"/>
            <a:ext cx="6967599" cy="4417551"/>
          </a:xfrm>
          <a:prstGeom prst="rect">
            <a:avLst/>
          </a:prstGeom>
          <a:solidFill>
            <a:schemeClr val="bg1"/>
          </a:solidFill>
        </p:spPr>
        <p:txBody>
          <a:bodyPr>
            <a:normAutofit/>
          </a:bodyPr>
          <a:lstStyle>
            <a:lvl1pPr marL="285750" indent="-285750" algn="l" defTabSz="914400" rtl="0" eaLnBrk="1" latinLnBrk="0" hangingPunct="1">
              <a:lnSpc>
                <a:spcPct val="90000"/>
              </a:lnSpc>
              <a:spcBef>
                <a:spcPts val="1000"/>
              </a:spcBef>
              <a:buClr>
                <a:srgbClr val="2CE3A0"/>
              </a:buClr>
              <a:buFont typeface="Wingdings" pitchFamily="2" charset="2"/>
              <a:buChar char="§"/>
              <a:defRPr sz="1400"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2CE3A0"/>
              </a:buClr>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4pPr>
            <a:lvl5pPr marL="0" indent="-228600" algn="l" defTabSz="914400" rtl="0" eaLnBrk="1" latinLnBrk="0" hangingPunct="1">
              <a:lnSpc>
                <a:spcPct val="90000"/>
              </a:lnSpc>
              <a:spcBef>
                <a:spcPts val="500"/>
              </a:spcBef>
              <a:buClr>
                <a:schemeClr val="accent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GB" dirty="0">
                <a:latin typeface="Arial" panose="020B0604020202020204" pitchFamily="34" charset="0"/>
                <a:ea typeface="Calibri" panose="020F0502020204030204" pitchFamily="34" charset="0"/>
                <a:cs typeface="Arial" panose="020B0604020202020204" pitchFamily="34" charset="0"/>
              </a:rPr>
              <a:t>The overall </a:t>
            </a:r>
            <a:r>
              <a:rPr lang="en-GB" b="1" dirty="0">
                <a:latin typeface="Arial" panose="020B0604020202020204" pitchFamily="34" charset="0"/>
                <a:ea typeface="Calibri" panose="020F0502020204030204" pitchFamily="34" charset="0"/>
                <a:cs typeface="Arial" panose="020B0604020202020204" pitchFamily="34" charset="0"/>
              </a:rPr>
              <a:t>objectives </a:t>
            </a:r>
            <a:r>
              <a:rPr lang="en-GB" dirty="0">
                <a:latin typeface="Arial" panose="020B0604020202020204" pitchFamily="34" charset="0"/>
                <a:ea typeface="Calibri" panose="020F0502020204030204" pitchFamily="34" charset="0"/>
                <a:cs typeface="Arial" panose="020B0604020202020204" pitchFamily="34" charset="0"/>
              </a:rPr>
              <a:t>of the research are to: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Understand how consumers are </a:t>
            </a:r>
            <a:r>
              <a:rPr lang="en-GB" b="1" dirty="0">
                <a:latin typeface="Arial" panose="020B0604020202020204" pitchFamily="34" charset="0"/>
                <a:ea typeface="Calibri" panose="020F0502020204030204" pitchFamily="34" charset="0"/>
                <a:cs typeface="Arial" panose="020B0604020202020204" pitchFamily="34" charset="0"/>
              </a:rPr>
              <a:t>managing financially</a:t>
            </a:r>
            <a:r>
              <a:rPr lang="en-GB" dirty="0">
                <a:latin typeface="Arial" panose="020B0604020202020204" pitchFamily="34" charset="0"/>
                <a:ea typeface="Calibri" panose="020F0502020204030204" pitchFamily="34" charset="0"/>
                <a:cs typeface="Arial" panose="020B0604020202020204" pitchFamily="34" charset="0"/>
              </a:rPr>
              <a:t> and how well they are keeping up with their energy bills.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Understand how consumers have </a:t>
            </a:r>
            <a:r>
              <a:rPr lang="en-GB" b="1" dirty="0">
                <a:latin typeface="Arial" panose="020B0604020202020204" pitchFamily="34" charset="0"/>
                <a:ea typeface="Calibri" panose="020F0502020204030204" pitchFamily="34" charset="0"/>
                <a:cs typeface="Arial" panose="020B0604020202020204" pitchFamily="34" charset="0"/>
              </a:rPr>
              <a:t>changed their behaviour </a:t>
            </a:r>
            <a:r>
              <a:rPr lang="en-GB" dirty="0">
                <a:latin typeface="Arial" panose="020B0604020202020204" pitchFamily="34" charset="0"/>
                <a:ea typeface="Calibri" panose="020F0502020204030204" pitchFamily="34" charset="0"/>
                <a:cs typeface="Arial" panose="020B0604020202020204" pitchFamily="34" charset="0"/>
              </a:rPr>
              <a:t>in response to increased costs of energy (for example, rationing energy use or not heating their home comfortably).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Understand how consumers are responding to </a:t>
            </a:r>
            <a:r>
              <a:rPr lang="en-GB" b="1" dirty="0">
                <a:latin typeface="Arial" panose="020B0604020202020204" pitchFamily="34" charset="0"/>
                <a:ea typeface="Calibri" panose="020F0502020204030204" pitchFamily="34" charset="0"/>
                <a:cs typeface="Arial" panose="020B0604020202020204" pitchFamily="34" charset="0"/>
              </a:rPr>
              <a:t>aspects of the changing energy market beyond price </a:t>
            </a:r>
            <a:r>
              <a:rPr lang="en-GB" dirty="0">
                <a:latin typeface="Arial" panose="020B0604020202020204" pitchFamily="34" charset="0"/>
                <a:ea typeface="Calibri" panose="020F0502020204030204" pitchFamily="34" charset="0"/>
                <a:cs typeface="Arial" panose="020B0604020202020204" pitchFamily="34" charset="0"/>
              </a:rPr>
              <a:t>– for example, the emergence of low carbon technologies.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b="1" dirty="0">
                <a:latin typeface="Arial" panose="020B0604020202020204" pitchFamily="34" charset="0"/>
                <a:ea typeface="Calibri" panose="020F0502020204030204" pitchFamily="34" charset="0"/>
                <a:cs typeface="Arial" panose="020B0604020202020204" pitchFamily="34" charset="0"/>
              </a:rPr>
              <a:t>Identify the impacts </a:t>
            </a:r>
            <a:r>
              <a:rPr lang="en-GB" dirty="0">
                <a:latin typeface="Arial" panose="020B0604020202020204" pitchFamily="34" charset="0"/>
                <a:ea typeface="Calibri" panose="020F0502020204030204" pitchFamily="34" charset="0"/>
                <a:cs typeface="Arial" panose="020B0604020202020204" pitchFamily="34" charset="0"/>
              </a:rPr>
              <a:t>on consumers of high energy bills such as borrowing and debt, or any on their physical and mental health.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b="1" dirty="0">
                <a:latin typeface="Arial" panose="020B0604020202020204" pitchFamily="34" charset="0"/>
                <a:ea typeface="Calibri" panose="020F0502020204030204" pitchFamily="34" charset="0"/>
                <a:cs typeface="Arial" panose="020B0604020202020204" pitchFamily="34" charset="0"/>
              </a:rPr>
              <a:t>Assess levels of debt and arrears </a:t>
            </a:r>
            <a:r>
              <a:rPr lang="en-GB" dirty="0">
                <a:latin typeface="Arial" panose="020B0604020202020204" pitchFamily="34" charset="0"/>
                <a:ea typeface="Calibri" panose="020F0502020204030204" pitchFamily="34" charset="0"/>
                <a:cs typeface="Arial" panose="020B0604020202020204" pitchFamily="34" charset="0"/>
              </a:rPr>
              <a:t>and its impact on consumers.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Track how all the above have </a:t>
            </a:r>
            <a:r>
              <a:rPr lang="en-GB" b="1" dirty="0">
                <a:latin typeface="Arial" panose="020B0604020202020204" pitchFamily="34" charset="0"/>
                <a:ea typeface="Calibri" panose="020F0502020204030204" pitchFamily="34" charset="0"/>
                <a:cs typeface="Arial" panose="020B0604020202020204" pitchFamily="34" charset="0"/>
              </a:rPr>
              <a:t>changed over time  </a:t>
            </a:r>
            <a:endParaRPr lang="en-GB" b="1"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Identify any </a:t>
            </a:r>
            <a:r>
              <a:rPr lang="en-GB" b="1" dirty="0">
                <a:latin typeface="Arial" panose="020B0604020202020204" pitchFamily="34" charset="0"/>
                <a:ea typeface="Calibri" panose="020F0502020204030204" pitchFamily="34" charset="0"/>
                <a:cs typeface="Arial" panose="020B0604020202020204" pitchFamily="34" charset="0"/>
              </a:rPr>
              <a:t>differential impacts </a:t>
            </a:r>
            <a:r>
              <a:rPr lang="en-GB" dirty="0">
                <a:latin typeface="Arial" panose="020B0604020202020204" pitchFamily="34" charset="0"/>
                <a:ea typeface="Calibri" panose="020F0502020204030204" pitchFamily="34" charset="0"/>
                <a:cs typeface="Arial" panose="020B0604020202020204" pitchFamily="34" charset="0"/>
              </a:rPr>
              <a:t>on different consumer groups.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71500">
              <a:buSzPts val="1000"/>
              <a:tabLst>
                <a:tab pos="457200" algn="l"/>
              </a:tabLst>
            </a:pPr>
            <a:r>
              <a:rPr lang="en-GB" b="1" dirty="0">
                <a:latin typeface="Arial" panose="020B0604020202020204" pitchFamily="34" charset="0"/>
                <a:ea typeface="Calibri" panose="020F0502020204030204" pitchFamily="34" charset="0"/>
                <a:cs typeface="Arial" panose="020B0604020202020204" pitchFamily="34" charset="0"/>
              </a:rPr>
              <a:t>Assess awareness of and access </a:t>
            </a:r>
            <a:r>
              <a:rPr lang="en-GB" dirty="0">
                <a:latin typeface="Arial" panose="020B0604020202020204" pitchFamily="34" charset="0"/>
                <a:ea typeface="Calibri" panose="020F0502020204030204" pitchFamily="34" charset="0"/>
                <a:cs typeface="Arial" panose="020B0604020202020204" pitchFamily="34" charset="0"/>
              </a:rPr>
              <a:t>to energy advice and support. </a:t>
            </a:r>
            <a:endParaRPr lang="en-GB"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64FB5FC-6450-40E7-A9B1-C0174493DB96}"/>
              </a:ext>
            </a:extLst>
          </p:cNvPr>
          <p:cNvSpPr txBox="1"/>
          <p:nvPr/>
        </p:nvSpPr>
        <p:spPr>
          <a:xfrm>
            <a:off x="598976" y="2251805"/>
            <a:ext cx="3672732" cy="2395336"/>
          </a:xfrm>
          <a:prstGeom prst="rect">
            <a:avLst/>
          </a:prstGeom>
          <a:noFill/>
        </p:spPr>
        <p:txBody>
          <a:bodyPr wrap="square" rtlCol="0">
            <a:spAutoFit/>
          </a:bodyPr>
          <a:lstStyle/>
          <a:p>
            <a:pPr>
              <a:lnSpc>
                <a:spcPct val="120000"/>
              </a:lnSpc>
              <a:spcAft>
                <a:spcPts val="1200"/>
              </a:spcAft>
            </a:pPr>
            <a:r>
              <a:rPr lang="en-GB" sz="1400">
                <a:effectLst/>
                <a:latin typeface="Arial" panose="020B0604020202020204" pitchFamily="34" charset="0"/>
                <a:ea typeface="Calibri" panose="020F0502020204030204" pitchFamily="34" charset="0"/>
                <a:cs typeface="Times New Roman" panose="02020603050405020304" pitchFamily="18" charset="0"/>
              </a:rPr>
              <a:t>Since early 2022, Consumer Scotland have been running the </a:t>
            </a:r>
            <a:r>
              <a:rPr lang="en-GB" sz="1400" b="1">
                <a:effectLst/>
                <a:latin typeface="Arial" panose="020B0604020202020204" pitchFamily="34" charset="0"/>
                <a:ea typeface="Calibri" panose="020F0502020204030204" pitchFamily="34" charset="0"/>
                <a:cs typeface="Times New Roman" panose="02020603050405020304" pitchFamily="18" charset="0"/>
              </a:rPr>
              <a:t>Energy Affordability Tracker Survey, </a:t>
            </a:r>
            <a:r>
              <a:rPr lang="en-GB" sz="1400">
                <a:effectLst/>
                <a:latin typeface="Arial" panose="020B0604020202020204" pitchFamily="34" charset="0"/>
                <a:ea typeface="Calibri" panose="020F0502020204030204" pitchFamily="34" charset="0"/>
                <a:cs typeface="Times New Roman" panose="02020603050405020304" pitchFamily="18" charset="0"/>
              </a:rPr>
              <a:t>which was initially commissioned in the context of rising energy prices alongside the wider rise in the cost of living. This report summarises the findings from the </a:t>
            </a:r>
            <a:r>
              <a:rPr lang="en-GB" sz="1400" b="1">
                <a:effectLst/>
                <a:latin typeface="Arial" panose="020B0604020202020204" pitchFamily="34" charset="0"/>
                <a:ea typeface="Calibri" panose="020F0502020204030204" pitchFamily="34" charset="0"/>
                <a:cs typeface="Times New Roman" panose="02020603050405020304" pitchFamily="18" charset="0"/>
              </a:rPr>
              <a:t>eighth wave </a:t>
            </a:r>
            <a:r>
              <a:rPr lang="en-GB" sz="1400">
                <a:effectLst/>
                <a:latin typeface="Arial" panose="020B0604020202020204" pitchFamily="34" charset="0"/>
                <a:ea typeface="Calibri" panose="020F0502020204030204" pitchFamily="34" charset="0"/>
                <a:cs typeface="Times New Roman" panose="02020603050405020304" pitchFamily="18" charset="0"/>
              </a:rPr>
              <a:t>of the Energy Affordability Tracker Survey to continue tracking consumer experience.</a:t>
            </a:r>
          </a:p>
        </p:txBody>
      </p:sp>
      <p:sp>
        <p:nvSpPr>
          <p:cNvPr id="2" name="Rectangle 1">
            <a:extLst>
              <a:ext uri="{FF2B5EF4-FFF2-40B4-BE49-F238E27FC236}">
                <a16:creationId xmlns:a16="http://schemas.microsoft.com/office/drawing/2014/main" id="{BE5A15DC-6FAD-58ED-D863-7B75DA650FF8}"/>
              </a:ext>
            </a:extLst>
          </p:cNvPr>
          <p:cNvSpPr/>
          <p:nvPr/>
        </p:nvSpPr>
        <p:spPr>
          <a:xfrm>
            <a:off x="623068" y="1484761"/>
            <a:ext cx="3672732" cy="475416"/>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panose="020B0604020202020204"/>
                <a:ea typeface="+mn-ea"/>
                <a:cs typeface="+mn-cs"/>
              </a:rPr>
              <a:t>Background</a:t>
            </a:r>
          </a:p>
        </p:txBody>
      </p:sp>
      <p:cxnSp>
        <p:nvCxnSpPr>
          <p:cNvPr id="4" name="Straight Connector 3">
            <a:extLst>
              <a:ext uri="{FF2B5EF4-FFF2-40B4-BE49-F238E27FC236}">
                <a16:creationId xmlns:a16="http://schemas.microsoft.com/office/drawing/2014/main" id="{C0FB3DE4-0350-7C5E-E7EA-7BDDBD6FE338}"/>
              </a:ext>
            </a:extLst>
          </p:cNvPr>
          <p:cNvCxnSpPr>
            <a:cxnSpLocks/>
          </p:cNvCxnSpPr>
          <p:nvPr/>
        </p:nvCxnSpPr>
        <p:spPr>
          <a:xfrm>
            <a:off x="622399" y="2075317"/>
            <a:ext cx="3673222" cy="0"/>
          </a:xfrm>
          <a:prstGeom prst="line">
            <a:avLst/>
          </a:prstGeom>
          <a:ln w="19050">
            <a:solidFill>
              <a:schemeClr val="accent5"/>
            </a:solidFill>
          </a:ln>
        </p:spPr>
        <p:style>
          <a:lnRef idx="1">
            <a:schemeClr val="accent3"/>
          </a:lnRef>
          <a:fillRef idx="0">
            <a:schemeClr val="accent3"/>
          </a:fillRef>
          <a:effectRef idx="0">
            <a:schemeClr val="accent3"/>
          </a:effectRef>
          <a:fontRef idx="minor">
            <a:schemeClr val="tx1"/>
          </a:fontRef>
        </p:style>
      </p:cxnSp>
      <p:pic>
        <p:nvPicPr>
          <p:cNvPr id="7" name="Graphic 6" descr="Target Audience with solid fill">
            <a:extLst>
              <a:ext uri="{FF2B5EF4-FFF2-40B4-BE49-F238E27FC236}">
                <a16:creationId xmlns:a16="http://schemas.microsoft.com/office/drawing/2014/main" id="{3537013E-F978-B48A-0409-B7DA5367DA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6795" y="1206285"/>
            <a:ext cx="692545" cy="692545"/>
          </a:xfrm>
          <a:prstGeom prst="rect">
            <a:avLst/>
          </a:prstGeom>
        </p:spPr>
      </p:pic>
      <p:sp>
        <p:nvSpPr>
          <p:cNvPr id="10" name="Rectangle 9">
            <a:extLst>
              <a:ext uri="{FF2B5EF4-FFF2-40B4-BE49-F238E27FC236}">
                <a16:creationId xmlns:a16="http://schemas.microsoft.com/office/drawing/2014/main" id="{FD7DC941-ED1E-B791-1DD2-D4B382B82495}"/>
              </a:ext>
            </a:extLst>
          </p:cNvPr>
          <p:cNvSpPr/>
          <p:nvPr/>
        </p:nvSpPr>
        <p:spPr>
          <a:xfrm>
            <a:off x="4871864" y="1484761"/>
            <a:ext cx="6895590" cy="475416"/>
          </a:xfrm>
          <a:prstGeom prst="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Objectives</a:t>
            </a:r>
          </a:p>
        </p:txBody>
      </p:sp>
      <p:cxnSp>
        <p:nvCxnSpPr>
          <p:cNvPr id="11" name="Straight Connector 10">
            <a:extLst>
              <a:ext uri="{FF2B5EF4-FFF2-40B4-BE49-F238E27FC236}">
                <a16:creationId xmlns:a16="http://schemas.microsoft.com/office/drawing/2014/main" id="{F18F053D-B9DB-8BC3-45EF-699B5A77745A}"/>
              </a:ext>
            </a:extLst>
          </p:cNvPr>
          <p:cNvCxnSpPr>
            <a:cxnSpLocks/>
          </p:cNvCxnSpPr>
          <p:nvPr/>
        </p:nvCxnSpPr>
        <p:spPr>
          <a:xfrm>
            <a:off x="4871864" y="2075317"/>
            <a:ext cx="6895590" cy="0"/>
          </a:xfrm>
          <a:prstGeom prst="line">
            <a:avLst/>
          </a:prstGeom>
          <a:ln w="19050">
            <a:solidFill>
              <a:srgbClr val="002060"/>
            </a:solidFill>
          </a:ln>
        </p:spPr>
        <p:style>
          <a:lnRef idx="1">
            <a:schemeClr val="accent3"/>
          </a:lnRef>
          <a:fillRef idx="0">
            <a:schemeClr val="accent3"/>
          </a:fillRef>
          <a:effectRef idx="0">
            <a:schemeClr val="accent3"/>
          </a:effectRef>
          <a:fontRef idx="minor">
            <a:schemeClr val="tx1"/>
          </a:fontRef>
        </p:style>
      </p:cxnSp>
      <p:pic>
        <p:nvPicPr>
          <p:cNvPr id="8" name="Graphic 7" descr="Bullseye with solid fill">
            <a:extLst>
              <a:ext uri="{FF2B5EF4-FFF2-40B4-BE49-F238E27FC236}">
                <a16:creationId xmlns:a16="http://schemas.microsoft.com/office/drawing/2014/main" id="{C7180C7E-FC02-FBD9-F9B3-EA5EE8C2E0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25592" y="1140031"/>
            <a:ext cx="692544" cy="692544"/>
          </a:xfrm>
          <a:prstGeom prst="rect">
            <a:avLst/>
          </a:prstGeom>
        </p:spPr>
      </p:pic>
    </p:spTree>
    <p:extLst>
      <p:ext uri="{BB962C8B-B14F-4D97-AF65-F5344CB8AC3E}">
        <p14:creationId xmlns:p14="http://schemas.microsoft.com/office/powerpoint/2010/main" val="171049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2EA2-877F-A865-254E-F44E4E67EF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82DE0A-B95E-71E7-6E71-A936F64C757E}"/>
              </a:ext>
            </a:extLst>
          </p:cNvPr>
          <p:cNvSpPr>
            <a:spLocks noGrp="1"/>
          </p:cNvSpPr>
          <p:nvPr>
            <p:ph type="title"/>
          </p:nvPr>
        </p:nvSpPr>
        <p:spPr/>
        <p:txBody>
          <a:bodyPr>
            <a:normAutofit/>
          </a:bodyPr>
          <a:lstStyle/>
          <a:p>
            <a:r>
              <a:rPr lang="en-GB"/>
              <a:t>Energy efficiency</a:t>
            </a:r>
          </a:p>
        </p:txBody>
      </p:sp>
    </p:spTree>
    <p:extLst>
      <p:ext uri="{BB962C8B-B14F-4D97-AF65-F5344CB8AC3E}">
        <p14:creationId xmlns:p14="http://schemas.microsoft.com/office/powerpoint/2010/main" val="62442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B0499-BA19-E935-C6D3-925BD9F03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D866A-12E4-8595-9636-6240215E2C66}"/>
              </a:ext>
            </a:extLst>
          </p:cNvPr>
          <p:cNvSpPr>
            <a:spLocks noGrp="1"/>
          </p:cNvSpPr>
          <p:nvPr>
            <p:ph type="title"/>
          </p:nvPr>
        </p:nvSpPr>
        <p:spPr>
          <a:xfrm>
            <a:off x="429260" y="250081"/>
            <a:ext cx="8475052" cy="557735"/>
          </a:xfrm>
        </p:spPr>
        <p:txBody>
          <a:bodyPr/>
          <a:lstStyle/>
          <a:p>
            <a:r>
              <a:rPr lang="en-GB"/>
              <a:t>Over half of households do not know what their home’s EPC rating is</a:t>
            </a:r>
          </a:p>
        </p:txBody>
      </p:sp>
      <p:sp>
        <p:nvSpPr>
          <p:cNvPr id="16" name="TextBox 15">
            <a:extLst>
              <a:ext uri="{FF2B5EF4-FFF2-40B4-BE49-F238E27FC236}">
                <a16:creationId xmlns:a16="http://schemas.microsoft.com/office/drawing/2014/main" id="{B20860AC-CA5B-9F2D-8793-9ABA6544F643}"/>
              </a:ext>
            </a:extLst>
          </p:cNvPr>
          <p:cNvSpPr txBox="1"/>
          <p:nvPr/>
        </p:nvSpPr>
        <p:spPr>
          <a:xfrm>
            <a:off x="481624" y="3435285"/>
            <a:ext cx="5004819" cy="2349579"/>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Groups most likely to not know their EPC:</a:t>
            </a:r>
          </a:p>
          <a:p>
            <a:pPr lvl="1"/>
            <a:endParaRPr lang="en-GB" sz="1100" dirty="0">
              <a:ea typeface="Calibri"/>
              <a:cs typeface="Times New Roman"/>
            </a:endParaRPr>
          </a:p>
          <a:p>
            <a:pPr lvl="1"/>
            <a:r>
              <a:rPr lang="en-GB" sz="1100" dirty="0">
                <a:effectLst/>
                <a:latin typeface="Arial"/>
                <a:ea typeface="Calibri"/>
                <a:cs typeface="Times New Roman"/>
              </a:rPr>
              <a:t>Over 65 years old (6</a:t>
            </a:r>
            <a:r>
              <a:rPr lang="en-GB" sz="1100" dirty="0">
                <a:latin typeface="Arial"/>
                <a:ea typeface="Calibri"/>
                <a:cs typeface="Times New Roman"/>
              </a:rPr>
              <a:t>4%) compared to 25–34-year-olds (47%)</a:t>
            </a:r>
          </a:p>
          <a:p>
            <a:pPr lvl="1"/>
            <a:endParaRPr lang="en-GB" sz="1100" dirty="0">
              <a:latin typeface="Arial"/>
              <a:ea typeface="Calibri"/>
              <a:cs typeface="Times New Roman"/>
            </a:endParaRPr>
          </a:p>
          <a:p>
            <a:pPr lvl="1"/>
            <a:r>
              <a:rPr lang="en-GB" sz="1100" dirty="0">
                <a:effectLst/>
                <a:latin typeface="Arial"/>
                <a:ea typeface="Calibri"/>
                <a:cs typeface="Times New Roman"/>
              </a:rPr>
              <a:t>Over 65s in the household (64%) compared to households without (53%)</a:t>
            </a:r>
          </a:p>
          <a:p>
            <a:pPr lvl="1"/>
            <a:endParaRPr lang="en-GB" sz="1100" dirty="0">
              <a:effectLst/>
              <a:latin typeface="Arial"/>
              <a:ea typeface="Calibri"/>
              <a:cs typeface="Times New Roman"/>
            </a:endParaRPr>
          </a:p>
          <a:p>
            <a:pPr lvl="1"/>
            <a:r>
              <a:rPr lang="en-GB" sz="1100" dirty="0">
                <a:latin typeface="Arial"/>
                <a:ea typeface="Calibri"/>
                <a:cs typeface="Times New Roman"/>
              </a:rPr>
              <a:t>Two generations of adults from the same family living together (64%) compared to one generation of adults (54%)</a:t>
            </a:r>
          </a:p>
          <a:p>
            <a:pPr lvl="1"/>
            <a:endParaRPr lang="en-GB" sz="1100" dirty="0">
              <a:latin typeface="Arial"/>
              <a:ea typeface="Calibri"/>
              <a:cs typeface="Times New Roman"/>
            </a:endParaRPr>
          </a:p>
          <a:p>
            <a:pPr lvl="1"/>
            <a:r>
              <a:rPr lang="en-GB" sz="1100" dirty="0">
                <a:ea typeface="Calibri"/>
                <a:cs typeface="Times New Roman"/>
              </a:rPr>
              <a:t>Live in accessible small towns (67%) compared to large urban areas (55%) or other urban areas (58%)</a:t>
            </a:r>
          </a:p>
        </p:txBody>
      </p:sp>
      <p:graphicFrame>
        <p:nvGraphicFramePr>
          <p:cNvPr id="19" name="Chart 18">
            <a:extLst>
              <a:ext uri="{FF2B5EF4-FFF2-40B4-BE49-F238E27FC236}">
                <a16:creationId xmlns:a16="http://schemas.microsoft.com/office/drawing/2014/main" id="{13F7D56B-87F2-2FA4-EB85-30E3D69AA59A}"/>
              </a:ext>
            </a:extLst>
          </p:cNvPr>
          <p:cNvGraphicFramePr/>
          <p:nvPr>
            <p:extLst>
              <p:ext uri="{D42A27DB-BD31-4B8C-83A1-F6EECF244321}">
                <p14:modId xmlns:p14="http://schemas.microsoft.com/office/powerpoint/2010/main" val="2876813151"/>
              </p:ext>
            </p:extLst>
          </p:nvPr>
        </p:nvGraphicFramePr>
        <p:xfrm>
          <a:off x="6240016" y="1651690"/>
          <a:ext cx="5489362" cy="2238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814BAF87-653E-B214-A4F2-41A369FC3BEE}"/>
              </a:ext>
            </a:extLst>
          </p:cNvPr>
          <p:cNvGraphicFramePr/>
          <p:nvPr>
            <p:extLst>
              <p:ext uri="{D42A27DB-BD31-4B8C-83A1-F6EECF244321}">
                <p14:modId xmlns:p14="http://schemas.microsoft.com/office/powerpoint/2010/main" val="965959784"/>
              </p:ext>
            </p:extLst>
          </p:nvPr>
        </p:nvGraphicFramePr>
        <p:xfrm>
          <a:off x="6005646" y="4654985"/>
          <a:ext cx="5723732" cy="1779757"/>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9B306F64-D92F-6861-79F9-D550089E5852}"/>
              </a:ext>
            </a:extLst>
          </p:cNvPr>
          <p:cNvSpPr txBox="1"/>
          <p:nvPr/>
        </p:nvSpPr>
        <p:spPr>
          <a:xfrm>
            <a:off x="6563790" y="4316431"/>
            <a:ext cx="4681044" cy="307777"/>
          </a:xfrm>
          <a:prstGeom prst="rect">
            <a:avLst/>
          </a:prstGeom>
          <a:noFill/>
        </p:spPr>
        <p:txBody>
          <a:bodyPr wrap="square">
            <a:spAutoFit/>
          </a:bodyPr>
          <a:lstStyle/>
          <a:p>
            <a:pPr algn="ctr"/>
            <a:r>
              <a:rPr lang="en-GB" sz="1400" b="1"/>
              <a:t>Estimate of when EPC rating was last updated </a:t>
            </a:r>
          </a:p>
        </p:txBody>
      </p:sp>
      <p:sp>
        <p:nvSpPr>
          <p:cNvPr id="24" name="TextBox 23">
            <a:extLst>
              <a:ext uri="{FF2B5EF4-FFF2-40B4-BE49-F238E27FC236}">
                <a16:creationId xmlns:a16="http://schemas.microsoft.com/office/drawing/2014/main" id="{D4EEFDA8-7823-18E8-117E-973904CB896E}"/>
              </a:ext>
            </a:extLst>
          </p:cNvPr>
          <p:cNvSpPr txBox="1"/>
          <p:nvPr/>
        </p:nvSpPr>
        <p:spPr>
          <a:xfrm>
            <a:off x="7225178" y="1313136"/>
            <a:ext cx="3212731" cy="307777"/>
          </a:xfrm>
          <a:prstGeom prst="rect">
            <a:avLst/>
          </a:prstGeom>
          <a:noFill/>
        </p:spPr>
        <p:txBody>
          <a:bodyPr wrap="square">
            <a:spAutoFit/>
          </a:bodyPr>
          <a:lstStyle/>
          <a:p>
            <a:pPr algn="ctr"/>
            <a:r>
              <a:rPr lang="en-GB" sz="1400" b="1"/>
              <a:t>What their EPC rating is </a:t>
            </a:r>
          </a:p>
        </p:txBody>
      </p:sp>
      <p:sp>
        <p:nvSpPr>
          <p:cNvPr id="3" name="Slide Number Placeholder 1">
            <a:extLst>
              <a:ext uri="{FF2B5EF4-FFF2-40B4-BE49-F238E27FC236}">
                <a16:creationId xmlns:a16="http://schemas.microsoft.com/office/drawing/2014/main" id="{D2C95F13-E396-65C7-AF17-5DB2C0EF7009}"/>
              </a:ext>
            </a:extLst>
          </p:cNvPr>
          <p:cNvSpPr txBox="1">
            <a:spLocks/>
          </p:cNvSpPr>
          <p:nvPr/>
        </p:nvSpPr>
        <p:spPr>
          <a:xfrm>
            <a:off x="0" y="6309320"/>
            <a:ext cx="11644630" cy="4682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E1. Do you know your home’s EPC rating? Base: All respondents (Jan/Feb 2026 n=1,608, Jan/Feb 2025 n=1,656).</a:t>
            </a:r>
          </a:p>
          <a:p>
            <a:r>
              <a:rPr lang="en-US" sz="900" dirty="0">
                <a:solidFill>
                  <a:schemeClr val="bg1">
                    <a:lumMod val="50000"/>
                  </a:schemeClr>
                </a:solidFill>
              </a:rPr>
              <a:t>E1a. What is your home’s EPC rating? Re-based to include all respondents (n=1,608)</a:t>
            </a:r>
          </a:p>
          <a:p>
            <a:r>
              <a:rPr lang="en-US" sz="900" dirty="0">
                <a:solidFill>
                  <a:schemeClr val="bg1">
                    <a:lumMod val="50000"/>
                  </a:schemeClr>
                </a:solidFill>
              </a:rPr>
              <a:t>E1b. What is your best estimate of when your EPC rating was last updated? Base: All who know their home’s EPC rating (n=796)</a:t>
            </a:r>
            <a:endParaRPr lang="en-GB" sz="900" dirty="0">
              <a:solidFill>
                <a:schemeClr val="bg1">
                  <a:lumMod val="50000"/>
                </a:schemeClr>
              </a:solidFill>
            </a:endParaRPr>
          </a:p>
        </p:txBody>
      </p:sp>
      <p:graphicFrame>
        <p:nvGraphicFramePr>
          <p:cNvPr id="8" name="Chart 7">
            <a:extLst>
              <a:ext uri="{FF2B5EF4-FFF2-40B4-BE49-F238E27FC236}">
                <a16:creationId xmlns:a16="http://schemas.microsoft.com/office/drawing/2014/main" id="{5F4B477D-41EF-53FC-04BA-9DBF56EF12C9}"/>
              </a:ext>
            </a:extLst>
          </p:cNvPr>
          <p:cNvGraphicFramePr/>
          <p:nvPr>
            <p:extLst>
              <p:ext uri="{D42A27DB-BD31-4B8C-83A1-F6EECF244321}">
                <p14:modId xmlns:p14="http://schemas.microsoft.com/office/powerpoint/2010/main" val="219098191"/>
              </p:ext>
            </p:extLst>
          </p:nvPr>
        </p:nvGraphicFramePr>
        <p:xfrm>
          <a:off x="977229" y="1600054"/>
          <a:ext cx="4013608" cy="174792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270F9F88-BA4F-606F-5F94-B5EBC6D9116F}"/>
              </a:ext>
            </a:extLst>
          </p:cNvPr>
          <p:cNvSpPr txBox="1"/>
          <p:nvPr/>
        </p:nvSpPr>
        <p:spPr>
          <a:xfrm>
            <a:off x="977229" y="1222569"/>
            <a:ext cx="4013609" cy="307777"/>
          </a:xfrm>
          <a:prstGeom prst="rect">
            <a:avLst/>
          </a:prstGeom>
          <a:noFill/>
        </p:spPr>
        <p:txBody>
          <a:bodyPr wrap="square">
            <a:spAutoFit/>
          </a:bodyPr>
          <a:lstStyle/>
          <a:p>
            <a:pPr algn="ctr"/>
            <a:r>
              <a:rPr lang="en-GB" sz="1400" b="1"/>
              <a:t>Whether knows their home’s EPC rating</a:t>
            </a:r>
          </a:p>
        </p:txBody>
      </p:sp>
      <p:grpSp>
        <p:nvGrpSpPr>
          <p:cNvPr id="11" name="Group 10">
            <a:extLst>
              <a:ext uri="{FF2B5EF4-FFF2-40B4-BE49-F238E27FC236}">
                <a16:creationId xmlns:a16="http://schemas.microsoft.com/office/drawing/2014/main" id="{D00A53AB-8860-0DB4-FA50-E92B07AFD19B}"/>
              </a:ext>
            </a:extLst>
          </p:cNvPr>
          <p:cNvGrpSpPr/>
          <p:nvPr/>
        </p:nvGrpSpPr>
        <p:grpSpPr>
          <a:xfrm>
            <a:off x="10595966" y="6354447"/>
            <a:ext cx="1224136" cy="267366"/>
            <a:chOff x="7346750" y="6245674"/>
            <a:chExt cx="1224136" cy="267366"/>
          </a:xfrm>
        </p:grpSpPr>
        <p:pic>
          <p:nvPicPr>
            <p:cNvPr id="12" name="Graphic 11" descr="Badge Follow with solid fill">
              <a:extLst>
                <a:ext uri="{FF2B5EF4-FFF2-40B4-BE49-F238E27FC236}">
                  <a16:creationId xmlns:a16="http://schemas.microsoft.com/office/drawing/2014/main" id="{92C2BC4C-8B49-52C9-70EC-C36D673142F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46750" y="6245674"/>
              <a:ext cx="267366" cy="267366"/>
            </a:xfrm>
            <a:prstGeom prst="rect">
              <a:avLst/>
            </a:prstGeom>
          </p:spPr>
        </p:pic>
        <p:sp>
          <p:nvSpPr>
            <p:cNvPr id="13" name="TextBox 12">
              <a:extLst>
                <a:ext uri="{FF2B5EF4-FFF2-40B4-BE49-F238E27FC236}">
                  <a16:creationId xmlns:a16="http://schemas.microsoft.com/office/drawing/2014/main" id="{20CC4E64-D22F-A009-6102-7D820B0E6151}"/>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grpSp>
        <p:nvGrpSpPr>
          <p:cNvPr id="14" name="Group 13">
            <a:extLst>
              <a:ext uri="{FF2B5EF4-FFF2-40B4-BE49-F238E27FC236}">
                <a16:creationId xmlns:a16="http://schemas.microsoft.com/office/drawing/2014/main" id="{3E3EAAC6-C0D3-D865-99C1-D4B01A7723C4}"/>
              </a:ext>
            </a:extLst>
          </p:cNvPr>
          <p:cNvGrpSpPr/>
          <p:nvPr/>
        </p:nvGrpSpPr>
        <p:grpSpPr>
          <a:xfrm>
            <a:off x="10595966" y="3886981"/>
            <a:ext cx="1224136" cy="267366"/>
            <a:chOff x="7346750" y="6245674"/>
            <a:chExt cx="1224136" cy="267366"/>
          </a:xfrm>
        </p:grpSpPr>
        <p:pic>
          <p:nvPicPr>
            <p:cNvPr id="15" name="Graphic 14" descr="Badge Follow with solid fill">
              <a:extLst>
                <a:ext uri="{FF2B5EF4-FFF2-40B4-BE49-F238E27FC236}">
                  <a16:creationId xmlns:a16="http://schemas.microsoft.com/office/drawing/2014/main" id="{ADC061BC-B956-31DB-6766-B675AA2F655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46750" y="6245674"/>
              <a:ext cx="267366" cy="267366"/>
            </a:xfrm>
            <a:prstGeom prst="rect">
              <a:avLst/>
            </a:prstGeom>
          </p:spPr>
        </p:pic>
        <p:sp>
          <p:nvSpPr>
            <p:cNvPr id="17" name="TextBox 16">
              <a:extLst>
                <a:ext uri="{FF2B5EF4-FFF2-40B4-BE49-F238E27FC236}">
                  <a16:creationId xmlns:a16="http://schemas.microsoft.com/office/drawing/2014/main" id="{C4A0F1FB-441A-6694-66DF-A1D04BBFBF06}"/>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pic>
        <p:nvPicPr>
          <p:cNvPr id="5" name="Graphic 4" descr="Daily calendar outline">
            <a:extLst>
              <a:ext uri="{FF2B5EF4-FFF2-40B4-BE49-F238E27FC236}">
                <a16:creationId xmlns:a16="http://schemas.microsoft.com/office/drawing/2014/main" id="{D1CCB895-B7E3-A833-DB9D-ED4A5AE8E24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1593" y="3872433"/>
            <a:ext cx="354483" cy="354483"/>
          </a:xfrm>
          <a:prstGeom prst="rect">
            <a:avLst/>
          </a:prstGeom>
        </p:spPr>
      </p:pic>
      <p:pic>
        <p:nvPicPr>
          <p:cNvPr id="10" name="Graphic 9" descr="House outline">
            <a:extLst>
              <a:ext uri="{FF2B5EF4-FFF2-40B4-BE49-F238E27FC236}">
                <a16:creationId xmlns:a16="http://schemas.microsoft.com/office/drawing/2014/main" id="{B1B57B36-3C5B-9B85-167A-52AAE152469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1593" y="4754371"/>
            <a:ext cx="354483" cy="354483"/>
          </a:xfrm>
          <a:prstGeom prst="rect">
            <a:avLst/>
          </a:prstGeom>
        </p:spPr>
      </p:pic>
      <p:pic>
        <p:nvPicPr>
          <p:cNvPr id="23" name="Graphic 22" descr="Cake outline">
            <a:extLst>
              <a:ext uri="{FF2B5EF4-FFF2-40B4-BE49-F238E27FC236}">
                <a16:creationId xmlns:a16="http://schemas.microsoft.com/office/drawing/2014/main" id="{EA054A7A-8DAB-F92D-4425-DA278FE6723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9874" y="4274636"/>
            <a:ext cx="397921" cy="397921"/>
          </a:xfrm>
          <a:prstGeom prst="rect">
            <a:avLst/>
          </a:prstGeom>
        </p:spPr>
      </p:pic>
      <p:pic>
        <p:nvPicPr>
          <p:cNvPr id="26" name="Graphic 25" descr="City outline">
            <a:extLst>
              <a:ext uri="{FF2B5EF4-FFF2-40B4-BE49-F238E27FC236}">
                <a16:creationId xmlns:a16="http://schemas.microsoft.com/office/drawing/2014/main" id="{92C61A48-0356-B449-C4CE-24A14486EE0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29874" y="5228890"/>
            <a:ext cx="397921" cy="397921"/>
          </a:xfrm>
          <a:prstGeom prst="rect">
            <a:avLst/>
          </a:prstGeom>
        </p:spPr>
      </p:pic>
    </p:spTree>
    <p:extLst>
      <p:ext uri="{BB962C8B-B14F-4D97-AF65-F5344CB8AC3E}">
        <p14:creationId xmlns:p14="http://schemas.microsoft.com/office/powerpoint/2010/main" val="1628660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19EA4-F72B-7055-03B6-DAD4904A2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2949C-591D-9FA4-C5E8-5EDE6BD2E391}"/>
              </a:ext>
            </a:extLst>
          </p:cNvPr>
          <p:cNvSpPr>
            <a:spLocks noGrp="1"/>
          </p:cNvSpPr>
          <p:nvPr>
            <p:ph type="title"/>
          </p:nvPr>
        </p:nvSpPr>
        <p:spPr>
          <a:xfrm>
            <a:off x="145495" y="135196"/>
            <a:ext cx="9014668" cy="971244"/>
          </a:xfrm>
        </p:spPr>
        <p:txBody>
          <a:bodyPr/>
          <a:lstStyle/>
          <a:p>
            <a:r>
              <a:rPr lang="en-GB" sz="2400"/>
              <a:t>Overall, most households have a positive experience with their home’s EPC rating, and believe they motivate them to take action to improve energy performance</a:t>
            </a:r>
          </a:p>
        </p:txBody>
      </p:sp>
      <p:graphicFrame>
        <p:nvGraphicFramePr>
          <p:cNvPr id="7" name="Chart 6">
            <a:extLst>
              <a:ext uri="{FF2B5EF4-FFF2-40B4-BE49-F238E27FC236}">
                <a16:creationId xmlns:a16="http://schemas.microsoft.com/office/drawing/2014/main" id="{696C8FA7-70AE-F012-4826-95F02FE1A981}"/>
              </a:ext>
            </a:extLst>
          </p:cNvPr>
          <p:cNvGraphicFramePr/>
          <p:nvPr>
            <p:extLst>
              <p:ext uri="{D42A27DB-BD31-4B8C-83A1-F6EECF244321}">
                <p14:modId xmlns:p14="http://schemas.microsoft.com/office/powerpoint/2010/main" val="2321624909"/>
              </p:ext>
            </p:extLst>
          </p:nvPr>
        </p:nvGraphicFramePr>
        <p:xfrm>
          <a:off x="335360" y="1525236"/>
          <a:ext cx="7624000" cy="507211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1">
            <a:extLst>
              <a:ext uri="{FF2B5EF4-FFF2-40B4-BE49-F238E27FC236}">
                <a16:creationId xmlns:a16="http://schemas.microsoft.com/office/drawing/2014/main" id="{D2D3E525-554B-8153-6076-C98FDADA750B}"/>
              </a:ext>
            </a:extLst>
          </p:cNvPr>
          <p:cNvSpPr txBox="1">
            <a:spLocks/>
          </p:cNvSpPr>
          <p:nvPr/>
        </p:nvSpPr>
        <p:spPr>
          <a:xfrm>
            <a:off x="0" y="6579733"/>
            <a:ext cx="11644630" cy="2205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E1c. How far do you agree with the following statements about your EPC? Base: All aware of homes EPC rating (Jan/Feb 2026 n=368).</a:t>
            </a:r>
            <a:endParaRPr lang="en-GB" sz="900" dirty="0">
              <a:solidFill>
                <a:schemeClr val="bg1">
                  <a:lumMod val="50000"/>
                </a:schemeClr>
              </a:solidFill>
            </a:endParaRPr>
          </a:p>
        </p:txBody>
      </p:sp>
      <p:grpSp>
        <p:nvGrpSpPr>
          <p:cNvPr id="3" name="Group 2">
            <a:extLst>
              <a:ext uri="{FF2B5EF4-FFF2-40B4-BE49-F238E27FC236}">
                <a16:creationId xmlns:a16="http://schemas.microsoft.com/office/drawing/2014/main" id="{ED154012-8907-8727-FD76-461354DCCBCC}"/>
              </a:ext>
            </a:extLst>
          </p:cNvPr>
          <p:cNvGrpSpPr/>
          <p:nvPr/>
        </p:nvGrpSpPr>
        <p:grpSpPr>
          <a:xfrm>
            <a:off x="10272464" y="6318124"/>
            <a:ext cx="1224136" cy="267366"/>
            <a:chOff x="7346750" y="6245674"/>
            <a:chExt cx="1224136" cy="267366"/>
          </a:xfrm>
        </p:grpSpPr>
        <p:pic>
          <p:nvPicPr>
            <p:cNvPr id="5" name="Graphic 4" descr="Badge Follow with solid fill">
              <a:extLst>
                <a:ext uri="{FF2B5EF4-FFF2-40B4-BE49-F238E27FC236}">
                  <a16:creationId xmlns:a16="http://schemas.microsoft.com/office/drawing/2014/main" id="{36B425EB-7D6B-475F-58CF-E5C0239769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6" name="TextBox 5">
              <a:extLst>
                <a:ext uri="{FF2B5EF4-FFF2-40B4-BE49-F238E27FC236}">
                  <a16:creationId xmlns:a16="http://schemas.microsoft.com/office/drawing/2014/main" id="{75E5EDDA-4881-8C34-044E-2460EFBD9BC3}"/>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sp>
        <p:nvSpPr>
          <p:cNvPr id="10" name="Left Brace 9">
            <a:extLst>
              <a:ext uri="{FF2B5EF4-FFF2-40B4-BE49-F238E27FC236}">
                <a16:creationId xmlns:a16="http://schemas.microsoft.com/office/drawing/2014/main" id="{94976F83-1F85-A0D0-F1E7-7A00A2A0CD08}"/>
              </a:ext>
            </a:extLst>
          </p:cNvPr>
          <p:cNvSpPr/>
          <p:nvPr/>
        </p:nvSpPr>
        <p:spPr>
          <a:xfrm rot="5400000">
            <a:off x="6112598" y="419148"/>
            <a:ext cx="182828" cy="29523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7656B4E8-0F49-640B-FA17-C7701405CA57}"/>
              </a:ext>
            </a:extLst>
          </p:cNvPr>
          <p:cNvSpPr/>
          <p:nvPr/>
        </p:nvSpPr>
        <p:spPr>
          <a:xfrm rot="5400000">
            <a:off x="4082319" y="1761186"/>
            <a:ext cx="170768" cy="25619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26064180-24E4-4006-CB77-D50CA831A0E4}"/>
              </a:ext>
            </a:extLst>
          </p:cNvPr>
          <p:cNvSpPr txBox="1"/>
          <p:nvPr/>
        </p:nvSpPr>
        <p:spPr>
          <a:xfrm>
            <a:off x="5922592" y="1521626"/>
            <a:ext cx="562840" cy="276999"/>
          </a:xfrm>
          <a:prstGeom prst="rect">
            <a:avLst/>
          </a:prstGeom>
          <a:noFill/>
        </p:spPr>
        <p:txBody>
          <a:bodyPr wrap="square" rtlCol="0">
            <a:spAutoFit/>
          </a:bodyPr>
          <a:lstStyle/>
          <a:p>
            <a:pPr algn="ctr"/>
            <a:r>
              <a:rPr lang="en-GB" sz="1200" b="1">
                <a:solidFill>
                  <a:schemeClr val="accent1"/>
                </a:solidFill>
              </a:rPr>
              <a:t>80%</a:t>
            </a:r>
          </a:p>
        </p:txBody>
      </p:sp>
      <p:sp>
        <p:nvSpPr>
          <p:cNvPr id="13" name="TextBox 12">
            <a:extLst>
              <a:ext uri="{FF2B5EF4-FFF2-40B4-BE49-F238E27FC236}">
                <a16:creationId xmlns:a16="http://schemas.microsoft.com/office/drawing/2014/main" id="{AF7F6919-DACB-77CC-5A9C-CCBF556A81B0}"/>
              </a:ext>
            </a:extLst>
          </p:cNvPr>
          <p:cNvSpPr txBox="1"/>
          <p:nvPr/>
        </p:nvSpPr>
        <p:spPr>
          <a:xfrm>
            <a:off x="3908932" y="1538060"/>
            <a:ext cx="517542" cy="276999"/>
          </a:xfrm>
          <a:prstGeom prst="rect">
            <a:avLst/>
          </a:prstGeom>
          <a:noFill/>
        </p:spPr>
        <p:txBody>
          <a:bodyPr wrap="square" rtlCol="0">
            <a:spAutoFit/>
          </a:bodyPr>
          <a:lstStyle/>
          <a:p>
            <a:pPr algn="ctr"/>
            <a:r>
              <a:rPr lang="en-GB" sz="1200" b="1">
                <a:solidFill>
                  <a:schemeClr val="accent3"/>
                </a:solidFill>
              </a:rPr>
              <a:t>8%</a:t>
            </a:r>
          </a:p>
        </p:txBody>
      </p:sp>
      <p:sp>
        <p:nvSpPr>
          <p:cNvPr id="18" name="Left Brace 17">
            <a:extLst>
              <a:ext uri="{FF2B5EF4-FFF2-40B4-BE49-F238E27FC236}">
                <a16:creationId xmlns:a16="http://schemas.microsoft.com/office/drawing/2014/main" id="{02591660-E62D-1AA6-4765-2DBEF0050A24}"/>
              </a:ext>
            </a:extLst>
          </p:cNvPr>
          <p:cNvSpPr/>
          <p:nvPr/>
        </p:nvSpPr>
        <p:spPr>
          <a:xfrm rot="5400000">
            <a:off x="6217896" y="1632901"/>
            <a:ext cx="191614" cy="27329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Left Brace 18">
            <a:extLst>
              <a:ext uri="{FF2B5EF4-FFF2-40B4-BE49-F238E27FC236}">
                <a16:creationId xmlns:a16="http://schemas.microsoft.com/office/drawing/2014/main" id="{D0BCA445-9BAD-FB4F-C695-A3E7BC61F979}"/>
              </a:ext>
            </a:extLst>
          </p:cNvPr>
          <p:cNvSpPr/>
          <p:nvPr/>
        </p:nvSpPr>
        <p:spPr>
          <a:xfrm rot="5400000">
            <a:off x="4078963" y="2872914"/>
            <a:ext cx="170768" cy="25619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EAA56A22-877E-072E-EAEC-B1D174D84D1A}"/>
              </a:ext>
            </a:extLst>
          </p:cNvPr>
          <p:cNvSpPr txBox="1"/>
          <p:nvPr/>
        </p:nvSpPr>
        <p:spPr>
          <a:xfrm>
            <a:off x="6032283" y="2653708"/>
            <a:ext cx="562840" cy="276999"/>
          </a:xfrm>
          <a:prstGeom prst="rect">
            <a:avLst/>
          </a:prstGeom>
          <a:noFill/>
        </p:spPr>
        <p:txBody>
          <a:bodyPr wrap="square" rtlCol="0">
            <a:spAutoFit/>
          </a:bodyPr>
          <a:lstStyle/>
          <a:p>
            <a:pPr algn="ctr"/>
            <a:r>
              <a:rPr lang="en-GB" sz="1200" b="1">
                <a:solidFill>
                  <a:schemeClr val="accent1"/>
                </a:solidFill>
              </a:rPr>
              <a:t>73%</a:t>
            </a:r>
          </a:p>
        </p:txBody>
      </p:sp>
      <p:sp>
        <p:nvSpPr>
          <p:cNvPr id="21" name="TextBox 20">
            <a:extLst>
              <a:ext uri="{FF2B5EF4-FFF2-40B4-BE49-F238E27FC236}">
                <a16:creationId xmlns:a16="http://schemas.microsoft.com/office/drawing/2014/main" id="{EAB5C453-2C27-B77D-C5CA-85D0CA72DF82}"/>
              </a:ext>
            </a:extLst>
          </p:cNvPr>
          <p:cNvSpPr txBox="1"/>
          <p:nvPr/>
        </p:nvSpPr>
        <p:spPr>
          <a:xfrm>
            <a:off x="3908932" y="2638627"/>
            <a:ext cx="517542" cy="276999"/>
          </a:xfrm>
          <a:prstGeom prst="rect">
            <a:avLst/>
          </a:prstGeom>
          <a:noFill/>
        </p:spPr>
        <p:txBody>
          <a:bodyPr wrap="square" rtlCol="0">
            <a:spAutoFit/>
          </a:bodyPr>
          <a:lstStyle/>
          <a:p>
            <a:pPr algn="ctr"/>
            <a:r>
              <a:rPr lang="en-GB" sz="1200" b="1">
                <a:solidFill>
                  <a:schemeClr val="accent3"/>
                </a:solidFill>
              </a:rPr>
              <a:t>8%</a:t>
            </a:r>
          </a:p>
        </p:txBody>
      </p:sp>
      <p:sp>
        <p:nvSpPr>
          <p:cNvPr id="22" name="Left Brace 21">
            <a:extLst>
              <a:ext uri="{FF2B5EF4-FFF2-40B4-BE49-F238E27FC236}">
                <a16:creationId xmlns:a16="http://schemas.microsoft.com/office/drawing/2014/main" id="{196C778E-3A32-4A6D-54FC-3FE9D08372F7}"/>
              </a:ext>
            </a:extLst>
          </p:cNvPr>
          <p:cNvSpPr/>
          <p:nvPr/>
        </p:nvSpPr>
        <p:spPr>
          <a:xfrm rot="5400000">
            <a:off x="6093038" y="2605386"/>
            <a:ext cx="182828" cy="30632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Left Brace 22">
            <a:extLst>
              <a:ext uri="{FF2B5EF4-FFF2-40B4-BE49-F238E27FC236}">
                <a16:creationId xmlns:a16="http://schemas.microsoft.com/office/drawing/2014/main" id="{70FBB730-3F9E-52B6-8FCA-995C411C4D73}"/>
              </a:ext>
            </a:extLst>
          </p:cNvPr>
          <p:cNvSpPr/>
          <p:nvPr/>
        </p:nvSpPr>
        <p:spPr>
          <a:xfrm rot="5400000">
            <a:off x="4070217" y="4016819"/>
            <a:ext cx="191615" cy="252837"/>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DF9AA22F-6BD3-3435-7ED8-0776BBCCADA4}"/>
              </a:ext>
            </a:extLst>
          </p:cNvPr>
          <p:cNvSpPr txBox="1"/>
          <p:nvPr/>
        </p:nvSpPr>
        <p:spPr>
          <a:xfrm>
            <a:off x="5922592" y="3790378"/>
            <a:ext cx="562840" cy="276999"/>
          </a:xfrm>
          <a:prstGeom prst="rect">
            <a:avLst/>
          </a:prstGeom>
          <a:noFill/>
        </p:spPr>
        <p:txBody>
          <a:bodyPr wrap="square" rtlCol="0">
            <a:spAutoFit/>
          </a:bodyPr>
          <a:lstStyle/>
          <a:p>
            <a:pPr algn="ctr"/>
            <a:r>
              <a:rPr lang="en-GB" sz="1200" b="1">
                <a:solidFill>
                  <a:schemeClr val="accent1"/>
                </a:solidFill>
              </a:rPr>
              <a:t>82%</a:t>
            </a:r>
          </a:p>
        </p:txBody>
      </p:sp>
      <p:sp>
        <p:nvSpPr>
          <p:cNvPr id="25" name="TextBox 24">
            <a:extLst>
              <a:ext uri="{FF2B5EF4-FFF2-40B4-BE49-F238E27FC236}">
                <a16:creationId xmlns:a16="http://schemas.microsoft.com/office/drawing/2014/main" id="{9E96820A-EFAD-30C4-5BB7-4AC9AA62CF72}"/>
              </a:ext>
            </a:extLst>
          </p:cNvPr>
          <p:cNvSpPr txBox="1"/>
          <p:nvPr/>
        </p:nvSpPr>
        <p:spPr>
          <a:xfrm>
            <a:off x="3921686" y="3790378"/>
            <a:ext cx="517542" cy="276999"/>
          </a:xfrm>
          <a:prstGeom prst="rect">
            <a:avLst/>
          </a:prstGeom>
          <a:noFill/>
        </p:spPr>
        <p:txBody>
          <a:bodyPr wrap="square" rtlCol="0">
            <a:spAutoFit/>
          </a:bodyPr>
          <a:lstStyle/>
          <a:p>
            <a:pPr algn="ctr"/>
            <a:r>
              <a:rPr lang="en-GB" sz="1200" b="1">
                <a:solidFill>
                  <a:schemeClr val="accent3"/>
                </a:solidFill>
              </a:rPr>
              <a:t>6%</a:t>
            </a:r>
          </a:p>
        </p:txBody>
      </p:sp>
      <p:sp>
        <p:nvSpPr>
          <p:cNvPr id="26" name="Left Brace 25">
            <a:extLst>
              <a:ext uri="{FF2B5EF4-FFF2-40B4-BE49-F238E27FC236}">
                <a16:creationId xmlns:a16="http://schemas.microsoft.com/office/drawing/2014/main" id="{EAEB87E4-CCDB-5E96-83A0-B7B7C803D30C}"/>
              </a:ext>
            </a:extLst>
          </p:cNvPr>
          <p:cNvSpPr/>
          <p:nvPr/>
        </p:nvSpPr>
        <p:spPr>
          <a:xfrm rot="5400000">
            <a:off x="6279944" y="3836663"/>
            <a:ext cx="170770" cy="28055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Left Brace 26">
            <a:extLst>
              <a:ext uri="{FF2B5EF4-FFF2-40B4-BE49-F238E27FC236}">
                <a16:creationId xmlns:a16="http://schemas.microsoft.com/office/drawing/2014/main" id="{2D88B6D1-FB3A-94FB-1D2D-0FFD25271884}"/>
              </a:ext>
            </a:extLst>
          </p:cNvPr>
          <p:cNvSpPr/>
          <p:nvPr/>
        </p:nvSpPr>
        <p:spPr>
          <a:xfrm rot="5400000">
            <a:off x="4078962" y="5113949"/>
            <a:ext cx="170768" cy="25619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804C5267-BD98-8F59-FABF-95D3BF34DC71}"/>
              </a:ext>
            </a:extLst>
          </p:cNvPr>
          <p:cNvSpPr txBox="1"/>
          <p:nvPr/>
        </p:nvSpPr>
        <p:spPr>
          <a:xfrm>
            <a:off x="6083909" y="4872362"/>
            <a:ext cx="562840" cy="276999"/>
          </a:xfrm>
          <a:prstGeom prst="rect">
            <a:avLst/>
          </a:prstGeom>
          <a:noFill/>
        </p:spPr>
        <p:txBody>
          <a:bodyPr wrap="square" rtlCol="0">
            <a:spAutoFit/>
          </a:bodyPr>
          <a:lstStyle/>
          <a:p>
            <a:pPr algn="ctr"/>
            <a:r>
              <a:rPr lang="en-GB" sz="1200" b="1">
                <a:solidFill>
                  <a:schemeClr val="accent1"/>
                </a:solidFill>
              </a:rPr>
              <a:t>74%</a:t>
            </a:r>
          </a:p>
        </p:txBody>
      </p:sp>
      <p:sp>
        <p:nvSpPr>
          <p:cNvPr id="29" name="TextBox 28">
            <a:extLst>
              <a:ext uri="{FF2B5EF4-FFF2-40B4-BE49-F238E27FC236}">
                <a16:creationId xmlns:a16="http://schemas.microsoft.com/office/drawing/2014/main" id="{22E72B1A-4213-9BD2-7E3F-FB89CEF78A4D}"/>
              </a:ext>
            </a:extLst>
          </p:cNvPr>
          <p:cNvSpPr txBox="1"/>
          <p:nvPr/>
        </p:nvSpPr>
        <p:spPr>
          <a:xfrm>
            <a:off x="3921686" y="4930617"/>
            <a:ext cx="517542" cy="276999"/>
          </a:xfrm>
          <a:prstGeom prst="rect">
            <a:avLst/>
          </a:prstGeom>
          <a:noFill/>
        </p:spPr>
        <p:txBody>
          <a:bodyPr wrap="square" rtlCol="0">
            <a:spAutoFit/>
          </a:bodyPr>
          <a:lstStyle/>
          <a:p>
            <a:pPr algn="ctr"/>
            <a:r>
              <a:rPr lang="en-GB" sz="1200" b="1">
                <a:solidFill>
                  <a:schemeClr val="accent3"/>
                </a:solidFill>
              </a:rPr>
              <a:t>6%</a:t>
            </a:r>
          </a:p>
        </p:txBody>
      </p:sp>
      <p:sp>
        <p:nvSpPr>
          <p:cNvPr id="30" name="TextBox 29">
            <a:extLst>
              <a:ext uri="{FF2B5EF4-FFF2-40B4-BE49-F238E27FC236}">
                <a16:creationId xmlns:a16="http://schemas.microsoft.com/office/drawing/2014/main" id="{BB2BCCC6-DE36-3A96-F95E-E8952BF296B1}"/>
              </a:ext>
            </a:extLst>
          </p:cNvPr>
          <p:cNvSpPr txBox="1"/>
          <p:nvPr/>
        </p:nvSpPr>
        <p:spPr>
          <a:xfrm>
            <a:off x="8677301" y="1815059"/>
            <a:ext cx="3190326" cy="2758202"/>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dirty="0"/>
              <a:t>Groups </a:t>
            </a:r>
            <a:r>
              <a:rPr lang="en-GB" sz="1200" b="1" u="sng" dirty="0"/>
              <a:t>least likely </a:t>
            </a:r>
            <a:r>
              <a:rPr lang="en-GB" sz="1200" b="1" dirty="0"/>
              <a:t>to agree that their EPC is easy to understand:</a:t>
            </a:r>
          </a:p>
          <a:p>
            <a:endParaRPr lang="en-GB" sz="1200" b="1" dirty="0"/>
          </a:p>
          <a:p>
            <a:pPr lvl="1"/>
            <a:r>
              <a:rPr lang="en-GB" sz="1200" dirty="0">
                <a:ea typeface="Calibri"/>
                <a:cs typeface="Times New Roman"/>
              </a:rPr>
              <a:t>Those with an income of £40,000-£59,999 (70%) compared to average</a:t>
            </a:r>
          </a:p>
          <a:p>
            <a:pPr lvl="1"/>
            <a:endParaRPr lang="en-GB" sz="1200" dirty="0">
              <a:ea typeface="Calibri"/>
              <a:cs typeface="Times New Roman"/>
            </a:endParaRPr>
          </a:p>
          <a:p>
            <a:pPr lvl="1"/>
            <a:r>
              <a:rPr lang="en-GB" sz="1200" dirty="0">
                <a:ea typeface="Calibri"/>
                <a:cs typeface="Times New Roman"/>
              </a:rPr>
              <a:t>Over 65s in the household (70%) compared to households without (82%)</a:t>
            </a:r>
          </a:p>
          <a:p>
            <a:pPr lvl="1"/>
            <a:endParaRPr lang="en-GB" sz="1200" dirty="0">
              <a:ea typeface="Calibri"/>
              <a:cs typeface="Times New Roman"/>
            </a:endParaRPr>
          </a:p>
          <a:p>
            <a:pPr lvl="1"/>
            <a:r>
              <a:rPr lang="en-GB" sz="1200" dirty="0">
                <a:effectLst/>
                <a:latin typeface="Arial"/>
                <a:ea typeface="Calibri"/>
                <a:cs typeface="Times New Roman"/>
              </a:rPr>
              <a:t>One generation of adults (76%) compared to average</a:t>
            </a:r>
          </a:p>
        </p:txBody>
      </p:sp>
      <p:sp>
        <p:nvSpPr>
          <p:cNvPr id="31" name="Arrow: Down 30">
            <a:extLst>
              <a:ext uri="{FF2B5EF4-FFF2-40B4-BE49-F238E27FC236}">
                <a16:creationId xmlns:a16="http://schemas.microsoft.com/office/drawing/2014/main" id="{F44E3311-C1C7-92DF-E893-16BCDC47D6E4}"/>
              </a:ext>
            </a:extLst>
          </p:cNvPr>
          <p:cNvSpPr/>
          <p:nvPr/>
        </p:nvSpPr>
        <p:spPr>
          <a:xfrm rot="16200000">
            <a:off x="8086298" y="2004184"/>
            <a:ext cx="288032" cy="401361"/>
          </a:xfrm>
          <a:prstGeom prst="down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Money outline">
            <a:extLst>
              <a:ext uri="{FF2B5EF4-FFF2-40B4-BE49-F238E27FC236}">
                <a16:creationId xmlns:a16="http://schemas.microsoft.com/office/drawing/2014/main" id="{75D9C67B-B779-9E14-A689-7132639F2C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80899" y="2535344"/>
            <a:ext cx="503751" cy="503751"/>
          </a:xfrm>
          <a:prstGeom prst="rect">
            <a:avLst/>
          </a:prstGeom>
        </p:spPr>
      </p:pic>
      <p:pic>
        <p:nvPicPr>
          <p:cNvPr id="17" name="Graphic 16" descr="Cake outline">
            <a:extLst>
              <a:ext uri="{FF2B5EF4-FFF2-40B4-BE49-F238E27FC236}">
                <a16:creationId xmlns:a16="http://schemas.microsoft.com/office/drawing/2014/main" id="{168D758A-D370-0C87-9190-DAE22B4D196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80899" y="3210796"/>
            <a:ext cx="503751" cy="503751"/>
          </a:xfrm>
          <a:prstGeom prst="rect">
            <a:avLst/>
          </a:prstGeom>
        </p:spPr>
      </p:pic>
      <p:pic>
        <p:nvPicPr>
          <p:cNvPr id="32" name="Graphic 31" descr="Two Men outline">
            <a:extLst>
              <a:ext uri="{FF2B5EF4-FFF2-40B4-BE49-F238E27FC236}">
                <a16:creationId xmlns:a16="http://schemas.microsoft.com/office/drawing/2014/main" id="{A183B0BF-4A47-780C-0358-2AB84BFE3F2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30686" y="3913457"/>
            <a:ext cx="404177" cy="404177"/>
          </a:xfrm>
          <a:prstGeom prst="rect">
            <a:avLst/>
          </a:prstGeom>
        </p:spPr>
      </p:pic>
      <p:sp>
        <p:nvSpPr>
          <p:cNvPr id="8" name="TextBox 7">
            <a:extLst>
              <a:ext uri="{FF2B5EF4-FFF2-40B4-BE49-F238E27FC236}">
                <a16:creationId xmlns:a16="http://schemas.microsoft.com/office/drawing/2014/main" id="{D7116721-BEEA-1F71-E723-6830F2DDE5C5}"/>
              </a:ext>
            </a:extLst>
          </p:cNvPr>
          <p:cNvSpPr txBox="1"/>
          <p:nvPr/>
        </p:nvSpPr>
        <p:spPr>
          <a:xfrm>
            <a:off x="1710430" y="1224559"/>
            <a:ext cx="4940053" cy="307777"/>
          </a:xfrm>
          <a:prstGeom prst="rect">
            <a:avLst/>
          </a:prstGeom>
          <a:noFill/>
        </p:spPr>
        <p:txBody>
          <a:bodyPr wrap="square" rtlCol="0">
            <a:spAutoFit/>
          </a:bodyPr>
          <a:lstStyle/>
          <a:p>
            <a:pPr algn="ctr">
              <a:buClr>
                <a:srgbClr val="2CE3A0"/>
              </a:buClr>
            </a:pPr>
            <a:r>
              <a:rPr lang="en-GB" sz="1400" b="1"/>
              <a:t>Agreement with statements about EPC</a:t>
            </a:r>
          </a:p>
        </p:txBody>
      </p:sp>
    </p:spTree>
    <p:extLst>
      <p:ext uri="{BB962C8B-B14F-4D97-AF65-F5344CB8AC3E}">
        <p14:creationId xmlns:p14="http://schemas.microsoft.com/office/powerpoint/2010/main" val="1507124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2888-7F0C-8758-72AF-CD1CFA396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425C-E365-F8D1-6160-E9BA9E32FE13}"/>
              </a:ext>
            </a:extLst>
          </p:cNvPr>
          <p:cNvSpPr>
            <a:spLocks noGrp="1"/>
          </p:cNvSpPr>
          <p:nvPr>
            <p:ph type="title"/>
          </p:nvPr>
        </p:nvSpPr>
        <p:spPr>
          <a:xfrm>
            <a:off x="429260" y="337523"/>
            <a:ext cx="8691076" cy="960577"/>
          </a:xfrm>
        </p:spPr>
        <p:txBody>
          <a:bodyPr/>
          <a:lstStyle/>
          <a:p>
            <a:r>
              <a:rPr lang="en-GB" sz="2800"/>
              <a:t>The majority of households have not installed any energy efficiency technologies in their home</a:t>
            </a:r>
          </a:p>
        </p:txBody>
      </p:sp>
      <p:graphicFrame>
        <p:nvGraphicFramePr>
          <p:cNvPr id="5" name="Chart 4">
            <a:extLst>
              <a:ext uri="{FF2B5EF4-FFF2-40B4-BE49-F238E27FC236}">
                <a16:creationId xmlns:a16="http://schemas.microsoft.com/office/drawing/2014/main" id="{856913B2-5695-6DEC-29E3-44AF78019F55}"/>
              </a:ext>
            </a:extLst>
          </p:cNvPr>
          <p:cNvGraphicFramePr/>
          <p:nvPr>
            <p:extLst>
              <p:ext uri="{D42A27DB-BD31-4B8C-83A1-F6EECF244321}">
                <p14:modId xmlns:p14="http://schemas.microsoft.com/office/powerpoint/2010/main" val="3781852636"/>
              </p:ext>
            </p:extLst>
          </p:nvPr>
        </p:nvGraphicFramePr>
        <p:xfrm>
          <a:off x="786246" y="2019787"/>
          <a:ext cx="5544616"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1">
            <a:extLst>
              <a:ext uri="{FF2B5EF4-FFF2-40B4-BE49-F238E27FC236}">
                <a16:creationId xmlns:a16="http://schemas.microsoft.com/office/drawing/2014/main" id="{4B4D5B77-37DD-5104-D2AC-1B9C3823929E}"/>
              </a:ext>
            </a:extLst>
          </p:cNvPr>
          <p:cNvSpPr txBox="1">
            <a:spLocks/>
          </p:cNvSpPr>
          <p:nvPr/>
        </p:nvSpPr>
        <p:spPr>
          <a:xfrm>
            <a:off x="0" y="6532897"/>
            <a:ext cx="11644630" cy="2673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E5a. Does your home have any of the following? Base: All respondents (n=1,608)</a:t>
            </a:r>
          </a:p>
        </p:txBody>
      </p:sp>
      <p:grpSp>
        <p:nvGrpSpPr>
          <p:cNvPr id="6" name="Group 5">
            <a:extLst>
              <a:ext uri="{FF2B5EF4-FFF2-40B4-BE49-F238E27FC236}">
                <a16:creationId xmlns:a16="http://schemas.microsoft.com/office/drawing/2014/main" id="{4044CDC2-328A-D5F2-5A45-59618D5E5B04}"/>
              </a:ext>
            </a:extLst>
          </p:cNvPr>
          <p:cNvGrpSpPr/>
          <p:nvPr/>
        </p:nvGrpSpPr>
        <p:grpSpPr>
          <a:xfrm>
            <a:off x="4367808" y="5974243"/>
            <a:ext cx="1224136" cy="267366"/>
            <a:chOff x="7346750" y="6245674"/>
            <a:chExt cx="1224136" cy="267366"/>
          </a:xfrm>
        </p:grpSpPr>
        <p:pic>
          <p:nvPicPr>
            <p:cNvPr id="7" name="Graphic 6" descr="Badge Follow with solid fill">
              <a:extLst>
                <a:ext uri="{FF2B5EF4-FFF2-40B4-BE49-F238E27FC236}">
                  <a16:creationId xmlns:a16="http://schemas.microsoft.com/office/drawing/2014/main" id="{1608E471-7ECD-01AD-7B06-DE446AD958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8" name="TextBox 7">
              <a:extLst>
                <a:ext uri="{FF2B5EF4-FFF2-40B4-BE49-F238E27FC236}">
                  <a16:creationId xmlns:a16="http://schemas.microsoft.com/office/drawing/2014/main" id="{62DE4E3D-AB83-E2FE-3F99-B99C4354BC3D}"/>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sp>
        <p:nvSpPr>
          <p:cNvPr id="9" name="TextBox 8">
            <a:extLst>
              <a:ext uri="{FF2B5EF4-FFF2-40B4-BE49-F238E27FC236}">
                <a16:creationId xmlns:a16="http://schemas.microsoft.com/office/drawing/2014/main" id="{7B847554-5DEA-113A-AE60-CB265D60C6E0}"/>
              </a:ext>
            </a:extLst>
          </p:cNvPr>
          <p:cNvSpPr txBox="1"/>
          <p:nvPr/>
        </p:nvSpPr>
        <p:spPr>
          <a:xfrm>
            <a:off x="786246" y="1505055"/>
            <a:ext cx="4013609" cy="307777"/>
          </a:xfrm>
          <a:prstGeom prst="rect">
            <a:avLst/>
          </a:prstGeom>
          <a:noFill/>
        </p:spPr>
        <p:txBody>
          <a:bodyPr wrap="square">
            <a:spAutoFit/>
          </a:bodyPr>
          <a:lstStyle/>
          <a:p>
            <a:pPr algn="ctr"/>
            <a:r>
              <a:rPr lang="en-GB" sz="1400" b="1" dirty="0"/>
              <a:t>Energy efficiency technology installed</a:t>
            </a:r>
          </a:p>
        </p:txBody>
      </p:sp>
      <p:sp>
        <p:nvSpPr>
          <p:cNvPr id="10" name="TextBox 9">
            <a:extLst>
              <a:ext uri="{FF2B5EF4-FFF2-40B4-BE49-F238E27FC236}">
                <a16:creationId xmlns:a16="http://schemas.microsoft.com/office/drawing/2014/main" id="{89B2D1F9-F15E-A787-BE64-2F55731A338F}"/>
              </a:ext>
            </a:extLst>
          </p:cNvPr>
          <p:cNvSpPr txBox="1"/>
          <p:nvPr/>
        </p:nvSpPr>
        <p:spPr>
          <a:xfrm>
            <a:off x="6714068" y="1521315"/>
            <a:ext cx="5211284" cy="3984069"/>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dirty="0"/>
              <a:t>Groups most likely to not have any technologies installed:</a:t>
            </a:r>
          </a:p>
          <a:p>
            <a:endParaRPr lang="en-GB" sz="1200" b="1" dirty="0"/>
          </a:p>
          <a:p>
            <a:pPr lvl="1"/>
            <a:r>
              <a:rPr lang="en-GB" sz="1200" dirty="0">
                <a:effectLst/>
                <a:latin typeface="Arial"/>
                <a:ea typeface="Calibri"/>
                <a:cs typeface="Times New Roman"/>
              </a:rPr>
              <a:t>Older participants aged between 55-64 (81%) and over 65 years old (84%) compared to all other age groups (varying from 34% to 66%)</a:t>
            </a:r>
          </a:p>
          <a:p>
            <a:pPr lvl="1"/>
            <a:endParaRPr lang="en-GB" sz="1200" dirty="0">
              <a:effectLst/>
              <a:latin typeface="Arial"/>
              <a:ea typeface="Calibri"/>
              <a:cs typeface="Times New Roman"/>
            </a:endParaRPr>
          </a:p>
          <a:p>
            <a:pPr lvl="1"/>
            <a:r>
              <a:rPr lang="en-GB" sz="1200" dirty="0">
                <a:latin typeface="Arial"/>
                <a:ea typeface="Calibri"/>
                <a:cs typeface="Times New Roman"/>
              </a:rPr>
              <a:t>Income of between £20,000 and £39,000 (68%) compared to over £60,000 (48%)</a:t>
            </a:r>
          </a:p>
          <a:p>
            <a:pPr lvl="1"/>
            <a:endParaRPr lang="en-GB" sz="1200" dirty="0">
              <a:latin typeface="Arial"/>
              <a:ea typeface="Calibri"/>
              <a:cs typeface="Times New Roman"/>
            </a:endParaRPr>
          </a:p>
          <a:p>
            <a:pPr lvl="1"/>
            <a:r>
              <a:rPr lang="en-GB" sz="1200" dirty="0">
                <a:effectLst/>
                <a:latin typeface="Arial"/>
                <a:ea typeface="Calibri"/>
                <a:cs typeface="Times New Roman"/>
              </a:rPr>
              <a:t>Lives alone (76%) compared to does not live alone (58%)</a:t>
            </a:r>
          </a:p>
          <a:p>
            <a:pPr lvl="1"/>
            <a:endParaRPr lang="en-GB" sz="1200" dirty="0">
              <a:effectLst/>
              <a:latin typeface="Arial"/>
              <a:ea typeface="Calibri"/>
              <a:cs typeface="Times New Roman"/>
            </a:endParaRPr>
          </a:p>
          <a:p>
            <a:pPr lvl="1"/>
            <a:r>
              <a:rPr lang="en-GB" sz="1200" dirty="0">
                <a:latin typeface="Arial"/>
                <a:ea typeface="Calibri"/>
                <a:cs typeface="Times New Roman"/>
              </a:rPr>
              <a:t>Over 65s in the household (71%) compared to those without (60%)</a:t>
            </a:r>
          </a:p>
          <a:p>
            <a:pPr lvl="1"/>
            <a:endParaRPr lang="en-GB" sz="1200" dirty="0">
              <a:effectLst/>
              <a:latin typeface="Arial"/>
              <a:ea typeface="Calibri"/>
              <a:cs typeface="Times New Roman"/>
            </a:endParaRPr>
          </a:p>
          <a:p>
            <a:pPr lvl="1"/>
            <a:r>
              <a:rPr lang="en-GB" sz="1200" dirty="0">
                <a:effectLst/>
                <a:latin typeface="Arial"/>
                <a:ea typeface="Calibri"/>
                <a:cs typeface="Times New Roman"/>
              </a:rPr>
              <a:t>Does not know EPC rating of home (69%) compared to does know (39%)</a:t>
            </a:r>
          </a:p>
          <a:p>
            <a:pPr lvl="1"/>
            <a:endParaRPr lang="en-GB" sz="1200" dirty="0">
              <a:latin typeface="Arial"/>
              <a:ea typeface="Calibri"/>
              <a:cs typeface="Times New Roman"/>
            </a:endParaRPr>
          </a:p>
          <a:p>
            <a:pPr lvl="1"/>
            <a:r>
              <a:rPr lang="en-GB" sz="1200" dirty="0">
                <a:ea typeface="Calibri"/>
                <a:cs typeface="Times New Roman"/>
              </a:rPr>
              <a:t>Live in an urban area (65%) compared to a remote rural area (48%)</a:t>
            </a:r>
          </a:p>
        </p:txBody>
      </p:sp>
      <p:pic>
        <p:nvPicPr>
          <p:cNvPr id="11" name="Graphic 10" descr="Electric car with solid fill">
            <a:extLst>
              <a:ext uri="{FF2B5EF4-FFF2-40B4-BE49-F238E27FC236}">
                <a16:creationId xmlns:a16="http://schemas.microsoft.com/office/drawing/2014/main" id="{E7995102-C3B5-9835-98FD-C8CBC9E090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8951" y="3423500"/>
            <a:ext cx="369225" cy="369225"/>
          </a:xfrm>
          <a:prstGeom prst="rect">
            <a:avLst/>
          </a:prstGeom>
        </p:spPr>
      </p:pic>
      <p:pic>
        <p:nvPicPr>
          <p:cNvPr id="13" name="Graphic 12" descr="Sustainability with solid fill">
            <a:extLst>
              <a:ext uri="{FF2B5EF4-FFF2-40B4-BE49-F238E27FC236}">
                <a16:creationId xmlns:a16="http://schemas.microsoft.com/office/drawing/2014/main" id="{483712F6-E182-6FC3-9E99-D0CF4AD0834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2475" y="4798699"/>
            <a:ext cx="369225" cy="369225"/>
          </a:xfrm>
          <a:prstGeom prst="rect">
            <a:avLst/>
          </a:prstGeom>
        </p:spPr>
      </p:pic>
      <p:pic>
        <p:nvPicPr>
          <p:cNvPr id="15" name="Graphic 14" descr="Shower with solid fill">
            <a:extLst>
              <a:ext uri="{FF2B5EF4-FFF2-40B4-BE49-F238E27FC236}">
                <a16:creationId xmlns:a16="http://schemas.microsoft.com/office/drawing/2014/main" id="{BD4D1695-F873-AFFB-B548-A2621850AB7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3563" y="3842381"/>
            <a:ext cx="369225" cy="369225"/>
          </a:xfrm>
          <a:prstGeom prst="rect">
            <a:avLst/>
          </a:prstGeom>
        </p:spPr>
      </p:pic>
      <p:pic>
        <p:nvPicPr>
          <p:cNvPr id="17" name="Graphic 16" descr="Lightbulb with solid fill">
            <a:extLst>
              <a:ext uri="{FF2B5EF4-FFF2-40B4-BE49-F238E27FC236}">
                <a16:creationId xmlns:a16="http://schemas.microsoft.com/office/drawing/2014/main" id="{9C0B37B8-FEE2-0F2E-A521-C11309305C6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43563" y="2950797"/>
            <a:ext cx="369225" cy="369225"/>
          </a:xfrm>
          <a:prstGeom prst="rect">
            <a:avLst/>
          </a:prstGeom>
        </p:spPr>
      </p:pic>
      <p:pic>
        <p:nvPicPr>
          <p:cNvPr id="19" name="Graphic 18" descr="Fire with solid fill">
            <a:extLst>
              <a:ext uri="{FF2B5EF4-FFF2-40B4-BE49-F238E27FC236}">
                <a16:creationId xmlns:a16="http://schemas.microsoft.com/office/drawing/2014/main" id="{582ABE2D-1F8B-C180-54D8-8E3351C4A5F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97925" y="2053404"/>
            <a:ext cx="369225" cy="369225"/>
          </a:xfrm>
          <a:prstGeom prst="rect">
            <a:avLst/>
          </a:prstGeom>
        </p:spPr>
      </p:pic>
      <p:pic>
        <p:nvPicPr>
          <p:cNvPr id="21" name="Graphic 20" descr="Battery with solid fill">
            <a:extLst>
              <a:ext uri="{FF2B5EF4-FFF2-40B4-BE49-F238E27FC236}">
                <a16:creationId xmlns:a16="http://schemas.microsoft.com/office/drawing/2014/main" id="{69CF23E4-2E8B-B75D-31EB-E1C2A4AC9F8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227088" y="2492010"/>
            <a:ext cx="369225" cy="369225"/>
          </a:xfrm>
          <a:prstGeom prst="rect">
            <a:avLst/>
          </a:prstGeom>
        </p:spPr>
      </p:pic>
      <p:pic>
        <p:nvPicPr>
          <p:cNvPr id="23" name="Graphic 22" descr="Wind Turbines with solid fill">
            <a:extLst>
              <a:ext uri="{FF2B5EF4-FFF2-40B4-BE49-F238E27FC236}">
                <a16:creationId xmlns:a16="http://schemas.microsoft.com/office/drawing/2014/main" id="{4D9E49F0-9A08-7610-0F56-5E68398534F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96142" y="4318830"/>
            <a:ext cx="369225" cy="369225"/>
          </a:xfrm>
          <a:prstGeom prst="rect">
            <a:avLst/>
          </a:prstGeom>
        </p:spPr>
      </p:pic>
      <p:pic>
        <p:nvPicPr>
          <p:cNvPr id="25" name="Graphic 24" descr="Solar Panels with solid fill">
            <a:extLst>
              <a:ext uri="{FF2B5EF4-FFF2-40B4-BE49-F238E27FC236}">
                <a16:creationId xmlns:a16="http://schemas.microsoft.com/office/drawing/2014/main" id="{CDE38A3D-C696-6CB8-3203-A94AC4BA376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06480" y="2960324"/>
            <a:ext cx="369225" cy="369225"/>
          </a:xfrm>
          <a:prstGeom prst="rect">
            <a:avLst/>
          </a:prstGeom>
        </p:spPr>
      </p:pic>
      <p:pic>
        <p:nvPicPr>
          <p:cNvPr id="26" name="Graphic 25" descr="Solar Panels with solid fill">
            <a:extLst>
              <a:ext uri="{FF2B5EF4-FFF2-40B4-BE49-F238E27FC236}">
                <a16:creationId xmlns:a16="http://schemas.microsoft.com/office/drawing/2014/main" id="{91CED1C5-EC19-A871-1115-389B1E85A8D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80754" y="3823327"/>
            <a:ext cx="369225" cy="369225"/>
          </a:xfrm>
          <a:prstGeom prst="rect">
            <a:avLst/>
          </a:prstGeom>
        </p:spPr>
      </p:pic>
      <p:sp>
        <p:nvSpPr>
          <p:cNvPr id="27" name="Arrow: Up 26">
            <a:extLst>
              <a:ext uri="{FF2B5EF4-FFF2-40B4-BE49-F238E27FC236}">
                <a16:creationId xmlns:a16="http://schemas.microsoft.com/office/drawing/2014/main" id="{73851793-3AB1-2771-7CFD-A0F5BB2CF305}"/>
              </a:ext>
            </a:extLst>
          </p:cNvPr>
          <p:cNvSpPr/>
          <p:nvPr/>
        </p:nvSpPr>
        <p:spPr>
          <a:xfrm rot="2531947" flipH="1">
            <a:off x="6309253" y="4622584"/>
            <a:ext cx="93092" cy="746473"/>
          </a:xfrm>
          <a:prstGeom prst="up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6" name="Graphic 15" descr="Daily calendar outline">
            <a:extLst>
              <a:ext uri="{FF2B5EF4-FFF2-40B4-BE49-F238E27FC236}">
                <a16:creationId xmlns:a16="http://schemas.microsoft.com/office/drawing/2014/main" id="{EB174A90-1795-D795-5F39-585740F80B4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880677" y="2164007"/>
            <a:ext cx="500242" cy="500242"/>
          </a:xfrm>
          <a:prstGeom prst="rect">
            <a:avLst/>
          </a:prstGeom>
        </p:spPr>
      </p:pic>
      <p:pic>
        <p:nvPicPr>
          <p:cNvPr id="18" name="Graphic 17" descr="House outline">
            <a:extLst>
              <a:ext uri="{FF2B5EF4-FFF2-40B4-BE49-F238E27FC236}">
                <a16:creationId xmlns:a16="http://schemas.microsoft.com/office/drawing/2014/main" id="{6A3ADF7B-B06F-4E95-A199-47222D8C3FA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915485" y="4300763"/>
            <a:ext cx="430626" cy="430626"/>
          </a:xfrm>
          <a:prstGeom prst="rect">
            <a:avLst/>
          </a:prstGeom>
        </p:spPr>
      </p:pic>
      <p:pic>
        <p:nvPicPr>
          <p:cNvPr id="22" name="Graphic 21" descr="Money outline">
            <a:extLst>
              <a:ext uri="{FF2B5EF4-FFF2-40B4-BE49-F238E27FC236}">
                <a16:creationId xmlns:a16="http://schemas.microsoft.com/office/drawing/2014/main" id="{8AE3B34C-306C-7D2F-16CD-F607F1B2E325}"/>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889101" y="2796682"/>
            <a:ext cx="483395" cy="483395"/>
          </a:xfrm>
          <a:prstGeom prst="rect">
            <a:avLst/>
          </a:prstGeom>
        </p:spPr>
      </p:pic>
      <p:pic>
        <p:nvPicPr>
          <p:cNvPr id="24" name="Graphic 23" descr="Woman outline">
            <a:extLst>
              <a:ext uri="{FF2B5EF4-FFF2-40B4-BE49-F238E27FC236}">
                <a16:creationId xmlns:a16="http://schemas.microsoft.com/office/drawing/2014/main" id="{C5B2C3FF-E7EA-464B-656E-C5652335EE2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880677" y="3286765"/>
            <a:ext cx="500242" cy="500242"/>
          </a:xfrm>
          <a:prstGeom prst="rect">
            <a:avLst/>
          </a:prstGeom>
        </p:spPr>
      </p:pic>
      <p:pic>
        <p:nvPicPr>
          <p:cNvPr id="28" name="Graphic 27" descr="Cake outline">
            <a:extLst>
              <a:ext uri="{FF2B5EF4-FFF2-40B4-BE49-F238E27FC236}">
                <a16:creationId xmlns:a16="http://schemas.microsoft.com/office/drawing/2014/main" id="{C447A811-C21A-1FFF-0857-8637923AFE6B}"/>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889101" y="3798500"/>
            <a:ext cx="483394" cy="483394"/>
          </a:xfrm>
          <a:prstGeom prst="rect">
            <a:avLst/>
          </a:prstGeom>
        </p:spPr>
      </p:pic>
      <p:pic>
        <p:nvPicPr>
          <p:cNvPr id="29" name="Graphic 28" descr="City outline">
            <a:extLst>
              <a:ext uri="{FF2B5EF4-FFF2-40B4-BE49-F238E27FC236}">
                <a16:creationId xmlns:a16="http://schemas.microsoft.com/office/drawing/2014/main" id="{C082FF73-D6AB-3B6A-3A47-9666C614DEA1}"/>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897525" y="4774621"/>
            <a:ext cx="483394" cy="483394"/>
          </a:xfrm>
          <a:prstGeom prst="rect">
            <a:avLst/>
          </a:prstGeom>
        </p:spPr>
      </p:pic>
    </p:spTree>
    <p:extLst>
      <p:ext uri="{BB962C8B-B14F-4D97-AF65-F5344CB8AC3E}">
        <p14:creationId xmlns:p14="http://schemas.microsoft.com/office/powerpoint/2010/main" val="301861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1392-14E3-D413-379E-22E3CC0EAACF}"/>
              </a:ext>
            </a:extLst>
          </p:cNvPr>
          <p:cNvSpPr>
            <a:spLocks noGrp="1"/>
          </p:cNvSpPr>
          <p:nvPr>
            <p:ph type="title"/>
          </p:nvPr>
        </p:nvSpPr>
        <p:spPr>
          <a:xfrm>
            <a:off x="420457" y="260648"/>
            <a:ext cx="8619068" cy="557735"/>
          </a:xfrm>
        </p:spPr>
        <p:txBody>
          <a:bodyPr/>
          <a:lstStyle/>
          <a:p>
            <a:r>
              <a:rPr lang="en-GB" sz="2800"/>
              <a:t>Awareness about where to get information about how to improve the energy efficiency of their home has improved since Jan/Feb 2025</a:t>
            </a:r>
          </a:p>
        </p:txBody>
      </p:sp>
      <p:graphicFrame>
        <p:nvGraphicFramePr>
          <p:cNvPr id="3" name="Chart 2">
            <a:extLst>
              <a:ext uri="{FF2B5EF4-FFF2-40B4-BE49-F238E27FC236}">
                <a16:creationId xmlns:a16="http://schemas.microsoft.com/office/drawing/2014/main" id="{C786780E-C4CF-3213-3B88-F1D9AB556651}"/>
              </a:ext>
            </a:extLst>
          </p:cNvPr>
          <p:cNvGraphicFramePr/>
          <p:nvPr>
            <p:extLst>
              <p:ext uri="{D42A27DB-BD31-4B8C-83A1-F6EECF244321}">
                <p14:modId xmlns:p14="http://schemas.microsoft.com/office/powerpoint/2010/main" val="1998381462"/>
              </p:ext>
            </p:extLst>
          </p:nvPr>
        </p:nvGraphicFramePr>
        <p:xfrm>
          <a:off x="171450" y="1615680"/>
          <a:ext cx="7553325"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417730-9286-5F80-A26C-41A46FADEC45}"/>
              </a:ext>
            </a:extLst>
          </p:cNvPr>
          <p:cNvSpPr txBox="1"/>
          <p:nvPr/>
        </p:nvSpPr>
        <p:spPr>
          <a:xfrm>
            <a:off x="0" y="6567816"/>
            <a:ext cx="9343235" cy="230832"/>
          </a:xfrm>
          <a:prstGeom prst="rect">
            <a:avLst/>
          </a:prstGeom>
          <a:noFill/>
        </p:spPr>
        <p:txBody>
          <a:bodyPr wrap="square">
            <a:spAutoFit/>
          </a:bodyPr>
          <a:lstStyle/>
          <a:p>
            <a:r>
              <a:rPr lang="en-US" sz="900" dirty="0">
                <a:solidFill>
                  <a:schemeClr val="bg1">
                    <a:lumMod val="50000"/>
                  </a:schemeClr>
                </a:solidFill>
              </a:rPr>
              <a:t>E6_1. To what extent do you agree with the following statement about your home's energy efficiency? Base: All that own home (Jan/Feb 2026 n=916, Jan/Feb 2025 n=1,036)</a:t>
            </a:r>
            <a:endParaRPr lang="en-GB" sz="900" dirty="0">
              <a:solidFill>
                <a:schemeClr val="bg1">
                  <a:lumMod val="50000"/>
                </a:schemeClr>
              </a:solidFill>
            </a:endParaRPr>
          </a:p>
        </p:txBody>
      </p:sp>
      <p:sp>
        <p:nvSpPr>
          <p:cNvPr id="4" name="Arrow: Up 3">
            <a:extLst>
              <a:ext uri="{FF2B5EF4-FFF2-40B4-BE49-F238E27FC236}">
                <a16:creationId xmlns:a16="http://schemas.microsoft.com/office/drawing/2014/main" id="{31224D98-CE07-85F4-C83E-02B257E61D41}"/>
              </a:ext>
            </a:extLst>
          </p:cNvPr>
          <p:cNvSpPr/>
          <p:nvPr/>
        </p:nvSpPr>
        <p:spPr>
          <a:xfrm>
            <a:off x="3547436" y="2132856"/>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11B42E8-D23C-24FC-D7D2-48FDD22F1CE6}"/>
              </a:ext>
            </a:extLst>
          </p:cNvPr>
          <p:cNvSpPr txBox="1"/>
          <p:nvPr/>
        </p:nvSpPr>
        <p:spPr>
          <a:xfrm>
            <a:off x="8049053" y="1386411"/>
            <a:ext cx="3880717" cy="1600438"/>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Groups most likely to know where to get information about how to improve the energy efficiency of their home:</a:t>
            </a:r>
          </a:p>
          <a:p>
            <a:pPr lvl="1"/>
            <a:r>
              <a:rPr lang="en-GB" sz="1100" dirty="0">
                <a:effectLst/>
                <a:latin typeface="Arial"/>
                <a:ea typeface="Calibri"/>
                <a:cs typeface="Times New Roman"/>
              </a:rPr>
              <a:t>Households with 2-4 people (68%) compared to those that live alone (59%)</a:t>
            </a:r>
          </a:p>
          <a:p>
            <a:pPr lvl="1"/>
            <a:endParaRPr lang="en-GB" sz="1100" dirty="0">
              <a:effectLst/>
              <a:latin typeface="Arial"/>
              <a:ea typeface="Calibri"/>
              <a:cs typeface="Times New Roman"/>
            </a:endParaRPr>
          </a:p>
          <a:p>
            <a:pPr lvl="1"/>
            <a:r>
              <a:rPr lang="en-GB" sz="1100" dirty="0">
                <a:effectLst/>
                <a:latin typeface="Arial"/>
                <a:ea typeface="Calibri"/>
                <a:cs typeface="Times New Roman"/>
              </a:rPr>
              <a:t>Households with one generation of adults (69%) compared to average</a:t>
            </a:r>
          </a:p>
        </p:txBody>
      </p:sp>
      <p:sp>
        <p:nvSpPr>
          <p:cNvPr id="7" name="Arrow: Up 6">
            <a:extLst>
              <a:ext uri="{FF2B5EF4-FFF2-40B4-BE49-F238E27FC236}">
                <a16:creationId xmlns:a16="http://schemas.microsoft.com/office/drawing/2014/main" id="{50B26C34-ACE7-4A05-B38F-30EC42B513ED}"/>
              </a:ext>
            </a:extLst>
          </p:cNvPr>
          <p:cNvSpPr/>
          <p:nvPr/>
        </p:nvSpPr>
        <p:spPr>
          <a:xfrm rot="5400000">
            <a:off x="5870285" y="268697"/>
            <a:ext cx="279648" cy="3880717"/>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DAFE8A5-D4DC-8297-B712-8EC5CA29D3D8}"/>
              </a:ext>
            </a:extLst>
          </p:cNvPr>
          <p:cNvSpPr txBox="1"/>
          <p:nvPr/>
        </p:nvSpPr>
        <p:spPr>
          <a:xfrm>
            <a:off x="8049053" y="3986259"/>
            <a:ext cx="3880716" cy="178772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Groups most likely to report not being able to afford to make energy efficiency improvements:</a:t>
            </a:r>
          </a:p>
          <a:p>
            <a:pPr lvl="1"/>
            <a:r>
              <a:rPr lang="en-GB" sz="1100" dirty="0">
                <a:latin typeface="Arial"/>
                <a:ea typeface="Calibri"/>
                <a:cs typeface="Times New Roman"/>
              </a:rPr>
              <a:t>Aged between 45-54 years old (49%) compared to those aged 16-24 (27%) or over 65 years old (33%)</a:t>
            </a:r>
          </a:p>
          <a:p>
            <a:pPr lvl="1"/>
            <a:endParaRPr lang="en-GB" sz="1100" dirty="0">
              <a:latin typeface="Arial"/>
              <a:ea typeface="Calibri"/>
              <a:cs typeface="Times New Roman"/>
            </a:endParaRPr>
          </a:p>
          <a:p>
            <a:pPr lvl="1"/>
            <a:r>
              <a:rPr lang="en-GB" sz="1100" dirty="0">
                <a:latin typeface="Arial"/>
                <a:ea typeface="Calibri"/>
                <a:cs typeface="Times New Roman"/>
              </a:rPr>
              <a:t>Those that earn less than £20,000 (58%) compared to all other income bands (varying from 31% to 41%)</a:t>
            </a:r>
          </a:p>
        </p:txBody>
      </p:sp>
      <p:sp>
        <p:nvSpPr>
          <p:cNvPr id="9" name="Arrow: Up 8">
            <a:extLst>
              <a:ext uri="{FF2B5EF4-FFF2-40B4-BE49-F238E27FC236}">
                <a16:creationId xmlns:a16="http://schemas.microsoft.com/office/drawing/2014/main" id="{7180F40C-D933-69B5-34C1-96987ACEA549}"/>
              </a:ext>
            </a:extLst>
          </p:cNvPr>
          <p:cNvSpPr/>
          <p:nvPr/>
        </p:nvSpPr>
        <p:spPr>
          <a:xfrm rot="5400000">
            <a:off x="7564714" y="4157674"/>
            <a:ext cx="239410" cy="532098"/>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Daily calendar outline">
            <a:extLst>
              <a:ext uri="{FF2B5EF4-FFF2-40B4-BE49-F238E27FC236}">
                <a16:creationId xmlns:a16="http://schemas.microsoft.com/office/drawing/2014/main" id="{4AC09384-00FA-898C-A229-D65BFC55F0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37410" y="4542703"/>
            <a:ext cx="404177" cy="404177"/>
          </a:xfrm>
          <a:prstGeom prst="rect">
            <a:avLst/>
          </a:prstGeom>
        </p:spPr>
      </p:pic>
      <p:pic>
        <p:nvPicPr>
          <p:cNvPr id="11" name="Graphic 10" descr="House outline">
            <a:extLst>
              <a:ext uri="{FF2B5EF4-FFF2-40B4-BE49-F238E27FC236}">
                <a16:creationId xmlns:a16="http://schemas.microsoft.com/office/drawing/2014/main" id="{8803F152-9D1F-58B8-484D-ED407021CB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2599" y="2069231"/>
            <a:ext cx="354483" cy="354483"/>
          </a:xfrm>
          <a:prstGeom prst="rect">
            <a:avLst/>
          </a:prstGeom>
        </p:spPr>
      </p:pic>
      <p:pic>
        <p:nvPicPr>
          <p:cNvPr id="13" name="Graphic 12" descr="Money outline">
            <a:extLst>
              <a:ext uri="{FF2B5EF4-FFF2-40B4-BE49-F238E27FC236}">
                <a16:creationId xmlns:a16="http://schemas.microsoft.com/office/drawing/2014/main" id="{1E0A4633-12D1-A1E8-0D74-78221AC0508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197749" y="5151445"/>
            <a:ext cx="404177" cy="404177"/>
          </a:xfrm>
          <a:prstGeom prst="rect">
            <a:avLst/>
          </a:prstGeom>
        </p:spPr>
      </p:pic>
      <p:pic>
        <p:nvPicPr>
          <p:cNvPr id="19" name="Graphic 18" descr="Two Men outline">
            <a:extLst>
              <a:ext uri="{FF2B5EF4-FFF2-40B4-BE49-F238E27FC236}">
                <a16:creationId xmlns:a16="http://schemas.microsoft.com/office/drawing/2014/main" id="{1EC3ACA0-ADAE-0BD1-4554-782C12DDDCB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97749" y="2503193"/>
            <a:ext cx="404177" cy="404177"/>
          </a:xfrm>
          <a:prstGeom prst="rect">
            <a:avLst/>
          </a:prstGeom>
        </p:spPr>
      </p:pic>
    </p:spTree>
    <p:extLst>
      <p:ext uri="{BB962C8B-B14F-4D97-AF65-F5344CB8AC3E}">
        <p14:creationId xmlns:p14="http://schemas.microsoft.com/office/powerpoint/2010/main" val="1906523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B5F7E-9907-2285-4F87-28A7EA762D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33FC59-DA29-91F4-F416-F275144BC23F}"/>
              </a:ext>
            </a:extLst>
          </p:cNvPr>
          <p:cNvSpPr>
            <a:spLocks noGrp="1"/>
          </p:cNvSpPr>
          <p:nvPr>
            <p:ph type="title"/>
          </p:nvPr>
        </p:nvSpPr>
        <p:spPr/>
        <p:txBody>
          <a:bodyPr>
            <a:normAutofit fontScale="90000"/>
          </a:bodyPr>
          <a:lstStyle/>
          <a:p>
            <a:r>
              <a:rPr lang="en-GB"/>
              <a:t>Understanding of energy usage and bills</a:t>
            </a:r>
          </a:p>
        </p:txBody>
      </p:sp>
    </p:spTree>
    <p:extLst>
      <p:ext uri="{BB962C8B-B14F-4D97-AF65-F5344CB8AC3E}">
        <p14:creationId xmlns:p14="http://schemas.microsoft.com/office/powerpoint/2010/main" val="1044445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1C90-9013-E3C2-7605-77D8B54FA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6D31D-1CB8-B0BC-053E-911DAA77B9F6}"/>
              </a:ext>
            </a:extLst>
          </p:cNvPr>
          <p:cNvSpPr>
            <a:spLocks noGrp="1"/>
          </p:cNvSpPr>
          <p:nvPr>
            <p:ph type="title"/>
          </p:nvPr>
        </p:nvSpPr>
        <p:spPr>
          <a:xfrm>
            <a:off x="393371" y="241682"/>
            <a:ext cx="8763084" cy="1393771"/>
          </a:xfrm>
        </p:spPr>
        <p:txBody>
          <a:bodyPr/>
          <a:lstStyle/>
          <a:p>
            <a:r>
              <a:rPr lang="en-GB" sz="2800" dirty="0"/>
              <a:t>6 in 10 reported that they understand what flexible use tariffs are used for</a:t>
            </a:r>
          </a:p>
        </p:txBody>
      </p:sp>
      <p:graphicFrame>
        <p:nvGraphicFramePr>
          <p:cNvPr id="6" name="Chart 5">
            <a:extLst>
              <a:ext uri="{FF2B5EF4-FFF2-40B4-BE49-F238E27FC236}">
                <a16:creationId xmlns:a16="http://schemas.microsoft.com/office/drawing/2014/main" id="{FC5A7F27-8C5C-093D-B673-B923DE2AC019}"/>
              </a:ext>
            </a:extLst>
          </p:cNvPr>
          <p:cNvGraphicFramePr/>
          <p:nvPr>
            <p:extLst>
              <p:ext uri="{D42A27DB-BD31-4B8C-83A1-F6EECF244321}">
                <p14:modId xmlns:p14="http://schemas.microsoft.com/office/powerpoint/2010/main" val="1045641861"/>
              </p:ext>
            </p:extLst>
          </p:nvPr>
        </p:nvGraphicFramePr>
        <p:xfrm>
          <a:off x="2943532" y="2028743"/>
          <a:ext cx="5946669" cy="177975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4D63CEF-FCEC-4288-2A7C-3BB1E37FA0BC}"/>
              </a:ext>
            </a:extLst>
          </p:cNvPr>
          <p:cNvSpPr txBox="1"/>
          <p:nvPr/>
        </p:nvSpPr>
        <p:spPr>
          <a:xfrm>
            <a:off x="3408551" y="1635453"/>
            <a:ext cx="5041485" cy="523220"/>
          </a:xfrm>
          <a:prstGeom prst="rect">
            <a:avLst/>
          </a:prstGeom>
          <a:noFill/>
        </p:spPr>
        <p:txBody>
          <a:bodyPr wrap="square">
            <a:spAutoFit/>
          </a:bodyPr>
          <a:lstStyle/>
          <a:p>
            <a:pPr algn="ctr"/>
            <a:r>
              <a:rPr lang="en-GB" sz="1400" b="1"/>
              <a:t>How well respondents understand what flexible use tariffs are used for and when they can be used </a:t>
            </a:r>
          </a:p>
        </p:txBody>
      </p:sp>
      <p:sp>
        <p:nvSpPr>
          <p:cNvPr id="4" name="TextBox 3">
            <a:extLst>
              <a:ext uri="{FF2B5EF4-FFF2-40B4-BE49-F238E27FC236}">
                <a16:creationId xmlns:a16="http://schemas.microsoft.com/office/drawing/2014/main" id="{550BC7E1-295D-A99A-D9FE-29CA614CA822}"/>
              </a:ext>
            </a:extLst>
          </p:cNvPr>
          <p:cNvSpPr txBox="1"/>
          <p:nvPr/>
        </p:nvSpPr>
        <p:spPr>
          <a:xfrm>
            <a:off x="0" y="6570034"/>
            <a:ext cx="7822460" cy="230832"/>
          </a:xfrm>
          <a:prstGeom prst="rect">
            <a:avLst/>
          </a:prstGeom>
          <a:noFill/>
        </p:spPr>
        <p:txBody>
          <a:bodyPr wrap="square">
            <a:spAutoFit/>
          </a:bodyPr>
          <a:lstStyle/>
          <a:p>
            <a:r>
              <a:rPr lang="en-US" sz="900" dirty="0">
                <a:solidFill>
                  <a:schemeClr val="bg1">
                    <a:lumMod val="50000"/>
                  </a:schemeClr>
                </a:solidFill>
              </a:rPr>
              <a:t>A9. How well would you say you understand what 'flexible use tariffs' are used for and when you can use them? Base: All respondents (n=1,608)</a:t>
            </a:r>
          </a:p>
        </p:txBody>
      </p:sp>
      <p:sp>
        <p:nvSpPr>
          <p:cNvPr id="12" name="TextBox 11">
            <a:extLst>
              <a:ext uri="{FF2B5EF4-FFF2-40B4-BE49-F238E27FC236}">
                <a16:creationId xmlns:a16="http://schemas.microsoft.com/office/drawing/2014/main" id="{E872AF7E-11EC-901A-61E8-EA1DA449CDD2}"/>
              </a:ext>
            </a:extLst>
          </p:cNvPr>
          <p:cNvSpPr txBox="1"/>
          <p:nvPr/>
        </p:nvSpPr>
        <p:spPr>
          <a:xfrm>
            <a:off x="3559098" y="4115095"/>
            <a:ext cx="5175805" cy="2162294"/>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latin typeface="+mj-lt"/>
              </a:rPr>
              <a:t>Groups most likely to report that they do not understand what flexible tariffs are used for well:</a:t>
            </a:r>
          </a:p>
          <a:p>
            <a:pPr lvl="1"/>
            <a:r>
              <a:rPr lang="en-GB" sz="1100" dirty="0">
                <a:effectLst/>
                <a:latin typeface="+mj-lt"/>
                <a:ea typeface="Calibri"/>
                <a:cs typeface="Times New Roman"/>
              </a:rPr>
              <a:t>Aged between 55-64 years old (50%) compared to 25-34 years old (27%) or over 65 years old (38%)</a:t>
            </a:r>
          </a:p>
          <a:p>
            <a:pPr lvl="1"/>
            <a:endParaRPr lang="en-GB" sz="1100" dirty="0">
              <a:effectLst/>
              <a:latin typeface="+mj-lt"/>
              <a:ea typeface="Calibri"/>
              <a:cs typeface="Times New Roman"/>
            </a:endParaRPr>
          </a:p>
          <a:p>
            <a:pPr lvl="1"/>
            <a:r>
              <a:rPr lang="en-GB" sz="1100" dirty="0">
                <a:effectLst/>
                <a:latin typeface="+mj-lt"/>
                <a:ea typeface="Calibri"/>
                <a:cs typeface="Times New Roman"/>
              </a:rPr>
              <a:t>Earn less than £20,000 (48%) compared to between £40,000-£59,999 (38%) or over £60,000 (27%)</a:t>
            </a:r>
          </a:p>
          <a:p>
            <a:pPr lvl="1"/>
            <a:endParaRPr lang="en-GB" sz="1100" dirty="0">
              <a:latin typeface="+mj-lt"/>
              <a:ea typeface="Calibri"/>
              <a:cs typeface="Times New Roman"/>
            </a:endParaRPr>
          </a:p>
          <a:p>
            <a:pPr lvl="1"/>
            <a:r>
              <a:rPr lang="en-GB" sz="1100" dirty="0">
                <a:effectLst/>
                <a:latin typeface="+mj-lt"/>
                <a:ea typeface="Calibri"/>
                <a:cs typeface="Times New Roman"/>
              </a:rPr>
              <a:t>Pay bills via a pre-payment meter (50%) compared to regular direct debit or standing order (31%) or when it arrives by cash, cheque or debt/credit card (41%)</a:t>
            </a:r>
          </a:p>
        </p:txBody>
      </p:sp>
      <p:sp>
        <p:nvSpPr>
          <p:cNvPr id="13" name="Left Brace 12">
            <a:extLst>
              <a:ext uri="{FF2B5EF4-FFF2-40B4-BE49-F238E27FC236}">
                <a16:creationId xmlns:a16="http://schemas.microsoft.com/office/drawing/2014/main" id="{080A78AD-BC8F-7A48-4F8F-A89970C1DCD1}"/>
              </a:ext>
            </a:extLst>
          </p:cNvPr>
          <p:cNvSpPr/>
          <p:nvPr/>
        </p:nvSpPr>
        <p:spPr>
          <a:xfrm rot="5400000">
            <a:off x="4114600" y="1547691"/>
            <a:ext cx="190760" cy="2199304"/>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5975EF12-6952-86B9-F363-DBADCE56F509}"/>
              </a:ext>
            </a:extLst>
          </p:cNvPr>
          <p:cNvSpPr txBox="1"/>
          <p:nvPr/>
        </p:nvSpPr>
        <p:spPr>
          <a:xfrm>
            <a:off x="3527343" y="2203460"/>
            <a:ext cx="1353251" cy="307777"/>
          </a:xfrm>
          <a:prstGeom prst="rect">
            <a:avLst/>
          </a:prstGeom>
          <a:noFill/>
        </p:spPr>
        <p:txBody>
          <a:bodyPr wrap="square">
            <a:spAutoFit/>
          </a:bodyPr>
          <a:lstStyle/>
          <a:p>
            <a:pPr algn="ctr"/>
            <a:r>
              <a:rPr lang="en-GB" sz="1400" b="1">
                <a:solidFill>
                  <a:schemeClr val="accent3"/>
                </a:solidFill>
              </a:rPr>
              <a:t>40%</a:t>
            </a:r>
          </a:p>
        </p:txBody>
      </p:sp>
      <p:sp>
        <p:nvSpPr>
          <p:cNvPr id="15" name="Left Brace 14">
            <a:extLst>
              <a:ext uri="{FF2B5EF4-FFF2-40B4-BE49-F238E27FC236}">
                <a16:creationId xmlns:a16="http://schemas.microsoft.com/office/drawing/2014/main" id="{B5AD655C-8F23-5D90-B194-77407590EF20}"/>
              </a:ext>
            </a:extLst>
          </p:cNvPr>
          <p:cNvSpPr/>
          <p:nvPr/>
        </p:nvSpPr>
        <p:spPr>
          <a:xfrm rot="5400000">
            <a:off x="6870578" y="981136"/>
            <a:ext cx="200641" cy="33225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76E74394-DDE4-0C53-7F2C-BCE250AF94C2}"/>
              </a:ext>
            </a:extLst>
          </p:cNvPr>
          <p:cNvSpPr txBox="1"/>
          <p:nvPr/>
        </p:nvSpPr>
        <p:spPr>
          <a:xfrm>
            <a:off x="6294272" y="2203459"/>
            <a:ext cx="1353251" cy="307777"/>
          </a:xfrm>
          <a:prstGeom prst="rect">
            <a:avLst/>
          </a:prstGeom>
          <a:noFill/>
        </p:spPr>
        <p:txBody>
          <a:bodyPr wrap="square">
            <a:spAutoFit/>
          </a:bodyPr>
          <a:lstStyle/>
          <a:p>
            <a:pPr algn="ctr"/>
            <a:r>
              <a:rPr lang="en-GB" sz="1400" b="1">
                <a:solidFill>
                  <a:schemeClr val="accent1"/>
                </a:solidFill>
              </a:rPr>
              <a:t>57%</a:t>
            </a:r>
          </a:p>
        </p:txBody>
      </p:sp>
      <p:pic>
        <p:nvPicPr>
          <p:cNvPr id="22" name="Graphic 21" descr="Money outline">
            <a:extLst>
              <a:ext uri="{FF2B5EF4-FFF2-40B4-BE49-F238E27FC236}">
                <a16:creationId xmlns:a16="http://schemas.microsoft.com/office/drawing/2014/main" id="{75F6A5D6-6DED-BC69-75C9-921D0D1131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04137" y="5113259"/>
            <a:ext cx="404177" cy="404177"/>
          </a:xfrm>
          <a:prstGeom prst="rect">
            <a:avLst/>
          </a:prstGeom>
        </p:spPr>
      </p:pic>
      <p:pic>
        <p:nvPicPr>
          <p:cNvPr id="25" name="Graphic 24" descr="Daily calendar outline">
            <a:extLst>
              <a:ext uri="{FF2B5EF4-FFF2-40B4-BE49-F238E27FC236}">
                <a16:creationId xmlns:a16="http://schemas.microsoft.com/office/drawing/2014/main" id="{AC645223-2FC5-76D3-65B5-0681A3DF24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04137" y="4637473"/>
            <a:ext cx="404177" cy="404177"/>
          </a:xfrm>
          <a:prstGeom prst="rect">
            <a:avLst/>
          </a:prstGeom>
        </p:spPr>
      </p:pic>
      <p:pic>
        <p:nvPicPr>
          <p:cNvPr id="27" name="Graphic 26" descr="Payroll outline">
            <a:extLst>
              <a:ext uri="{FF2B5EF4-FFF2-40B4-BE49-F238E27FC236}">
                <a16:creationId xmlns:a16="http://schemas.microsoft.com/office/drawing/2014/main" id="{D26F7DB5-F143-24C9-A47E-D3C57D30D7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28984" y="5665728"/>
            <a:ext cx="376989" cy="376989"/>
          </a:xfrm>
          <a:prstGeom prst="rect">
            <a:avLst/>
          </a:prstGeom>
        </p:spPr>
      </p:pic>
    </p:spTree>
    <p:extLst>
      <p:ext uri="{BB962C8B-B14F-4D97-AF65-F5344CB8AC3E}">
        <p14:creationId xmlns:p14="http://schemas.microsoft.com/office/powerpoint/2010/main" val="372007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B2C8-406A-2AA1-FA08-705D03E22D77}"/>
              </a:ext>
            </a:extLst>
          </p:cNvPr>
          <p:cNvSpPr>
            <a:spLocks noGrp="1"/>
          </p:cNvSpPr>
          <p:nvPr>
            <p:ph type="title"/>
          </p:nvPr>
        </p:nvSpPr>
        <p:spPr>
          <a:xfrm>
            <a:off x="214271" y="223253"/>
            <a:ext cx="9028549" cy="1389102"/>
          </a:xfrm>
        </p:spPr>
        <p:txBody>
          <a:bodyPr/>
          <a:lstStyle/>
          <a:p>
            <a:r>
              <a:rPr lang="en-US" sz="2800"/>
              <a:t>Around three‑quarters of households </a:t>
            </a:r>
            <a:r>
              <a:rPr lang="en-US" sz="2800" dirty="0"/>
              <a:t>that are on a flexible tariff </a:t>
            </a:r>
            <a:r>
              <a:rPr lang="en-US" sz="2800"/>
              <a:t>feel both confident and knowledgeable about </a:t>
            </a:r>
            <a:r>
              <a:rPr lang="en-US" sz="2800" dirty="0"/>
              <a:t>them</a:t>
            </a:r>
            <a:endParaRPr lang="en-GB" sz="2800"/>
          </a:p>
        </p:txBody>
      </p:sp>
      <p:sp>
        <p:nvSpPr>
          <p:cNvPr id="6" name="TextBox 5">
            <a:extLst>
              <a:ext uri="{FF2B5EF4-FFF2-40B4-BE49-F238E27FC236}">
                <a16:creationId xmlns:a16="http://schemas.microsoft.com/office/drawing/2014/main" id="{793BC8F7-FADE-8BE6-5B26-EC5B74B1038A}"/>
              </a:ext>
            </a:extLst>
          </p:cNvPr>
          <p:cNvSpPr txBox="1"/>
          <p:nvPr/>
        </p:nvSpPr>
        <p:spPr>
          <a:xfrm>
            <a:off x="0" y="6525344"/>
            <a:ext cx="7200800" cy="230832"/>
          </a:xfrm>
          <a:prstGeom prst="rect">
            <a:avLst/>
          </a:prstGeom>
          <a:noFill/>
        </p:spPr>
        <p:txBody>
          <a:bodyPr wrap="square">
            <a:spAutoFit/>
          </a:bodyPr>
          <a:lstStyle/>
          <a:p>
            <a:r>
              <a:rPr lang="en-US" sz="900" dirty="0">
                <a:solidFill>
                  <a:schemeClr val="bg1">
                    <a:lumMod val="50000"/>
                  </a:schemeClr>
                </a:solidFill>
              </a:rPr>
              <a:t>A10_1. To what extent do you agree with the following statements relating to your flexible use tariff? Base: All on a flex tariff (n=275)</a:t>
            </a:r>
            <a:endParaRPr lang="en-GB" sz="900" dirty="0">
              <a:solidFill>
                <a:schemeClr val="bg1">
                  <a:lumMod val="50000"/>
                </a:schemeClr>
              </a:solidFill>
            </a:endParaRPr>
          </a:p>
        </p:txBody>
      </p:sp>
      <p:graphicFrame>
        <p:nvGraphicFramePr>
          <p:cNvPr id="3" name="Chart 2">
            <a:extLst>
              <a:ext uri="{FF2B5EF4-FFF2-40B4-BE49-F238E27FC236}">
                <a16:creationId xmlns:a16="http://schemas.microsoft.com/office/drawing/2014/main" id="{AEF5F180-13EF-02C5-D0EA-3196003641C8}"/>
              </a:ext>
            </a:extLst>
          </p:cNvPr>
          <p:cNvGraphicFramePr/>
          <p:nvPr>
            <p:extLst>
              <p:ext uri="{D42A27DB-BD31-4B8C-83A1-F6EECF244321}">
                <p14:modId xmlns:p14="http://schemas.microsoft.com/office/powerpoint/2010/main" val="1786886799"/>
              </p:ext>
            </p:extLst>
          </p:nvPr>
        </p:nvGraphicFramePr>
        <p:xfrm>
          <a:off x="373914" y="2392029"/>
          <a:ext cx="6954781" cy="36047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BCC624E-FE5F-ABC3-D796-073328928C4D}"/>
              </a:ext>
            </a:extLst>
          </p:cNvPr>
          <p:cNvSpPr txBox="1"/>
          <p:nvPr/>
        </p:nvSpPr>
        <p:spPr>
          <a:xfrm>
            <a:off x="1295121" y="1655222"/>
            <a:ext cx="5041485" cy="307777"/>
          </a:xfrm>
          <a:prstGeom prst="rect">
            <a:avLst/>
          </a:prstGeom>
          <a:noFill/>
        </p:spPr>
        <p:txBody>
          <a:bodyPr wrap="square">
            <a:spAutoFit/>
          </a:bodyPr>
          <a:lstStyle/>
          <a:p>
            <a:pPr algn="ctr"/>
            <a:r>
              <a:rPr lang="en-GB" sz="1400" b="1"/>
              <a:t>Agreement with statements about flexible use tariffs</a:t>
            </a:r>
          </a:p>
        </p:txBody>
      </p:sp>
      <p:sp>
        <p:nvSpPr>
          <p:cNvPr id="7" name="Left Brace 6">
            <a:extLst>
              <a:ext uri="{FF2B5EF4-FFF2-40B4-BE49-F238E27FC236}">
                <a16:creationId xmlns:a16="http://schemas.microsoft.com/office/drawing/2014/main" id="{A025DE23-BFC6-6F4B-A367-FE71B9A920B7}"/>
              </a:ext>
            </a:extLst>
          </p:cNvPr>
          <p:cNvSpPr/>
          <p:nvPr/>
        </p:nvSpPr>
        <p:spPr>
          <a:xfrm rot="5400000">
            <a:off x="3141597" y="2562828"/>
            <a:ext cx="200642" cy="379573"/>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8A28864B-3097-4C81-22A3-D5B3880FF343}"/>
              </a:ext>
            </a:extLst>
          </p:cNvPr>
          <p:cNvSpPr txBox="1"/>
          <p:nvPr/>
        </p:nvSpPr>
        <p:spPr>
          <a:xfrm>
            <a:off x="2959906" y="2309170"/>
            <a:ext cx="564024" cy="307777"/>
          </a:xfrm>
          <a:prstGeom prst="rect">
            <a:avLst/>
          </a:prstGeom>
          <a:noFill/>
        </p:spPr>
        <p:txBody>
          <a:bodyPr wrap="square">
            <a:spAutoFit/>
          </a:bodyPr>
          <a:lstStyle/>
          <a:p>
            <a:pPr algn="ctr"/>
            <a:r>
              <a:rPr lang="en-GB" sz="1400" b="1">
                <a:solidFill>
                  <a:schemeClr val="accent3"/>
                </a:solidFill>
              </a:rPr>
              <a:t>9%</a:t>
            </a:r>
          </a:p>
        </p:txBody>
      </p:sp>
      <p:sp>
        <p:nvSpPr>
          <p:cNvPr id="9" name="Left Brace 8">
            <a:extLst>
              <a:ext uri="{FF2B5EF4-FFF2-40B4-BE49-F238E27FC236}">
                <a16:creationId xmlns:a16="http://schemas.microsoft.com/office/drawing/2014/main" id="{B3B39E1E-A769-9B3E-0448-BC7037602395}"/>
              </a:ext>
            </a:extLst>
          </p:cNvPr>
          <p:cNvSpPr/>
          <p:nvPr/>
        </p:nvSpPr>
        <p:spPr>
          <a:xfrm rot="5400000">
            <a:off x="5599635" y="1204443"/>
            <a:ext cx="200641" cy="30963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0539E176-99EC-D2F6-A521-01AF22A906F6}"/>
              </a:ext>
            </a:extLst>
          </p:cNvPr>
          <p:cNvSpPr txBox="1"/>
          <p:nvPr/>
        </p:nvSpPr>
        <p:spPr>
          <a:xfrm>
            <a:off x="5320654" y="2306294"/>
            <a:ext cx="758602" cy="307777"/>
          </a:xfrm>
          <a:prstGeom prst="rect">
            <a:avLst/>
          </a:prstGeom>
          <a:noFill/>
        </p:spPr>
        <p:txBody>
          <a:bodyPr wrap="square">
            <a:spAutoFit/>
          </a:bodyPr>
          <a:lstStyle/>
          <a:p>
            <a:pPr algn="ctr"/>
            <a:r>
              <a:rPr lang="en-GB" sz="1400" b="1">
                <a:solidFill>
                  <a:schemeClr val="accent1"/>
                </a:solidFill>
              </a:rPr>
              <a:t>74%</a:t>
            </a:r>
          </a:p>
        </p:txBody>
      </p:sp>
      <p:sp>
        <p:nvSpPr>
          <p:cNvPr id="11" name="Left Brace 10">
            <a:extLst>
              <a:ext uri="{FF2B5EF4-FFF2-40B4-BE49-F238E27FC236}">
                <a16:creationId xmlns:a16="http://schemas.microsoft.com/office/drawing/2014/main" id="{87EFB755-B444-7B51-B6F6-8A188ECF44FE}"/>
              </a:ext>
            </a:extLst>
          </p:cNvPr>
          <p:cNvSpPr/>
          <p:nvPr/>
        </p:nvSpPr>
        <p:spPr>
          <a:xfrm rot="5400000">
            <a:off x="3033583" y="4038991"/>
            <a:ext cx="200644" cy="16354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054F5A08-8A42-7041-4176-5F7BD19D2E98}"/>
              </a:ext>
            </a:extLst>
          </p:cNvPr>
          <p:cNvSpPr txBox="1"/>
          <p:nvPr/>
        </p:nvSpPr>
        <p:spPr>
          <a:xfrm>
            <a:off x="2867681" y="3727181"/>
            <a:ext cx="564024" cy="307777"/>
          </a:xfrm>
          <a:prstGeom prst="rect">
            <a:avLst/>
          </a:prstGeom>
          <a:noFill/>
        </p:spPr>
        <p:txBody>
          <a:bodyPr wrap="square">
            <a:spAutoFit/>
          </a:bodyPr>
          <a:lstStyle/>
          <a:p>
            <a:pPr algn="ctr"/>
            <a:r>
              <a:rPr lang="en-GB" sz="1400" b="1">
                <a:solidFill>
                  <a:schemeClr val="accent3"/>
                </a:solidFill>
              </a:rPr>
              <a:t>4%</a:t>
            </a:r>
          </a:p>
        </p:txBody>
      </p:sp>
      <p:sp>
        <p:nvSpPr>
          <p:cNvPr id="13" name="Left Brace 12">
            <a:extLst>
              <a:ext uri="{FF2B5EF4-FFF2-40B4-BE49-F238E27FC236}">
                <a16:creationId xmlns:a16="http://schemas.microsoft.com/office/drawing/2014/main" id="{0812A077-67FA-9F6E-020F-78200137EE78}"/>
              </a:ext>
            </a:extLst>
          </p:cNvPr>
          <p:cNvSpPr/>
          <p:nvPr/>
        </p:nvSpPr>
        <p:spPr>
          <a:xfrm rot="5400000">
            <a:off x="5563631" y="2464583"/>
            <a:ext cx="200643" cy="33123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36544B94-AA3C-A376-F542-A610B879EF03}"/>
              </a:ext>
            </a:extLst>
          </p:cNvPr>
          <p:cNvSpPr txBox="1"/>
          <p:nvPr/>
        </p:nvSpPr>
        <p:spPr>
          <a:xfrm>
            <a:off x="5320653" y="3702213"/>
            <a:ext cx="758602" cy="307777"/>
          </a:xfrm>
          <a:prstGeom prst="rect">
            <a:avLst/>
          </a:prstGeom>
          <a:noFill/>
        </p:spPr>
        <p:txBody>
          <a:bodyPr wrap="square">
            <a:spAutoFit/>
          </a:bodyPr>
          <a:lstStyle/>
          <a:p>
            <a:pPr algn="ctr"/>
            <a:r>
              <a:rPr lang="en-GB" sz="1400" b="1">
                <a:solidFill>
                  <a:schemeClr val="accent1"/>
                </a:solidFill>
              </a:rPr>
              <a:t>78%</a:t>
            </a:r>
          </a:p>
        </p:txBody>
      </p:sp>
      <p:sp>
        <p:nvSpPr>
          <p:cNvPr id="16" name="TextBox 15">
            <a:extLst>
              <a:ext uri="{FF2B5EF4-FFF2-40B4-BE49-F238E27FC236}">
                <a16:creationId xmlns:a16="http://schemas.microsoft.com/office/drawing/2014/main" id="{ED890589-C59D-33A2-C77F-07EF387A8BA4}"/>
              </a:ext>
            </a:extLst>
          </p:cNvPr>
          <p:cNvSpPr txBox="1"/>
          <p:nvPr/>
        </p:nvSpPr>
        <p:spPr>
          <a:xfrm>
            <a:off x="7871444" y="1329703"/>
            <a:ext cx="3888433" cy="2724150"/>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Understanding was most likely to be reported by:</a:t>
            </a:r>
          </a:p>
          <a:p>
            <a:endParaRPr lang="en-GB" sz="1100" b="1" dirty="0"/>
          </a:p>
          <a:p>
            <a:pPr lvl="1"/>
            <a:r>
              <a:rPr lang="en-GB" sz="1100" dirty="0">
                <a:effectLst/>
                <a:latin typeface="Arial"/>
                <a:ea typeface="Calibri"/>
                <a:cs typeface="Times New Roman"/>
              </a:rPr>
              <a:t>Not in energy debt / arrears (78%) compared to those that are (65%)</a:t>
            </a:r>
          </a:p>
          <a:p>
            <a:pPr lvl="1"/>
            <a:endParaRPr lang="en-GB" sz="1100" dirty="0">
              <a:effectLst/>
              <a:latin typeface="Arial"/>
              <a:ea typeface="Calibri"/>
              <a:cs typeface="Times New Roman"/>
            </a:endParaRPr>
          </a:p>
          <a:p>
            <a:pPr lvl="1"/>
            <a:r>
              <a:rPr lang="en-GB" sz="1100" dirty="0">
                <a:ea typeface="Calibri"/>
                <a:cs typeface="Times New Roman"/>
              </a:rPr>
              <a:t>Income of over £60,000 (83%) compared to between £20,000-£39,000 (69%)</a:t>
            </a:r>
          </a:p>
          <a:p>
            <a:pPr lvl="1"/>
            <a:endParaRPr lang="en-GB" sz="1100" dirty="0">
              <a:ea typeface="Calibri"/>
              <a:cs typeface="Times New Roman"/>
            </a:endParaRPr>
          </a:p>
          <a:p>
            <a:pPr lvl="1"/>
            <a:r>
              <a:rPr lang="en-GB" sz="1100" dirty="0">
                <a:effectLst/>
                <a:latin typeface="Arial"/>
                <a:ea typeface="Calibri"/>
                <a:cs typeface="Times New Roman"/>
              </a:rPr>
              <a:t>Households with between 2-4 people in them (77%) compared to average</a:t>
            </a:r>
          </a:p>
          <a:p>
            <a:pPr lvl="1"/>
            <a:endParaRPr lang="en-GB" sz="1100" dirty="0">
              <a:effectLst/>
              <a:latin typeface="Arial"/>
              <a:ea typeface="Calibri"/>
              <a:cs typeface="Times New Roman"/>
            </a:endParaRPr>
          </a:p>
          <a:p>
            <a:pPr lvl="1"/>
            <a:r>
              <a:rPr lang="en-GB" sz="1100" dirty="0">
                <a:latin typeface="Arial"/>
                <a:ea typeface="Calibri"/>
                <a:cs typeface="Times New Roman"/>
              </a:rPr>
              <a:t>One generation of adults in household (80%) compared to two generations of adults from the same family living together (65%)</a:t>
            </a:r>
          </a:p>
        </p:txBody>
      </p:sp>
      <p:sp>
        <p:nvSpPr>
          <p:cNvPr id="17" name="TextBox 16">
            <a:extLst>
              <a:ext uri="{FF2B5EF4-FFF2-40B4-BE49-F238E27FC236}">
                <a16:creationId xmlns:a16="http://schemas.microsoft.com/office/drawing/2014/main" id="{53FE54D1-EBEB-1C03-9ECD-2B057FEE147C}"/>
              </a:ext>
            </a:extLst>
          </p:cNvPr>
          <p:cNvSpPr txBox="1"/>
          <p:nvPr/>
        </p:nvSpPr>
        <p:spPr>
          <a:xfrm>
            <a:off x="7871445" y="4354165"/>
            <a:ext cx="3888433" cy="1975009"/>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100" b="1" dirty="0"/>
              <a:t>Confidence was most likely to be reported by:</a:t>
            </a:r>
          </a:p>
          <a:p>
            <a:endParaRPr lang="en-GB" sz="1100" b="1" dirty="0"/>
          </a:p>
          <a:p>
            <a:pPr lvl="1"/>
            <a:r>
              <a:rPr lang="en-GB" sz="1100" dirty="0">
                <a:effectLst/>
                <a:latin typeface="Arial"/>
                <a:ea typeface="Calibri"/>
                <a:cs typeface="Times New Roman"/>
              </a:rPr>
              <a:t>Those aged between 25-34 years old (88%) compared to 45-54 years old (66%)</a:t>
            </a:r>
          </a:p>
          <a:p>
            <a:pPr lvl="1"/>
            <a:endParaRPr lang="en-GB" sz="1100" dirty="0">
              <a:effectLst/>
              <a:latin typeface="Arial"/>
              <a:ea typeface="Calibri"/>
              <a:cs typeface="Times New Roman"/>
            </a:endParaRPr>
          </a:p>
          <a:p>
            <a:pPr lvl="1"/>
            <a:r>
              <a:rPr lang="en-GB" sz="1100" dirty="0">
                <a:latin typeface="Arial"/>
                <a:ea typeface="Calibri"/>
                <a:cs typeface="Times New Roman"/>
              </a:rPr>
              <a:t>Income of more than £60,000 (86%) compared to average</a:t>
            </a:r>
          </a:p>
          <a:p>
            <a:pPr lvl="1"/>
            <a:endParaRPr lang="en-GB" sz="1100" dirty="0">
              <a:latin typeface="Arial"/>
              <a:ea typeface="Calibri"/>
              <a:cs typeface="Times New Roman"/>
            </a:endParaRPr>
          </a:p>
          <a:p>
            <a:pPr lvl="1"/>
            <a:r>
              <a:rPr lang="en-GB" sz="1100" dirty="0">
                <a:latin typeface="Arial"/>
                <a:ea typeface="Calibri"/>
                <a:cs typeface="Times New Roman"/>
              </a:rPr>
              <a:t>Knows their EPC rating (89%) compared to those that do not (70%)</a:t>
            </a:r>
            <a:endParaRPr lang="en-GB" sz="1100" dirty="0">
              <a:effectLst/>
              <a:latin typeface="Arial"/>
              <a:ea typeface="Calibri"/>
              <a:cs typeface="Times New Roman"/>
            </a:endParaRPr>
          </a:p>
        </p:txBody>
      </p:sp>
      <p:grpSp>
        <p:nvGrpSpPr>
          <p:cNvPr id="4" name="Group 3">
            <a:extLst>
              <a:ext uri="{FF2B5EF4-FFF2-40B4-BE49-F238E27FC236}">
                <a16:creationId xmlns:a16="http://schemas.microsoft.com/office/drawing/2014/main" id="{AA1B3118-DB39-E0A2-BAF4-93D38CFD71A9}"/>
              </a:ext>
            </a:extLst>
          </p:cNvPr>
          <p:cNvGrpSpPr/>
          <p:nvPr/>
        </p:nvGrpSpPr>
        <p:grpSpPr>
          <a:xfrm>
            <a:off x="10595966" y="6354447"/>
            <a:ext cx="1224136" cy="267366"/>
            <a:chOff x="7346750" y="6245674"/>
            <a:chExt cx="1224136" cy="267366"/>
          </a:xfrm>
        </p:grpSpPr>
        <p:pic>
          <p:nvPicPr>
            <p:cNvPr id="15" name="Graphic 14" descr="Badge Follow with solid fill">
              <a:extLst>
                <a:ext uri="{FF2B5EF4-FFF2-40B4-BE49-F238E27FC236}">
                  <a16:creationId xmlns:a16="http://schemas.microsoft.com/office/drawing/2014/main" id="{38901BE5-8F8D-D72B-B1EE-85B31211358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18" name="TextBox 17">
              <a:extLst>
                <a:ext uri="{FF2B5EF4-FFF2-40B4-BE49-F238E27FC236}">
                  <a16:creationId xmlns:a16="http://schemas.microsoft.com/office/drawing/2014/main" id="{8D52DCE9-AE5E-38E5-F564-70DA2DD06B81}"/>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pic>
        <p:nvPicPr>
          <p:cNvPr id="20" name="Graphic 19" descr="House outline">
            <a:extLst>
              <a:ext uri="{FF2B5EF4-FFF2-40B4-BE49-F238E27FC236}">
                <a16:creationId xmlns:a16="http://schemas.microsoft.com/office/drawing/2014/main" id="{7C85D3EC-2AD8-E269-3F49-8277039214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2148" y="2827468"/>
            <a:ext cx="354483" cy="354483"/>
          </a:xfrm>
          <a:prstGeom prst="rect">
            <a:avLst/>
          </a:prstGeom>
        </p:spPr>
      </p:pic>
      <p:pic>
        <p:nvPicPr>
          <p:cNvPr id="22" name="Graphic 21" descr="Money outline">
            <a:extLst>
              <a:ext uri="{FF2B5EF4-FFF2-40B4-BE49-F238E27FC236}">
                <a16:creationId xmlns:a16="http://schemas.microsoft.com/office/drawing/2014/main" id="{D462256D-98DC-B74C-E2D0-1E6C55379C1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27300" y="2314947"/>
            <a:ext cx="404177" cy="404177"/>
          </a:xfrm>
          <a:prstGeom prst="rect">
            <a:avLst/>
          </a:prstGeom>
        </p:spPr>
      </p:pic>
      <p:pic>
        <p:nvPicPr>
          <p:cNvPr id="23" name="Graphic 22" descr="Two Men outline">
            <a:extLst>
              <a:ext uri="{FF2B5EF4-FFF2-40B4-BE49-F238E27FC236}">
                <a16:creationId xmlns:a16="http://schemas.microsoft.com/office/drawing/2014/main" id="{1020A7EB-F29B-B2C0-6CD4-08BF261A01B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52149" y="3373031"/>
            <a:ext cx="404177" cy="404177"/>
          </a:xfrm>
          <a:prstGeom prst="rect">
            <a:avLst/>
          </a:prstGeom>
        </p:spPr>
      </p:pic>
      <p:pic>
        <p:nvPicPr>
          <p:cNvPr id="24" name="Graphic 23" descr="Daily calendar outline">
            <a:extLst>
              <a:ext uri="{FF2B5EF4-FFF2-40B4-BE49-F238E27FC236}">
                <a16:creationId xmlns:a16="http://schemas.microsoft.com/office/drawing/2014/main" id="{C4C17B25-231E-E2F6-883B-43EAA7A9A91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02454" y="4775713"/>
            <a:ext cx="404177" cy="404177"/>
          </a:xfrm>
          <a:prstGeom prst="rect">
            <a:avLst/>
          </a:prstGeom>
        </p:spPr>
      </p:pic>
      <p:pic>
        <p:nvPicPr>
          <p:cNvPr id="26" name="Graphic 25" descr="Money outline">
            <a:extLst>
              <a:ext uri="{FF2B5EF4-FFF2-40B4-BE49-F238E27FC236}">
                <a16:creationId xmlns:a16="http://schemas.microsoft.com/office/drawing/2014/main" id="{89B6AF4F-C0B4-73C8-3C6B-4E7BFC649B0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02455" y="5257212"/>
            <a:ext cx="404177" cy="404177"/>
          </a:xfrm>
          <a:prstGeom prst="rect">
            <a:avLst/>
          </a:prstGeom>
        </p:spPr>
      </p:pic>
      <p:pic>
        <p:nvPicPr>
          <p:cNvPr id="28" name="Graphic 27" descr="Badge Tick outline">
            <a:extLst>
              <a:ext uri="{FF2B5EF4-FFF2-40B4-BE49-F238E27FC236}">
                <a16:creationId xmlns:a16="http://schemas.microsoft.com/office/drawing/2014/main" id="{AE354A4F-EF98-ECC3-C095-793ED48E43D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002454" y="5770987"/>
            <a:ext cx="404177" cy="404177"/>
          </a:xfrm>
          <a:prstGeom prst="rect">
            <a:avLst/>
          </a:prstGeom>
        </p:spPr>
      </p:pic>
      <p:pic>
        <p:nvPicPr>
          <p:cNvPr id="30" name="Graphic 29" descr="Loan outline">
            <a:extLst>
              <a:ext uri="{FF2B5EF4-FFF2-40B4-BE49-F238E27FC236}">
                <a16:creationId xmlns:a16="http://schemas.microsoft.com/office/drawing/2014/main" id="{42F33928-BE6E-6DFD-65A7-FD00BE8D5B3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52149" y="1859946"/>
            <a:ext cx="404177" cy="404177"/>
          </a:xfrm>
          <a:prstGeom prst="rect">
            <a:avLst/>
          </a:prstGeom>
        </p:spPr>
      </p:pic>
    </p:spTree>
    <p:extLst>
      <p:ext uri="{BB962C8B-B14F-4D97-AF65-F5344CB8AC3E}">
        <p14:creationId xmlns:p14="http://schemas.microsoft.com/office/powerpoint/2010/main" val="3634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F9BE-A881-08DC-24DB-79FA01D63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83ACA-2E27-5948-D0A9-B40340A0BD7F}"/>
              </a:ext>
            </a:extLst>
          </p:cNvPr>
          <p:cNvSpPr>
            <a:spLocks noGrp="1"/>
          </p:cNvSpPr>
          <p:nvPr>
            <p:ph type="title"/>
          </p:nvPr>
        </p:nvSpPr>
        <p:spPr>
          <a:xfrm>
            <a:off x="408646" y="260025"/>
            <a:ext cx="8403044" cy="1457271"/>
          </a:xfrm>
        </p:spPr>
        <p:txBody>
          <a:bodyPr/>
          <a:lstStyle/>
          <a:p>
            <a:r>
              <a:rPr lang="en-GB"/>
              <a:t>A third of households reported that they do not understand what standing charges on their energy bills pay for</a:t>
            </a:r>
          </a:p>
        </p:txBody>
      </p:sp>
      <p:graphicFrame>
        <p:nvGraphicFramePr>
          <p:cNvPr id="5" name="Chart 4">
            <a:extLst>
              <a:ext uri="{FF2B5EF4-FFF2-40B4-BE49-F238E27FC236}">
                <a16:creationId xmlns:a16="http://schemas.microsoft.com/office/drawing/2014/main" id="{9F645619-948F-6341-60B3-ED2FD5415E69}"/>
              </a:ext>
            </a:extLst>
          </p:cNvPr>
          <p:cNvGraphicFramePr/>
          <p:nvPr>
            <p:extLst>
              <p:ext uri="{D42A27DB-BD31-4B8C-83A1-F6EECF244321}">
                <p14:modId xmlns:p14="http://schemas.microsoft.com/office/powerpoint/2010/main" val="3662218056"/>
              </p:ext>
            </p:extLst>
          </p:nvPr>
        </p:nvGraphicFramePr>
        <p:xfrm>
          <a:off x="360992" y="2829234"/>
          <a:ext cx="5642344" cy="17002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3DD58B0-2258-FF24-32C4-695880EAB38E}"/>
              </a:ext>
            </a:extLst>
          </p:cNvPr>
          <p:cNvSpPr txBox="1"/>
          <p:nvPr/>
        </p:nvSpPr>
        <p:spPr>
          <a:xfrm>
            <a:off x="763040" y="2516235"/>
            <a:ext cx="5087889" cy="307777"/>
          </a:xfrm>
          <a:prstGeom prst="rect">
            <a:avLst/>
          </a:prstGeom>
          <a:noFill/>
        </p:spPr>
        <p:txBody>
          <a:bodyPr wrap="square">
            <a:spAutoFit/>
          </a:bodyPr>
          <a:lstStyle/>
          <a:p>
            <a:pPr algn="ctr"/>
            <a:r>
              <a:rPr lang="en-GB" sz="1400" b="1"/>
              <a:t>Understanding of what standing charges pay for </a:t>
            </a:r>
          </a:p>
        </p:txBody>
      </p:sp>
      <p:sp>
        <p:nvSpPr>
          <p:cNvPr id="25" name="TextBox 24">
            <a:extLst>
              <a:ext uri="{FF2B5EF4-FFF2-40B4-BE49-F238E27FC236}">
                <a16:creationId xmlns:a16="http://schemas.microsoft.com/office/drawing/2014/main" id="{C2283024-A9C5-7B78-4FBE-BB461B23407E}"/>
              </a:ext>
            </a:extLst>
          </p:cNvPr>
          <p:cNvSpPr txBox="1"/>
          <p:nvPr/>
        </p:nvSpPr>
        <p:spPr>
          <a:xfrm>
            <a:off x="33382" y="6535771"/>
            <a:ext cx="8112224" cy="230832"/>
          </a:xfrm>
          <a:prstGeom prst="rect">
            <a:avLst/>
          </a:prstGeom>
          <a:noFill/>
        </p:spPr>
        <p:txBody>
          <a:bodyPr wrap="square">
            <a:spAutoFit/>
          </a:bodyPr>
          <a:lstStyle/>
          <a:p>
            <a:r>
              <a:rPr lang="en-US" sz="900" dirty="0">
                <a:solidFill>
                  <a:schemeClr val="bg1">
                    <a:lumMod val="50000"/>
                  </a:schemeClr>
                </a:solidFill>
              </a:rPr>
              <a:t>A11. How well do you understand what the standing charges on your energy bills pay for? Base: All (n=1,608)</a:t>
            </a:r>
          </a:p>
        </p:txBody>
      </p:sp>
      <p:sp>
        <p:nvSpPr>
          <p:cNvPr id="29" name="Left Brace 28">
            <a:extLst>
              <a:ext uri="{FF2B5EF4-FFF2-40B4-BE49-F238E27FC236}">
                <a16:creationId xmlns:a16="http://schemas.microsoft.com/office/drawing/2014/main" id="{190BA1B1-715C-E1CD-41FE-5A729786DFF9}"/>
              </a:ext>
            </a:extLst>
          </p:cNvPr>
          <p:cNvSpPr/>
          <p:nvPr/>
        </p:nvSpPr>
        <p:spPr>
          <a:xfrm rot="5400000">
            <a:off x="1426598" y="2387516"/>
            <a:ext cx="191004" cy="1814707"/>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30" name="TextBox 29">
            <a:extLst>
              <a:ext uri="{FF2B5EF4-FFF2-40B4-BE49-F238E27FC236}">
                <a16:creationId xmlns:a16="http://schemas.microsoft.com/office/drawing/2014/main" id="{AD674529-1912-5848-E1B5-5960B0C3315E}"/>
              </a:ext>
            </a:extLst>
          </p:cNvPr>
          <p:cNvSpPr txBox="1"/>
          <p:nvPr/>
        </p:nvSpPr>
        <p:spPr>
          <a:xfrm>
            <a:off x="1266847" y="2856441"/>
            <a:ext cx="564024" cy="307777"/>
          </a:xfrm>
          <a:prstGeom prst="rect">
            <a:avLst/>
          </a:prstGeom>
          <a:noFill/>
        </p:spPr>
        <p:txBody>
          <a:bodyPr wrap="square">
            <a:spAutoFit/>
          </a:bodyPr>
          <a:lstStyle/>
          <a:p>
            <a:pPr algn="ctr"/>
            <a:r>
              <a:rPr lang="en-GB" sz="1400" b="1">
                <a:solidFill>
                  <a:schemeClr val="accent3"/>
                </a:solidFill>
              </a:rPr>
              <a:t>32%</a:t>
            </a:r>
          </a:p>
        </p:txBody>
      </p:sp>
      <p:sp>
        <p:nvSpPr>
          <p:cNvPr id="31" name="Left Brace 30">
            <a:extLst>
              <a:ext uri="{FF2B5EF4-FFF2-40B4-BE49-F238E27FC236}">
                <a16:creationId xmlns:a16="http://schemas.microsoft.com/office/drawing/2014/main" id="{883EFCCD-49DB-7185-1056-600A532B5A45}"/>
              </a:ext>
            </a:extLst>
          </p:cNvPr>
          <p:cNvSpPr/>
          <p:nvPr/>
        </p:nvSpPr>
        <p:spPr>
          <a:xfrm rot="5400000">
            <a:off x="3974995" y="1732698"/>
            <a:ext cx="200640" cy="31339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69DE20BE-0B35-104B-EB63-ECD151803314}"/>
              </a:ext>
            </a:extLst>
          </p:cNvPr>
          <p:cNvSpPr txBox="1"/>
          <p:nvPr/>
        </p:nvSpPr>
        <p:spPr>
          <a:xfrm>
            <a:off x="3686286" y="2860412"/>
            <a:ext cx="758602" cy="307777"/>
          </a:xfrm>
          <a:prstGeom prst="rect">
            <a:avLst/>
          </a:prstGeom>
          <a:noFill/>
        </p:spPr>
        <p:txBody>
          <a:bodyPr wrap="square">
            <a:spAutoFit/>
          </a:bodyPr>
          <a:lstStyle/>
          <a:p>
            <a:pPr algn="ctr"/>
            <a:r>
              <a:rPr lang="en-GB" sz="1400" b="1">
                <a:solidFill>
                  <a:schemeClr val="accent1"/>
                </a:solidFill>
              </a:rPr>
              <a:t>64%</a:t>
            </a:r>
          </a:p>
        </p:txBody>
      </p:sp>
      <p:sp>
        <p:nvSpPr>
          <p:cNvPr id="33" name="TextBox 32">
            <a:extLst>
              <a:ext uri="{FF2B5EF4-FFF2-40B4-BE49-F238E27FC236}">
                <a16:creationId xmlns:a16="http://schemas.microsoft.com/office/drawing/2014/main" id="{AEA7B4FE-02F1-38C6-DCED-389661FA3C66}"/>
              </a:ext>
            </a:extLst>
          </p:cNvPr>
          <p:cNvSpPr txBox="1"/>
          <p:nvPr/>
        </p:nvSpPr>
        <p:spPr>
          <a:xfrm>
            <a:off x="6744796" y="1825584"/>
            <a:ext cx="4756897" cy="337113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dirty="0"/>
              <a:t>Low self-reported understanding of what standing charges pay for was most likely to be reported by:</a:t>
            </a:r>
          </a:p>
          <a:p>
            <a:endParaRPr lang="en-GB" sz="1200" b="1" dirty="0"/>
          </a:p>
          <a:p>
            <a:pPr lvl="1"/>
            <a:r>
              <a:rPr lang="en-GB" sz="1200" dirty="0">
                <a:effectLst/>
                <a:latin typeface="Arial"/>
                <a:ea typeface="Calibri"/>
                <a:cs typeface="Times New Roman"/>
              </a:rPr>
              <a:t>Those aged between 45-54 (40%) and 55-64 (43%) compared to all other age bands (varying between 23% to 32%)</a:t>
            </a:r>
          </a:p>
          <a:p>
            <a:pPr lvl="1"/>
            <a:endParaRPr lang="en-GB" sz="1200" dirty="0">
              <a:effectLst/>
              <a:latin typeface="Arial"/>
              <a:ea typeface="Calibri"/>
              <a:cs typeface="Times New Roman"/>
            </a:endParaRPr>
          </a:p>
          <a:p>
            <a:pPr lvl="1"/>
            <a:r>
              <a:rPr lang="en-GB" sz="1200" dirty="0">
                <a:effectLst/>
                <a:latin typeface="Arial"/>
                <a:ea typeface="Calibri"/>
                <a:cs typeface="Times New Roman"/>
              </a:rPr>
              <a:t>Income of between £20,000 </a:t>
            </a:r>
            <a:r>
              <a:rPr lang="en-GB" sz="1200" dirty="0">
                <a:latin typeface="Arial"/>
                <a:ea typeface="Calibri"/>
                <a:cs typeface="Times New Roman"/>
              </a:rPr>
              <a:t>to £39,000 (36%) compared to over £60,000 (24%)</a:t>
            </a:r>
          </a:p>
          <a:p>
            <a:pPr lvl="1"/>
            <a:endParaRPr lang="en-GB" sz="1200" dirty="0">
              <a:latin typeface="Arial"/>
              <a:ea typeface="Calibri"/>
              <a:cs typeface="Times New Roman"/>
            </a:endParaRPr>
          </a:p>
          <a:p>
            <a:pPr lvl="1"/>
            <a:r>
              <a:rPr lang="en-GB" sz="1200" dirty="0">
                <a:effectLst/>
                <a:latin typeface="Arial"/>
                <a:ea typeface="Calibri"/>
                <a:cs typeface="Times New Roman"/>
              </a:rPr>
              <a:t>Pays </a:t>
            </a:r>
            <a:r>
              <a:rPr lang="en-GB" sz="1200" dirty="0">
                <a:latin typeface="Arial"/>
                <a:ea typeface="Calibri"/>
                <a:cs typeface="Times New Roman"/>
              </a:rPr>
              <a:t>energy bill when it arrives by cash, cheque or debit or credit card (39%) compared to by regular direct debit or standing order (30%)</a:t>
            </a:r>
          </a:p>
          <a:p>
            <a:pPr lvl="1"/>
            <a:endParaRPr lang="en-GB" sz="1200" dirty="0">
              <a:latin typeface="Arial"/>
              <a:ea typeface="Calibri"/>
              <a:cs typeface="Times New Roman"/>
            </a:endParaRPr>
          </a:p>
          <a:p>
            <a:pPr lvl="1"/>
            <a:r>
              <a:rPr lang="en-GB" sz="1200" dirty="0">
                <a:effectLst/>
                <a:latin typeface="Arial"/>
                <a:ea typeface="Calibri"/>
                <a:cs typeface="Times New Roman"/>
              </a:rPr>
              <a:t>Does not know EPC rating (37%) compared to those that do (14%)</a:t>
            </a:r>
          </a:p>
        </p:txBody>
      </p:sp>
      <p:grpSp>
        <p:nvGrpSpPr>
          <p:cNvPr id="3" name="Group 2">
            <a:extLst>
              <a:ext uri="{FF2B5EF4-FFF2-40B4-BE49-F238E27FC236}">
                <a16:creationId xmlns:a16="http://schemas.microsoft.com/office/drawing/2014/main" id="{8D4FDBC7-8400-B19B-1B68-F0906F9EE1A7}"/>
              </a:ext>
            </a:extLst>
          </p:cNvPr>
          <p:cNvGrpSpPr/>
          <p:nvPr/>
        </p:nvGrpSpPr>
        <p:grpSpPr>
          <a:xfrm>
            <a:off x="10595966" y="6268405"/>
            <a:ext cx="1224136" cy="267366"/>
            <a:chOff x="7346750" y="6245674"/>
            <a:chExt cx="1224136" cy="267366"/>
          </a:xfrm>
        </p:grpSpPr>
        <p:pic>
          <p:nvPicPr>
            <p:cNvPr id="4" name="Graphic 3" descr="Badge Follow with solid fill">
              <a:extLst>
                <a:ext uri="{FF2B5EF4-FFF2-40B4-BE49-F238E27FC236}">
                  <a16:creationId xmlns:a16="http://schemas.microsoft.com/office/drawing/2014/main" id="{AACEED4A-FA09-6811-6E9E-6A2909E294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6" name="TextBox 5">
              <a:extLst>
                <a:ext uri="{FF2B5EF4-FFF2-40B4-BE49-F238E27FC236}">
                  <a16:creationId xmlns:a16="http://schemas.microsoft.com/office/drawing/2014/main" id="{7749952E-50AB-13B4-27F1-897A0D49A819}"/>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pic>
        <p:nvPicPr>
          <p:cNvPr id="9" name="Graphic 8" descr="Money outline">
            <a:extLst>
              <a:ext uri="{FF2B5EF4-FFF2-40B4-BE49-F238E27FC236}">
                <a16:creationId xmlns:a16="http://schemas.microsoft.com/office/drawing/2014/main" id="{19EB3AA3-C14E-0522-62C7-14C62AA6C5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74316" y="3330944"/>
            <a:ext cx="404177" cy="404177"/>
          </a:xfrm>
          <a:prstGeom prst="rect">
            <a:avLst/>
          </a:prstGeom>
        </p:spPr>
      </p:pic>
      <p:pic>
        <p:nvPicPr>
          <p:cNvPr id="11" name="Graphic 10" descr="Daily calendar outline">
            <a:extLst>
              <a:ext uri="{FF2B5EF4-FFF2-40B4-BE49-F238E27FC236}">
                <a16:creationId xmlns:a16="http://schemas.microsoft.com/office/drawing/2014/main" id="{71292029-A911-A294-D548-8D8B52FD06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74316" y="2676364"/>
            <a:ext cx="404177" cy="404177"/>
          </a:xfrm>
          <a:prstGeom prst="rect">
            <a:avLst/>
          </a:prstGeom>
        </p:spPr>
      </p:pic>
      <p:pic>
        <p:nvPicPr>
          <p:cNvPr id="13" name="Graphic 12" descr="Badge Tick outline">
            <a:extLst>
              <a:ext uri="{FF2B5EF4-FFF2-40B4-BE49-F238E27FC236}">
                <a16:creationId xmlns:a16="http://schemas.microsoft.com/office/drawing/2014/main" id="{2D4B20E2-B37A-6DA3-8AD6-F56CA81D43E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974316" y="4579587"/>
            <a:ext cx="404177" cy="404177"/>
          </a:xfrm>
          <a:prstGeom prst="rect">
            <a:avLst/>
          </a:prstGeom>
        </p:spPr>
      </p:pic>
      <p:pic>
        <p:nvPicPr>
          <p:cNvPr id="16" name="Graphic 15" descr="Payroll outline">
            <a:extLst>
              <a:ext uri="{FF2B5EF4-FFF2-40B4-BE49-F238E27FC236}">
                <a16:creationId xmlns:a16="http://schemas.microsoft.com/office/drawing/2014/main" id="{75516AD6-5D8D-27F6-F470-5C55A385A41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87909" y="3886003"/>
            <a:ext cx="376989" cy="376989"/>
          </a:xfrm>
          <a:prstGeom prst="rect">
            <a:avLst/>
          </a:prstGeom>
        </p:spPr>
      </p:pic>
    </p:spTree>
    <p:extLst>
      <p:ext uri="{BB962C8B-B14F-4D97-AF65-F5344CB8AC3E}">
        <p14:creationId xmlns:p14="http://schemas.microsoft.com/office/powerpoint/2010/main" val="2460071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E8EF8-B1AB-769E-1CA7-34C05F27B85A}"/>
              </a:ext>
            </a:extLst>
          </p:cNvPr>
          <p:cNvSpPr txBox="1"/>
          <p:nvPr/>
        </p:nvSpPr>
        <p:spPr>
          <a:xfrm>
            <a:off x="2100513" y="1518409"/>
            <a:ext cx="3604300" cy="1940957"/>
          </a:xfrm>
          <a:prstGeom prst="roundRect">
            <a:avLst/>
          </a:prstGeom>
          <a:solidFill>
            <a:schemeClr val="bg1">
              <a:lumMod val="95000"/>
            </a:schemeClr>
          </a:solidFill>
        </p:spPr>
        <p:txBody>
          <a:bodyPr wrap="square">
            <a:spAutoFit/>
          </a:bodyPr>
          <a:lstStyle/>
          <a:p>
            <a:pPr lvl="1"/>
            <a:r>
              <a:rPr lang="en-US" sz="1200" b="1" dirty="0"/>
              <a:t>Standing charges cover:</a:t>
            </a:r>
          </a:p>
          <a:p>
            <a:pPr lvl="1"/>
            <a:r>
              <a:rPr lang="en-US" sz="1200" dirty="0"/>
              <a:t>Network costs</a:t>
            </a:r>
          </a:p>
          <a:p>
            <a:pPr lvl="1"/>
            <a:r>
              <a:rPr lang="en-US" sz="1200" dirty="0"/>
              <a:t>Meter reading and related costs</a:t>
            </a:r>
          </a:p>
          <a:p>
            <a:pPr lvl="1"/>
            <a:r>
              <a:rPr lang="en-US" sz="1200" dirty="0"/>
              <a:t>Administrative costs</a:t>
            </a:r>
          </a:p>
          <a:p>
            <a:pPr lvl="1"/>
            <a:r>
              <a:rPr lang="en-US" sz="1200" dirty="0"/>
              <a:t>Supplier costs for government schemes</a:t>
            </a:r>
          </a:p>
          <a:p>
            <a:pPr lvl="1"/>
            <a:endParaRPr lang="en-US" sz="1200" dirty="0"/>
          </a:p>
          <a:p>
            <a:pPr lvl="1"/>
            <a:r>
              <a:rPr lang="en-US" sz="1200" b="1" dirty="0"/>
              <a:t>Standing charges do not cover:</a:t>
            </a:r>
          </a:p>
          <a:p>
            <a:pPr lvl="1"/>
            <a:r>
              <a:rPr lang="en-US" sz="1200" dirty="0"/>
              <a:t>Energy consumption</a:t>
            </a:r>
          </a:p>
          <a:p>
            <a:pPr lvl="1"/>
            <a:r>
              <a:rPr lang="en-US" sz="1200" dirty="0"/>
              <a:t>Cost of energy during peak hours</a:t>
            </a:r>
          </a:p>
        </p:txBody>
      </p:sp>
      <p:pic>
        <p:nvPicPr>
          <p:cNvPr id="4" name="Graphic 3" descr="Badge Tick with solid fill">
            <a:extLst>
              <a:ext uri="{FF2B5EF4-FFF2-40B4-BE49-F238E27FC236}">
                <a16:creationId xmlns:a16="http://schemas.microsoft.com/office/drawing/2014/main" id="{67035308-57B0-681D-F20B-E2CC1CE510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49059" y="1786501"/>
            <a:ext cx="540353" cy="540353"/>
          </a:xfrm>
          <a:prstGeom prst="rect">
            <a:avLst/>
          </a:prstGeom>
        </p:spPr>
      </p:pic>
      <p:pic>
        <p:nvPicPr>
          <p:cNvPr id="5" name="Graphic 4" descr="Badge Cross with solid fill">
            <a:extLst>
              <a:ext uri="{FF2B5EF4-FFF2-40B4-BE49-F238E27FC236}">
                <a16:creationId xmlns:a16="http://schemas.microsoft.com/office/drawing/2014/main" id="{EC237D95-3559-3862-A3B7-C5EA2333C9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71637" y="2710277"/>
            <a:ext cx="495196" cy="495196"/>
          </a:xfrm>
          <a:prstGeom prst="rect">
            <a:avLst/>
          </a:prstGeom>
        </p:spPr>
      </p:pic>
      <p:graphicFrame>
        <p:nvGraphicFramePr>
          <p:cNvPr id="6" name="Chart 5">
            <a:extLst>
              <a:ext uri="{FF2B5EF4-FFF2-40B4-BE49-F238E27FC236}">
                <a16:creationId xmlns:a16="http://schemas.microsoft.com/office/drawing/2014/main" id="{B87973EF-17D4-92F0-F251-EA1E706FA735}"/>
              </a:ext>
            </a:extLst>
          </p:cNvPr>
          <p:cNvGraphicFramePr/>
          <p:nvPr>
            <p:extLst>
              <p:ext uri="{D42A27DB-BD31-4B8C-83A1-F6EECF244321}">
                <p14:modId xmlns:p14="http://schemas.microsoft.com/office/powerpoint/2010/main" val="2406916003"/>
              </p:ext>
            </p:extLst>
          </p:nvPr>
        </p:nvGraphicFramePr>
        <p:xfrm>
          <a:off x="6767857" y="1939072"/>
          <a:ext cx="5181172" cy="433302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4E91014E-8DF1-AA4F-BFC7-C988C86DC1CC}"/>
              </a:ext>
            </a:extLst>
          </p:cNvPr>
          <p:cNvSpPr txBox="1"/>
          <p:nvPr/>
        </p:nvSpPr>
        <p:spPr>
          <a:xfrm>
            <a:off x="7017359" y="1452816"/>
            <a:ext cx="4657827" cy="523220"/>
          </a:xfrm>
          <a:prstGeom prst="rect">
            <a:avLst/>
          </a:prstGeom>
          <a:noFill/>
        </p:spPr>
        <p:txBody>
          <a:bodyPr wrap="square">
            <a:spAutoFit/>
          </a:bodyPr>
          <a:lstStyle/>
          <a:p>
            <a:pPr algn="ctr"/>
            <a:r>
              <a:rPr lang="en-GB" sz="1400" b="1" dirty="0"/>
              <a:t>% that correctly identified what standing charges cover on their electricity bills</a:t>
            </a:r>
          </a:p>
        </p:txBody>
      </p:sp>
      <p:pic>
        <p:nvPicPr>
          <p:cNvPr id="8" name="Graphic 7" descr="Badge Tick with solid fill">
            <a:extLst>
              <a:ext uri="{FF2B5EF4-FFF2-40B4-BE49-F238E27FC236}">
                <a16:creationId xmlns:a16="http://schemas.microsoft.com/office/drawing/2014/main" id="{963431A9-5587-09A7-E011-6B59F67C26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94313" y="2249185"/>
            <a:ext cx="365214" cy="365214"/>
          </a:xfrm>
          <a:prstGeom prst="rect">
            <a:avLst/>
          </a:prstGeom>
        </p:spPr>
      </p:pic>
      <p:pic>
        <p:nvPicPr>
          <p:cNvPr id="9" name="Graphic 8" descr="Badge Tick with solid fill">
            <a:extLst>
              <a:ext uri="{FF2B5EF4-FFF2-40B4-BE49-F238E27FC236}">
                <a16:creationId xmlns:a16="http://schemas.microsoft.com/office/drawing/2014/main" id="{EF32D6DA-86AF-D1E9-459B-E1F6ECF3C6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9099" y="3651638"/>
            <a:ext cx="365214" cy="365214"/>
          </a:xfrm>
          <a:prstGeom prst="rect">
            <a:avLst/>
          </a:prstGeom>
        </p:spPr>
      </p:pic>
      <p:pic>
        <p:nvPicPr>
          <p:cNvPr id="10" name="Graphic 9" descr="Badge Tick with solid fill">
            <a:extLst>
              <a:ext uri="{FF2B5EF4-FFF2-40B4-BE49-F238E27FC236}">
                <a16:creationId xmlns:a16="http://schemas.microsoft.com/office/drawing/2014/main" id="{79EE6AAA-3801-FD4B-5D20-535D8A157B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35805" y="2948696"/>
            <a:ext cx="365214" cy="365214"/>
          </a:xfrm>
          <a:prstGeom prst="rect">
            <a:avLst/>
          </a:prstGeom>
        </p:spPr>
      </p:pic>
      <p:pic>
        <p:nvPicPr>
          <p:cNvPr id="11" name="Graphic 10" descr="Badge Cross with solid fill">
            <a:extLst>
              <a:ext uri="{FF2B5EF4-FFF2-40B4-BE49-F238E27FC236}">
                <a16:creationId xmlns:a16="http://schemas.microsoft.com/office/drawing/2014/main" id="{CEEFE9E0-CC75-8797-EC6B-1D8CF5363E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11706" y="5072765"/>
            <a:ext cx="321691" cy="321691"/>
          </a:xfrm>
          <a:prstGeom prst="rect">
            <a:avLst/>
          </a:prstGeom>
        </p:spPr>
      </p:pic>
      <p:pic>
        <p:nvPicPr>
          <p:cNvPr id="12" name="Graphic 11" descr="Badge Cross with solid fill">
            <a:extLst>
              <a:ext uri="{FF2B5EF4-FFF2-40B4-BE49-F238E27FC236}">
                <a16:creationId xmlns:a16="http://schemas.microsoft.com/office/drawing/2014/main" id="{F21E14E6-C9B6-16A2-BD9C-23D699C467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71920" y="5742295"/>
            <a:ext cx="321691" cy="321691"/>
          </a:xfrm>
          <a:prstGeom prst="rect">
            <a:avLst/>
          </a:prstGeom>
        </p:spPr>
      </p:pic>
      <p:pic>
        <p:nvPicPr>
          <p:cNvPr id="13" name="Graphic 12" descr="Badge Tick with solid fill">
            <a:extLst>
              <a:ext uri="{FF2B5EF4-FFF2-40B4-BE49-F238E27FC236}">
                <a16:creationId xmlns:a16="http://schemas.microsoft.com/office/drawing/2014/main" id="{7B7FD142-DC7A-3B97-0DF2-C4ACEE1690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56813" y="4260999"/>
            <a:ext cx="365214" cy="365214"/>
          </a:xfrm>
          <a:prstGeom prst="rect">
            <a:avLst/>
          </a:prstGeom>
        </p:spPr>
      </p:pic>
      <p:sp>
        <p:nvSpPr>
          <p:cNvPr id="17" name="TextBox 16">
            <a:extLst>
              <a:ext uri="{FF2B5EF4-FFF2-40B4-BE49-F238E27FC236}">
                <a16:creationId xmlns:a16="http://schemas.microsoft.com/office/drawing/2014/main" id="{8E0620AF-42B1-8367-DFD3-389651C57108}"/>
              </a:ext>
            </a:extLst>
          </p:cNvPr>
          <p:cNvSpPr txBox="1"/>
          <p:nvPr/>
        </p:nvSpPr>
        <p:spPr>
          <a:xfrm>
            <a:off x="119336" y="6496744"/>
            <a:ext cx="7632848" cy="230832"/>
          </a:xfrm>
          <a:prstGeom prst="rect">
            <a:avLst/>
          </a:prstGeom>
          <a:noFill/>
        </p:spPr>
        <p:txBody>
          <a:bodyPr wrap="square">
            <a:spAutoFit/>
          </a:bodyPr>
          <a:lstStyle/>
          <a:p>
            <a:r>
              <a:rPr lang="en-US" sz="900" dirty="0">
                <a:solidFill>
                  <a:schemeClr val="bg1">
                    <a:lumMod val="50000"/>
                  </a:schemeClr>
                </a:solidFill>
              </a:rPr>
              <a:t>A12_1. Please indicate whether you think this is covered by the standing charge on your electricity bill. Base: All that use electricity (n=665)</a:t>
            </a:r>
          </a:p>
        </p:txBody>
      </p:sp>
      <p:pic>
        <p:nvPicPr>
          <p:cNvPr id="20" name="Graphic 19" descr="Lightbulb with solid fill">
            <a:extLst>
              <a:ext uri="{FF2B5EF4-FFF2-40B4-BE49-F238E27FC236}">
                <a16:creationId xmlns:a16="http://schemas.microsoft.com/office/drawing/2014/main" id="{27A75882-2557-57F2-36AA-D2C4392A03C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6197" y="2301182"/>
            <a:ext cx="758653" cy="758653"/>
          </a:xfrm>
          <a:prstGeom prst="rect">
            <a:avLst/>
          </a:prstGeom>
        </p:spPr>
      </p:pic>
      <p:sp>
        <p:nvSpPr>
          <p:cNvPr id="16" name="TextBox 15">
            <a:extLst>
              <a:ext uri="{FF2B5EF4-FFF2-40B4-BE49-F238E27FC236}">
                <a16:creationId xmlns:a16="http://schemas.microsoft.com/office/drawing/2014/main" id="{C5407D04-C6FE-3900-6FBA-BA2CE349958F}"/>
              </a:ext>
            </a:extLst>
          </p:cNvPr>
          <p:cNvSpPr txBox="1"/>
          <p:nvPr/>
        </p:nvSpPr>
        <p:spPr>
          <a:xfrm>
            <a:off x="-278976" y="1643347"/>
            <a:ext cx="2268445" cy="646331"/>
          </a:xfrm>
          <a:prstGeom prst="rect">
            <a:avLst/>
          </a:prstGeom>
          <a:noFill/>
        </p:spPr>
        <p:txBody>
          <a:bodyPr wrap="square">
            <a:spAutoFit/>
          </a:bodyPr>
          <a:lstStyle/>
          <a:p>
            <a:pPr lvl="1" algn="ctr"/>
            <a:r>
              <a:rPr lang="en-US" sz="1800" b="1" dirty="0">
                <a:solidFill>
                  <a:schemeClr val="accent5"/>
                </a:solidFill>
              </a:rPr>
              <a:t>ELECTRICITY BILLS</a:t>
            </a:r>
          </a:p>
        </p:txBody>
      </p:sp>
      <p:sp>
        <p:nvSpPr>
          <p:cNvPr id="23" name="Title 1">
            <a:extLst>
              <a:ext uri="{FF2B5EF4-FFF2-40B4-BE49-F238E27FC236}">
                <a16:creationId xmlns:a16="http://schemas.microsoft.com/office/drawing/2014/main" id="{ED463DA7-23B8-5A27-C636-92F389F67FF2}"/>
              </a:ext>
            </a:extLst>
          </p:cNvPr>
          <p:cNvSpPr>
            <a:spLocks noGrp="1"/>
          </p:cNvSpPr>
          <p:nvPr>
            <p:ph type="title"/>
          </p:nvPr>
        </p:nvSpPr>
        <p:spPr>
          <a:xfrm>
            <a:off x="209534" y="209259"/>
            <a:ext cx="9023085" cy="1022247"/>
          </a:xfrm>
        </p:spPr>
        <p:txBody>
          <a:bodyPr/>
          <a:lstStyle/>
          <a:p>
            <a:r>
              <a:rPr lang="en-GB" sz="2400" dirty="0"/>
              <a:t>Understanding of what standing charges are covered on their electricity bill is mixed, with approximately half answering more than three items correctly</a:t>
            </a:r>
          </a:p>
        </p:txBody>
      </p:sp>
      <p:sp>
        <p:nvSpPr>
          <p:cNvPr id="22" name="TextBox 21">
            <a:extLst>
              <a:ext uri="{FF2B5EF4-FFF2-40B4-BE49-F238E27FC236}">
                <a16:creationId xmlns:a16="http://schemas.microsoft.com/office/drawing/2014/main" id="{D66087DE-A0CB-C3C9-9A75-9D011F70AE9F}"/>
              </a:ext>
            </a:extLst>
          </p:cNvPr>
          <p:cNvSpPr txBox="1"/>
          <p:nvPr/>
        </p:nvSpPr>
        <p:spPr>
          <a:xfrm>
            <a:off x="1046986" y="3638231"/>
            <a:ext cx="4657827" cy="307777"/>
          </a:xfrm>
          <a:prstGeom prst="rect">
            <a:avLst/>
          </a:prstGeom>
          <a:noFill/>
        </p:spPr>
        <p:txBody>
          <a:bodyPr wrap="square">
            <a:spAutoFit/>
          </a:bodyPr>
          <a:lstStyle/>
          <a:p>
            <a:pPr algn="ctr"/>
            <a:r>
              <a:rPr lang="en-GB" sz="1400" b="1" dirty="0"/>
              <a:t>Number of correct statements</a:t>
            </a:r>
          </a:p>
        </p:txBody>
      </p:sp>
      <p:graphicFrame>
        <p:nvGraphicFramePr>
          <p:cNvPr id="24" name="Chart 23">
            <a:extLst>
              <a:ext uri="{FF2B5EF4-FFF2-40B4-BE49-F238E27FC236}">
                <a16:creationId xmlns:a16="http://schemas.microsoft.com/office/drawing/2014/main" id="{642FC558-3568-2CEB-6541-4414BD125479}"/>
              </a:ext>
            </a:extLst>
          </p:cNvPr>
          <p:cNvGraphicFramePr/>
          <p:nvPr>
            <p:extLst>
              <p:ext uri="{D42A27DB-BD31-4B8C-83A1-F6EECF244321}">
                <p14:modId xmlns:p14="http://schemas.microsoft.com/office/powerpoint/2010/main" val="100696455"/>
              </p:ext>
            </p:extLst>
          </p:nvPr>
        </p:nvGraphicFramePr>
        <p:xfrm>
          <a:off x="178428" y="3946008"/>
          <a:ext cx="6145524" cy="232609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8508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DA63-361E-AB6A-A0F0-AC9B604EC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EAC02-34AA-A1B4-B425-71995C825B17}"/>
              </a:ext>
            </a:extLst>
          </p:cNvPr>
          <p:cNvSpPr>
            <a:spLocks noGrp="1"/>
          </p:cNvSpPr>
          <p:nvPr>
            <p:ph type="title"/>
          </p:nvPr>
        </p:nvSpPr>
        <p:spPr/>
        <p:txBody>
          <a:bodyPr/>
          <a:lstStyle/>
          <a:p>
            <a:r>
              <a:rPr lang="en-GB"/>
              <a:t>Method</a:t>
            </a:r>
          </a:p>
        </p:txBody>
      </p:sp>
      <p:sp>
        <p:nvSpPr>
          <p:cNvPr id="3" name="Rectangle 2">
            <a:extLst>
              <a:ext uri="{FF2B5EF4-FFF2-40B4-BE49-F238E27FC236}">
                <a16:creationId xmlns:a16="http://schemas.microsoft.com/office/drawing/2014/main" id="{C6A63BC7-F39A-32AC-1FCF-323BC6CAFB50}"/>
              </a:ext>
            </a:extLst>
          </p:cNvPr>
          <p:cNvSpPr/>
          <p:nvPr/>
        </p:nvSpPr>
        <p:spPr>
          <a:xfrm>
            <a:off x="719168" y="1725852"/>
            <a:ext cx="5016792" cy="475416"/>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Fieldwork and sample</a:t>
            </a:r>
          </a:p>
        </p:txBody>
      </p:sp>
      <p:sp>
        <p:nvSpPr>
          <p:cNvPr id="4" name="Rectangle 3">
            <a:extLst>
              <a:ext uri="{FF2B5EF4-FFF2-40B4-BE49-F238E27FC236}">
                <a16:creationId xmlns:a16="http://schemas.microsoft.com/office/drawing/2014/main" id="{7C9A4632-4810-5710-75D2-AF939A87B0D0}"/>
              </a:ext>
            </a:extLst>
          </p:cNvPr>
          <p:cNvSpPr/>
          <p:nvPr/>
        </p:nvSpPr>
        <p:spPr>
          <a:xfrm>
            <a:off x="696651" y="2422200"/>
            <a:ext cx="5314850" cy="39446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tx1"/>
                </a:solidFill>
              </a:rPr>
              <a:t>Fieldwork for this wave took place between 27</a:t>
            </a:r>
            <a:r>
              <a:rPr lang="en-GB" sz="1400" baseline="30000" dirty="0">
                <a:solidFill>
                  <a:schemeClr val="tx1"/>
                </a:solidFill>
              </a:rPr>
              <a:t>th</a:t>
            </a:r>
            <a:r>
              <a:rPr lang="en-GB" sz="1400" dirty="0">
                <a:solidFill>
                  <a:schemeClr val="tx1"/>
                </a:solidFill>
              </a:rPr>
              <a:t> January and 17</a:t>
            </a:r>
            <a:r>
              <a:rPr lang="en-GB" sz="1400" baseline="30000" dirty="0">
                <a:solidFill>
                  <a:schemeClr val="tx1"/>
                </a:solidFill>
              </a:rPr>
              <a:t>th</a:t>
            </a:r>
            <a:r>
              <a:rPr lang="en-GB" sz="1400" dirty="0">
                <a:solidFill>
                  <a:schemeClr val="tx1"/>
                </a:solidFill>
              </a:rPr>
              <a:t> February and will be referred to as </a:t>
            </a:r>
            <a:r>
              <a:rPr lang="en-GB" sz="1400" b="1" dirty="0">
                <a:solidFill>
                  <a:schemeClr val="tx1"/>
                </a:solidFill>
              </a:rPr>
              <a:t>Jan/Feb 2026 </a:t>
            </a:r>
            <a:r>
              <a:rPr lang="en-GB" sz="1400" dirty="0">
                <a:solidFill>
                  <a:schemeClr val="tx1"/>
                </a:solidFill>
              </a:rPr>
              <a:t>in this report.</a:t>
            </a:r>
          </a:p>
          <a:p>
            <a:endParaRPr lang="en-GB" sz="1400" dirty="0">
              <a:solidFill>
                <a:schemeClr val="tx1"/>
              </a:solidFill>
            </a:endParaRPr>
          </a:p>
          <a:p>
            <a:pPr marL="285750" indent="-285750">
              <a:buFont typeface="Arial" panose="020B0604020202020204" pitchFamily="34" charset="0"/>
              <a:buChar char="•"/>
            </a:pPr>
            <a:r>
              <a:rPr lang="en-GB" sz="1400" dirty="0">
                <a:solidFill>
                  <a:schemeClr val="tx1"/>
                </a:solidFill>
              </a:rPr>
              <a:t>Previous waves of the survey took place in the following months: </a:t>
            </a:r>
          </a:p>
          <a:p>
            <a:pPr marL="809625" lvl="3" indent="-266700">
              <a:buFont typeface="Arial" panose="020B0604020202020204" pitchFamily="34" charset="0"/>
              <a:buChar char="•"/>
            </a:pPr>
            <a:r>
              <a:rPr lang="en-GB" sz="1400" dirty="0">
                <a:solidFill>
                  <a:schemeClr val="tx1"/>
                </a:solidFill>
              </a:rPr>
              <a:t>Mar 2022: 23</a:t>
            </a:r>
            <a:r>
              <a:rPr lang="en-GB" sz="1400" baseline="30000" dirty="0">
                <a:solidFill>
                  <a:schemeClr val="tx1"/>
                </a:solidFill>
              </a:rPr>
              <a:t>rd</a:t>
            </a:r>
            <a:r>
              <a:rPr lang="en-GB" sz="1400" dirty="0">
                <a:solidFill>
                  <a:schemeClr val="tx1"/>
                </a:solidFill>
              </a:rPr>
              <a:t> – 31</a:t>
            </a:r>
            <a:r>
              <a:rPr lang="en-GB" sz="1400" baseline="30000" dirty="0">
                <a:solidFill>
                  <a:schemeClr val="tx1"/>
                </a:solidFill>
              </a:rPr>
              <a:t>st</a:t>
            </a:r>
            <a:r>
              <a:rPr lang="en-GB" sz="1400" dirty="0">
                <a:solidFill>
                  <a:schemeClr val="tx1"/>
                </a:solidFill>
              </a:rPr>
              <a:t> March 2022</a:t>
            </a:r>
          </a:p>
          <a:p>
            <a:pPr marL="809625" lvl="3" indent="-266700">
              <a:buFont typeface="Arial" panose="020B0604020202020204" pitchFamily="34" charset="0"/>
              <a:buChar char="•"/>
            </a:pPr>
            <a:r>
              <a:rPr lang="en-GB" sz="1400" dirty="0">
                <a:solidFill>
                  <a:schemeClr val="tx1"/>
                </a:solidFill>
              </a:rPr>
              <a:t>Sept/Oct 2022: </a:t>
            </a:r>
            <a:r>
              <a:rPr lang="en-US" sz="1400" dirty="0">
                <a:solidFill>
                  <a:schemeClr val="tx1"/>
                </a:solidFill>
              </a:rPr>
              <a:t>27</a:t>
            </a:r>
            <a:r>
              <a:rPr lang="en-US" sz="1400" baseline="30000" dirty="0">
                <a:solidFill>
                  <a:schemeClr val="tx1"/>
                </a:solidFill>
              </a:rPr>
              <a:t>th</a:t>
            </a:r>
            <a:r>
              <a:rPr lang="en-US" sz="1400" dirty="0">
                <a:solidFill>
                  <a:schemeClr val="tx1"/>
                </a:solidFill>
              </a:rPr>
              <a:t> September – 10</a:t>
            </a:r>
            <a:r>
              <a:rPr lang="en-US" sz="1400" baseline="30000" dirty="0">
                <a:solidFill>
                  <a:schemeClr val="tx1"/>
                </a:solidFill>
              </a:rPr>
              <a:t>th</a:t>
            </a:r>
            <a:r>
              <a:rPr lang="en-US" sz="1400" dirty="0">
                <a:solidFill>
                  <a:schemeClr val="tx1"/>
                </a:solidFill>
              </a:rPr>
              <a:t> October 2022</a:t>
            </a:r>
          </a:p>
          <a:p>
            <a:pPr marL="809625" lvl="3" indent="-266700">
              <a:buFont typeface="Arial" panose="020B0604020202020204" pitchFamily="34" charset="0"/>
              <a:buChar char="•"/>
            </a:pPr>
            <a:r>
              <a:rPr lang="en-US" sz="1400" dirty="0">
                <a:solidFill>
                  <a:schemeClr val="tx1"/>
                </a:solidFill>
              </a:rPr>
              <a:t>Nov/Dec 2022: 28</a:t>
            </a:r>
            <a:r>
              <a:rPr lang="en-US" sz="1400" baseline="30000" dirty="0">
                <a:solidFill>
                  <a:schemeClr val="tx1"/>
                </a:solidFill>
              </a:rPr>
              <a:t>th</a:t>
            </a:r>
            <a:r>
              <a:rPr lang="en-US" sz="1400" dirty="0">
                <a:solidFill>
                  <a:schemeClr val="tx1"/>
                </a:solidFill>
              </a:rPr>
              <a:t> November – 13</a:t>
            </a:r>
            <a:r>
              <a:rPr lang="en-US" sz="1400" baseline="30000" dirty="0">
                <a:solidFill>
                  <a:schemeClr val="tx1"/>
                </a:solidFill>
              </a:rPr>
              <a:t>th</a:t>
            </a:r>
            <a:r>
              <a:rPr lang="en-US" sz="1400" dirty="0">
                <a:solidFill>
                  <a:schemeClr val="tx1"/>
                </a:solidFill>
              </a:rPr>
              <a:t> December 2022</a:t>
            </a:r>
          </a:p>
          <a:p>
            <a:pPr marL="809625" lvl="3" indent="-266700">
              <a:buFont typeface="Arial" panose="020B0604020202020204" pitchFamily="34" charset="0"/>
              <a:buChar char="•"/>
            </a:pPr>
            <a:r>
              <a:rPr lang="en-US" sz="1400" dirty="0">
                <a:solidFill>
                  <a:schemeClr val="tx1"/>
                </a:solidFill>
              </a:rPr>
              <a:t>Mar 2023: 2</a:t>
            </a:r>
            <a:r>
              <a:rPr lang="en-US" sz="1400" baseline="30000" dirty="0">
                <a:solidFill>
                  <a:schemeClr val="tx1"/>
                </a:solidFill>
              </a:rPr>
              <a:t>nd</a:t>
            </a:r>
            <a:r>
              <a:rPr lang="en-US" sz="1400" dirty="0">
                <a:solidFill>
                  <a:schemeClr val="tx1"/>
                </a:solidFill>
              </a:rPr>
              <a:t> – 20</a:t>
            </a:r>
            <a:r>
              <a:rPr lang="en-US" sz="1400" baseline="30000" dirty="0">
                <a:solidFill>
                  <a:schemeClr val="tx1"/>
                </a:solidFill>
              </a:rPr>
              <a:t>th</a:t>
            </a:r>
            <a:r>
              <a:rPr lang="en-US" sz="1400" dirty="0">
                <a:solidFill>
                  <a:schemeClr val="tx1"/>
                </a:solidFill>
              </a:rPr>
              <a:t> March 2023</a:t>
            </a:r>
          </a:p>
          <a:p>
            <a:pPr marL="809625" lvl="3" indent="-266700">
              <a:buFont typeface="Arial" panose="020B0604020202020204" pitchFamily="34" charset="0"/>
              <a:buChar char="•"/>
            </a:pPr>
            <a:r>
              <a:rPr lang="en-US" sz="1400" dirty="0">
                <a:solidFill>
                  <a:schemeClr val="tx1"/>
                </a:solidFill>
              </a:rPr>
              <a:t>Oct 2023: 2</a:t>
            </a:r>
            <a:r>
              <a:rPr lang="en-US" sz="1400" baseline="30000" dirty="0">
                <a:solidFill>
                  <a:schemeClr val="tx1"/>
                </a:solidFill>
              </a:rPr>
              <a:t>nd</a:t>
            </a:r>
            <a:r>
              <a:rPr lang="en-US" sz="1400" dirty="0">
                <a:solidFill>
                  <a:schemeClr val="tx1"/>
                </a:solidFill>
              </a:rPr>
              <a:t> – 18</a:t>
            </a:r>
            <a:r>
              <a:rPr lang="en-US" sz="1400" baseline="30000" dirty="0">
                <a:solidFill>
                  <a:schemeClr val="tx1"/>
                </a:solidFill>
              </a:rPr>
              <a:t>th</a:t>
            </a:r>
            <a:r>
              <a:rPr lang="en-US" sz="1400" dirty="0">
                <a:solidFill>
                  <a:schemeClr val="tx1"/>
                </a:solidFill>
              </a:rPr>
              <a:t> October 2023</a:t>
            </a:r>
          </a:p>
          <a:p>
            <a:pPr marL="809625" lvl="3" indent="-266700">
              <a:buFont typeface="Arial" panose="020B0604020202020204" pitchFamily="34" charset="0"/>
              <a:buChar char="•"/>
            </a:pPr>
            <a:r>
              <a:rPr lang="en-US" sz="1400" dirty="0">
                <a:solidFill>
                  <a:schemeClr val="tx1"/>
                </a:solidFill>
              </a:rPr>
              <a:t>Jan/Feb 2024: 25</a:t>
            </a:r>
            <a:r>
              <a:rPr lang="en-US" sz="1400" baseline="30000" dirty="0">
                <a:solidFill>
                  <a:schemeClr val="tx1"/>
                </a:solidFill>
              </a:rPr>
              <a:t>th</a:t>
            </a:r>
            <a:r>
              <a:rPr lang="en-US" sz="1400" dirty="0">
                <a:solidFill>
                  <a:schemeClr val="tx1"/>
                </a:solidFill>
              </a:rPr>
              <a:t> January – 13</a:t>
            </a:r>
            <a:r>
              <a:rPr lang="en-US" sz="1400" baseline="30000" dirty="0">
                <a:solidFill>
                  <a:schemeClr val="tx1"/>
                </a:solidFill>
              </a:rPr>
              <a:t>th</a:t>
            </a:r>
            <a:r>
              <a:rPr lang="en-US" sz="1400" dirty="0">
                <a:solidFill>
                  <a:schemeClr val="tx1"/>
                </a:solidFill>
              </a:rPr>
              <a:t> February 2024</a:t>
            </a:r>
          </a:p>
          <a:p>
            <a:pPr marL="809625" lvl="3" indent="-266700">
              <a:buFont typeface="Arial" panose="020B0604020202020204" pitchFamily="34" charset="0"/>
              <a:buChar char="•"/>
            </a:pPr>
            <a:r>
              <a:rPr lang="en-US" sz="1400" dirty="0">
                <a:solidFill>
                  <a:schemeClr val="tx1"/>
                </a:solidFill>
              </a:rPr>
              <a:t>Jan/Feb 2025: 31</a:t>
            </a:r>
            <a:r>
              <a:rPr lang="en-US" sz="1400" baseline="30000" dirty="0">
                <a:solidFill>
                  <a:schemeClr val="tx1"/>
                </a:solidFill>
              </a:rPr>
              <a:t>st</a:t>
            </a:r>
            <a:r>
              <a:rPr lang="en-US" sz="1400" dirty="0">
                <a:solidFill>
                  <a:schemeClr val="tx1"/>
                </a:solidFill>
              </a:rPr>
              <a:t> January -14</a:t>
            </a:r>
            <a:r>
              <a:rPr lang="en-US" sz="1400" baseline="30000" dirty="0">
                <a:solidFill>
                  <a:schemeClr val="tx1"/>
                </a:solidFill>
              </a:rPr>
              <a:t>th</a:t>
            </a:r>
            <a:r>
              <a:rPr lang="en-US" sz="1400" dirty="0">
                <a:solidFill>
                  <a:schemeClr val="tx1"/>
                </a:solidFill>
              </a:rPr>
              <a:t> February 2025</a:t>
            </a:r>
          </a:p>
          <a:p>
            <a:pPr marL="1102950" lvl="3"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r>
              <a:rPr lang="en-GB" sz="1400" dirty="0">
                <a:solidFill>
                  <a:schemeClr val="tx1"/>
                </a:solidFill>
              </a:rPr>
              <a:t>The sample for this wave consisted of </a:t>
            </a:r>
            <a:r>
              <a:rPr lang="en-GB" sz="1400" b="1" dirty="0">
                <a:solidFill>
                  <a:schemeClr val="tx1"/>
                </a:solidFill>
              </a:rPr>
              <a:t>1,608 adults aged 16 and over from Scotland</a:t>
            </a:r>
          </a:p>
          <a:p>
            <a:endParaRPr lang="en-GB" sz="1400" dirty="0">
              <a:solidFill>
                <a:schemeClr val="tx1"/>
              </a:solidFill>
            </a:endParaRPr>
          </a:p>
        </p:txBody>
      </p:sp>
      <p:sp>
        <p:nvSpPr>
          <p:cNvPr id="5" name="Rectangle 4">
            <a:extLst>
              <a:ext uri="{FF2B5EF4-FFF2-40B4-BE49-F238E27FC236}">
                <a16:creationId xmlns:a16="http://schemas.microsoft.com/office/drawing/2014/main" id="{C69829ED-953E-C5CE-A954-C018F3CB0955}"/>
              </a:ext>
            </a:extLst>
          </p:cNvPr>
          <p:cNvSpPr/>
          <p:nvPr/>
        </p:nvSpPr>
        <p:spPr>
          <a:xfrm>
            <a:off x="6309113" y="1725852"/>
            <a:ext cx="5016792" cy="475416"/>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panose="020B0604020202020204"/>
                <a:ea typeface="+mn-ea"/>
                <a:cs typeface="+mn-cs"/>
              </a:rPr>
              <a:t>Analysis and reporting conventions</a:t>
            </a:r>
          </a:p>
        </p:txBody>
      </p:sp>
      <p:sp>
        <p:nvSpPr>
          <p:cNvPr id="6" name="Rectangle 5">
            <a:extLst>
              <a:ext uri="{FF2B5EF4-FFF2-40B4-BE49-F238E27FC236}">
                <a16:creationId xmlns:a16="http://schemas.microsoft.com/office/drawing/2014/main" id="{516F040E-C200-7B97-D907-B94D4B48D85D}"/>
              </a:ext>
            </a:extLst>
          </p:cNvPr>
          <p:cNvSpPr/>
          <p:nvPr/>
        </p:nvSpPr>
        <p:spPr>
          <a:xfrm>
            <a:off x="6309112" y="2423973"/>
            <a:ext cx="4971463" cy="40208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a:solidFill>
                  <a:schemeClr val="tx1"/>
                </a:solidFill>
              </a:rPr>
              <a:t>Urban/rural areas were defined using 2-fold, 3-fold and 6-fold classifications as set out in the </a:t>
            </a:r>
            <a:r>
              <a:rPr lang="en-GB" sz="1400">
                <a:solidFill>
                  <a:schemeClr val="tx1"/>
                </a:solidFill>
                <a:hlinkClick r:id="rId2">
                  <a:extLst>
                    <a:ext uri="{A12FA001-AC4F-418D-AE19-62706E023703}">
                      <ahyp:hlinkClr xmlns:ahyp="http://schemas.microsoft.com/office/drawing/2018/hyperlinkcolor" val="tx"/>
                    </a:ext>
                  </a:extLst>
                </a:hlinkClick>
              </a:rPr>
              <a:t>Scottish Government’s Urban Rural Classification report</a:t>
            </a:r>
            <a:r>
              <a:rPr lang="en-GB" sz="1400">
                <a:solidFill>
                  <a:schemeClr val="tx1"/>
                </a:solidFill>
              </a:rPr>
              <a:t> </a:t>
            </a:r>
          </a:p>
          <a:p>
            <a:endParaRPr lang="en-GB" sz="1400">
              <a:solidFill>
                <a:schemeClr val="tx1"/>
              </a:solidFill>
            </a:endParaRPr>
          </a:p>
          <a:p>
            <a:pPr marL="285750" indent="-285750">
              <a:buFont typeface="Arial" panose="020B0604020202020204" pitchFamily="34" charset="0"/>
              <a:buChar char="•"/>
            </a:pPr>
            <a:r>
              <a:rPr lang="en-GB" sz="1400">
                <a:solidFill>
                  <a:schemeClr val="tx1"/>
                </a:solidFill>
              </a:rPr>
              <a:t>Results have been weighted by age, region, gender and urban/rural area to ensure that the data is representative of the adult Scottish population.</a:t>
            </a:r>
          </a:p>
          <a:p>
            <a:pPr marL="285750" indent="-285750">
              <a:buFont typeface="Arial" panose="020B0604020202020204" pitchFamily="34" charset="0"/>
              <a:buChar char="•"/>
            </a:pPr>
            <a:endParaRPr lang="en-GB" sz="1400">
              <a:solidFill>
                <a:schemeClr val="tx1"/>
              </a:solidFill>
            </a:endParaRPr>
          </a:p>
          <a:p>
            <a:pPr marL="285750" indent="-285750">
              <a:buFont typeface="Arial" panose="020B0604020202020204" pitchFamily="34" charset="0"/>
              <a:buChar char="•"/>
            </a:pPr>
            <a:r>
              <a:rPr lang="en-GB" sz="1400">
                <a:solidFill>
                  <a:schemeClr val="tx1"/>
                </a:solidFill>
              </a:rPr>
              <a:t>Statistically significant differences at 95% confidence with previous wave findings have been highlighted in this report. Green arrows denote positive changes, red arrows denote negative changes, and grey arrows denote neutral changes.</a:t>
            </a:r>
          </a:p>
          <a:p>
            <a:pPr marL="285750" indent="-285750">
              <a:buFont typeface="Arial" panose="020B0604020202020204" pitchFamily="34" charset="0"/>
              <a:buChar char="•"/>
            </a:pPr>
            <a:endParaRPr lang="en-GB" sz="1400">
              <a:solidFill>
                <a:schemeClr val="tx1"/>
              </a:solidFill>
            </a:endParaRPr>
          </a:p>
          <a:p>
            <a:pPr marL="285750" indent="-285750">
              <a:buFont typeface="Arial" panose="020B0604020202020204" pitchFamily="34" charset="0"/>
              <a:buChar char="•"/>
            </a:pPr>
            <a:r>
              <a:rPr lang="en-GB" sz="1400">
                <a:solidFill>
                  <a:schemeClr val="tx1"/>
                </a:solidFill>
              </a:rPr>
              <a:t>New/amended questions/statements for this wave are highlighted with these icons:</a:t>
            </a:r>
          </a:p>
        </p:txBody>
      </p:sp>
      <p:sp>
        <p:nvSpPr>
          <p:cNvPr id="7" name="Arrow: Up 6">
            <a:extLst>
              <a:ext uri="{FF2B5EF4-FFF2-40B4-BE49-F238E27FC236}">
                <a16:creationId xmlns:a16="http://schemas.microsoft.com/office/drawing/2014/main" id="{9FA17E65-431F-9CB4-EB94-A8BE5F914F06}"/>
              </a:ext>
            </a:extLst>
          </p:cNvPr>
          <p:cNvSpPr/>
          <p:nvPr/>
        </p:nvSpPr>
        <p:spPr>
          <a:xfrm>
            <a:off x="11387337" y="4005064"/>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Up 7">
            <a:extLst>
              <a:ext uri="{FF2B5EF4-FFF2-40B4-BE49-F238E27FC236}">
                <a16:creationId xmlns:a16="http://schemas.microsoft.com/office/drawing/2014/main" id="{A5795AFD-FD42-462D-FC29-A5E4D5192959}"/>
              </a:ext>
            </a:extLst>
          </p:cNvPr>
          <p:cNvSpPr/>
          <p:nvPr/>
        </p:nvSpPr>
        <p:spPr>
          <a:xfrm rot="10800000">
            <a:off x="11387337" y="4999113"/>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9" name="Group 8">
            <a:extLst>
              <a:ext uri="{FF2B5EF4-FFF2-40B4-BE49-F238E27FC236}">
                <a16:creationId xmlns:a16="http://schemas.microsoft.com/office/drawing/2014/main" id="{2941A25C-64B1-63FD-83B0-81257AFF6AC1}"/>
              </a:ext>
            </a:extLst>
          </p:cNvPr>
          <p:cNvGrpSpPr/>
          <p:nvPr/>
        </p:nvGrpSpPr>
        <p:grpSpPr>
          <a:xfrm>
            <a:off x="7560418" y="6099532"/>
            <a:ext cx="1224136" cy="267366"/>
            <a:chOff x="7346750" y="6245674"/>
            <a:chExt cx="1224136" cy="267366"/>
          </a:xfrm>
        </p:grpSpPr>
        <p:pic>
          <p:nvPicPr>
            <p:cNvPr id="10" name="Graphic 9" descr="Badge Follow with solid fill">
              <a:extLst>
                <a:ext uri="{FF2B5EF4-FFF2-40B4-BE49-F238E27FC236}">
                  <a16:creationId xmlns:a16="http://schemas.microsoft.com/office/drawing/2014/main" id="{B0C510B5-5C38-B289-F9BA-7F712840AF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6750" y="6245674"/>
              <a:ext cx="267366" cy="267366"/>
            </a:xfrm>
            <a:prstGeom prst="rect">
              <a:avLst/>
            </a:prstGeom>
          </p:spPr>
        </p:pic>
        <p:sp>
          <p:nvSpPr>
            <p:cNvPr id="11" name="TextBox 10">
              <a:extLst>
                <a:ext uri="{FF2B5EF4-FFF2-40B4-BE49-F238E27FC236}">
                  <a16:creationId xmlns:a16="http://schemas.microsoft.com/office/drawing/2014/main" id="{FE98521E-043B-602B-ADE7-80F9968DFB6C}"/>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grpSp>
        <p:nvGrpSpPr>
          <p:cNvPr id="12" name="Group 11">
            <a:extLst>
              <a:ext uri="{FF2B5EF4-FFF2-40B4-BE49-F238E27FC236}">
                <a16:creationId xmlns:a16="http://schemas.microsoft.com/office/drawing/2014/main" id="{7F3AAF92-0FEF-4099-66F4-8B0814C329BE}"/>
              </a:ext>
            </a:extLst>
          </p:cNvPr>
          <p:cNvGrpSpPr/>
          <p:nvPr/>
        </p:nvGrpSpPr>
        <p:grpSpPr>
          <a:xfrm>
            <a:off x="8935354" y="6099532"/>
            <a:ext cx="1342504" cy="267366"/>
            <a:chOff x="7346750" y="6245674"/>
            <a:chExt cx="1342504" cy="267366"/>
          </a:xfrm>
        </p:grpSpPr>
        <p:pic>
          <p:nvPicPr>
            <p:cNvPr id="13" name="Graphic 12" descr="Badge Follow with solid fill">
              <a:extLst>
                <a:ext uri="{FF2B5EF4-FFF2-40B4-BE49-F238E27FC236}">
                  <a16:creationId xmlns:a16="http://schemas.microsoft.com/office/drawing/2014/main" id="{D8814532-5AB2-7E90-521F-607EB92FB9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6750" y="6245674"/>
              <a:ext cx="267366" cy="267366"/>
            </a:xfrm>
            <a:prstGeom prst="rect">
              <a:avLst/>
            </a:prstGeom>
          </p:spPr>
        </p:pic>
        <p:sp>
          <p:nvSpPr>
            <p:cNvPr id="14" name="TextBox 13">
              <a:extLst>
                <a:ext uri="{FF2B5EF4-FFF2-40B4-BE49-F238E27FC236}">
                  <a16:creationId xmlns:a16="http://schemas.microsoft.com/office/drawing/2014/main" id="{A73CD8DC-5CF0-6061-D54D-4ED5B5E311EA}"/>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statement</a:t>
              </a:r>
            </a:p>
          </p:txBody>
        </p:sp>
      </p:grpSp>
      <p:pic>
        <p:nvPicPr>
          <p:cNvPr id="15" name="Picture 14" descr="A green and white document with a check mark&#10;&#10;Description automatically generated">
            <a:extLst>
              <a:ext uri="{FF2B5EF4-FFF2-40B4-BE49-F238E27FC236}">
                <a16:creationId xmlns:a16="http://schemas.microsoft.com/office/drawing/2014/main" id="{247A294A-7EC3-392F-643B-8A1B48E91EB2}"/>
              </a:ext>
            </a:extLst>
          </p:cNvPr>
          <p:cNvPicPr>
            <a:picLocks noChangeAspect="1"/>
          </p:cNvPicPr>
          <p:nvPr/>
        </p:nvPicPr>
        <p:blipFill>
          <a:blip r:embed="rId4"/>
          <a:stretch>
            <a:fillRect/>
          </a:stretch>
        </p:blipFill>
        <p:spPr>
          <a:xfrm>
            <a:off x="5904739" y="1284217"/>
            <a:ext cx="883269" cy="883269"/>
          </a:xfrm>
          <a:prstGeom prst="rect">
            <a:avLst/>
          </a:prstGeom>
        </p:spPr>
      </p:pic>
      <p:pic>
        <p:nvPicPr>
          <p:cNvPr id="16" name="Picture 15" descr="A pink computer mouse and a computer screen&#10;&#10;Description automatically generated">
            <a:extLst>
              <a:ext uri="{FF2B5EF4-FFF2-40B4-BE49-F238E27FC236}">
                <a16:creationId xmlns:a16="http://schemas.microsoft.com/office/drawing/2014/main" id="{AB437A0A-E9F3-F5D1-6A76-C718D475360F}"/>
              </a:ext>
            </a:extLst>
          </p:cNvPr>
          <p:cNvPicPr>
            <a:picLocks noChangeAspect="1"/>
          </p:cNvPicPr>
          <p:nvPr/>
        </p:nvPicPr>
        <p:blipFill>
          <a:blip r:embed="rId5">
            <a:lum bright="70000" contrast="-70000"/>
          </a:blip>
          <a:stretch>
            <a:fillRect/>
          </a:stretch>
        </p:blipFill>
        <p:spPr>
          <a:xfrm>
            <a:off x="332740" y="1305075"/>
            <a:ext cx="883270" cy="883270"/>
          </a:xfrm>
          <a:prstGeom prst="rect">
            <a:avLst/>
          </a:prstGeom>
        </p:spPr>
      </p:pic>
      <p:cxnSp>
        <p:nvCxnSpPr>
          <p:cNvPr id="17" name="Straight Connector 16">
            <a:extLst>
              <a:ext uri="{FF2B5EF4-FFF2-40B4-BE49-F238E27FC236}">
                <a16:creationId xmlns:a16="http://schemas.microsoft.com/office/drawing/2014/main" id="{DA8A5B8F-529A-4874-B31C-0E665868A9D9}"/>
              </a:ext>
            </a:extLst>
          </p:cNvPr>
          <p:cNvCxnSpPr/>
          <p:nvPr/>
        </p:nvCxnSpPr>
        <p:spPr>
          <a:xfrm>
            <a:off x="718499" y="2316408"/>
            <a:ext cx="5017461" cy="0"/>
          </a:xfrm>
          <a:prstGeom prst="line">
            <a:avLst/>
          </a:prstGeom>
          <a:ln w="19050">
            <a:solidFill>
              <a:schemeClr val="accent3"/>
            </a:solidFill>
          </a:ln>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90E21F0F-593A-966E-9DDE-2D58AA10ECCB}"/>
              </a:ext>
            </a:extLst>
          </p:cNvPr>
          <p:cNvCxnSpPr/>
          <p:nvPr/>
        </p:nvCxnSpPr>
        <p:spPr>
          <a:xfrm>
            <a:off x="6308444" y="2320312"/>
            <a:ext cx="501746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56FDBAEB-F8D8-2AA3-EA7E-CC473A6C5BF4}"/>
              </a:ext>
            </a:extLst>
          </p:cNvPr>
          <p:cNvSpPr/>
          <p:nvPr/>
        </p:nvSpPr>
        <p:spPr>
          <a:xfrm>
            <a:off x="11387337" y="4246543"/>
            <a:ext cx="216024" cy="216024"/>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Up 19">
            <a:extLst>
              <a:ext uri="{FF2B5EF4-FFF2-40B4-BE49-F238E27FC236}">
                <a16:creationId xmlns:a16="http://schemas.microsoft.com/office/drawing/2014/main" id="{CE94BEEF-6F76-A4D5-008E-05B986A8D83C}"/>
              </a:ext>
            </a:extLst>
          </p:cNvPr>
          <p:cNvSpPr/>
          <p:nvPr/>
        </p:nvSpPr>
        <p:spPr>
          <a:xfrm rot="10800000">
            <a:off x="11387337" y="4759183"/>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Up 20">
            <a:extLst>
              <a:ext uri="{FF2B5EF4-FFF2-40B4-BE49-F238E27FC236}">
                <a16:creationId xmlns:a16="http://schemas.microsoft.com/office/drawing/2014/main" id="{5E810C73-6F19-F704-F0C6-3ECDA9826E8D}"/>
              </a:ext>
            </a:extLst>
          </p:cNvPr>
          <p:cNvSpPr/>
          <p:nvPr/>
        </p:nvSpPr>
        <p:spPr>
          <a:xfrm>
            <a:off x="11387337" y="4497802"/>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Up 21">
            <a:extLst>
              <a:ext uri="{FF2B5EF4-FFF2-40B4-BE49-F238E27FC236}">
                <a16:creationId xmlns:a16="http://schemas.microsoft.com/office/drawing/2014/main" id="{D8E1E5CE-A64D-3DBF-F479-239F10BBCA77}"/>
              </a:ext>
            </a:extLst>
          </p:cNvPr>
          <p:cNvSpPr/>
          <p:nvPr/>
        </p:nvSpPr>
        <p:spPr>
          <a:xfrm rot="10800000">
            <a:off x="11387337" y="5239042"/>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3" name="Group 22">
            <a:extLst>
              <a:ext uri="{FF2B5EF4-FFF2-40B4-BE49-F238E27FC236}">
                <a16:creationId xmlns:a16="http://schemas.microsoft.com/office/drawing/2014/main" id="{1D2FDCD5-88BB-A7FD-FFE3-381C14D4AA8F}"/>
              </a:ext>
            </a:extLst>
          </p:cNvPr>
          <p:cNvGrpSpPr/>
          <p:nvPr/>
        </p:nvGrpSpPr>
        <p:grpSpPr>
          <a:xfrm>
            <a:off x="10467267" y="6005607"/>
            <a:ext cx="1224320" cy="430887"/>
            <a:chOff x="7385544" y="6163913"/>
            <a:chExt cx="1224320" cy="430887"/>
          </a:xfrm>
        </p:grpSpPr>
        <p:pic>
          <p:nvPicPr>
            <p:cNvPr id="24" name="Graphic 23" descr="Transfer with solid fill">
              <a:extLst>
                <a:ext uri="{FF2B5EF4-FFF2-40B4-BE49-F238E27FC236}">
                  <a16:creationId xmlns:a16="http://schemas.microsoft.com/office/drawing/2014/main" id="{B9F16E2C-2249-2154-9FDA-1F6C156AEA9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385544" y="6245673"/>
              <a:ext cx="228388" cy="267366"/>
            </a:xfrm>
            <a:prstGeom prst="rect">
              <a:avLst/>
            </a:prstGeom>
          </p:spPr>
        </p:pic>
        <p:sp>
          <p:nvSpPr>
            <p:cNvPr id="25" name="TextBox 24">
              <a:extLst>
                <a:ext uri="{FF2B5EF4-FFF2-40B4-BE49-F238E27FC236}">
                  <a16:creationId xmlns:a16="http://schemas.microsoft.com/office/drawing/2014/main" id="{0F2A3E02-1420-3C9C-908C-7A03F5412C01}"/>
                </a:ext>
              </a:extLst>
            </p:cNvPr>
            <p:cNvSpPr txBox="1"/>
            <p:nvPr/>
          </p:nvSpPr>
          <p:spPr>
            <a:xfrm>
              <a:off x="7575138" y="6163913"/>
              <a:ext cx="1034726" cy="430887"/>
            </a:xfrm>
            <a:prstGeom prst="rect">
              <a:avLst/>
            </a:prstGeom>
            <a:noFill/>
          </p:spPr>
          <p:txBody>
            <a:bodyPr wrap="square" rtlCol="0">
              <a:spAutoFit/>
            </a:bodyPr>
            <a:lstStyle/>
            <a:p>
              <a:r>
                <a:rPr lang="en-GB" sz="1100" i="1">
                  <a:solidFill>
                    <a:schemeClr val="accent5"/>
                  </a:solidFill>
                </a:rPr>
                <a:t>Amended question</a:t>
              </a:r>
            </a:p>
          </p:txBody>
        </p:sp>
      </p:grpSp>
    </p:spTree>
    <p:extLst>
      <p:ext uri="{BB962C8B-B14F-4D97-AF65-F5344CB8AC3E}">
        <p14:creationId xmlns:p14="http://schemas.microsoft.com/office/powerpoint/2010/main" val="1596396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D037-176D-DCB0-F8C2-0DE1F85FACBB}"/>
              </a:ext>
            </a:extLst>
          </p:cNvPr>
          <p:cNvSpPr>
            <a:spLocks noGrp="1"/>
          </p:cNvSpPr>
          <p:nvPr>
            <p:ph type="title"/>
          </p:nvPr>
        </p:nvSpPr>
        <p:spPr>
          <a:xfrm>
            <a:off x="312302" y="194817"/>
            <a:ext cx="8789168" cy="557735"/>
          </a:xfrm>
        </p:spPr>
        <p:txBody>
          <a:bodyPr/>
          <a:lstStyle/>
          <a:p>
            <a:r>
              <a:rPr lang="en-GB" sz="2800" dirty="0"/>
              <a:t>Many households did not identify that network costs are not covered by standing charges on their gas bills</a:t>
            </a:r>
          </a:p>
        </p:txBody>
      </p:sp>
      <p:sp>
        <p:nvSpPr>
          <p:cNvPr id="3" name="TextBox 2">
            <a:extLst>
              <a:ext uri="{FF2B5EF4-FFF2-40B4-BE49-F238E27FC236}">
                <a16:creationId xmlns:a16="http://schemas.microsoft.com/office/drawing/2014/main" id="{492D309C-E617-8EB5-A2A5-01C5C081B18E}"/>
              </a:ext>
            </a:extLst>
          </p:cNvPr>
          <p:cNvSpPr txBox="1"/>
          <p:nvPr/>
        </p:nvSpPr>
        <p:spPr>
          <a:xfrm>
            <a:off x="1977733" y="1452816"/>
            <a:ext cx="3604300" cy="1940957"/>
          </a:xfrm>
          <a:prstGeom prst="roundRect">
            <a:avLst/>
          </a:prstGeom>
          <a:solidFill>
            <a:schemeClr val="bg1">
              <a:lumMod val="95000"/>
            </a:schemeClr>
          </a:solidFill>
        </p:spPr>
        <p:txBody>
          <a:bodyPr wrap="square">
            <a:spAutoFit/>
          </a:bodyPr>
          <a:lstStyle/>
          <a:p>
            <a:pPr lvl="1"/>
            <a:r>
              <a:rPr lang="en-US" sz="1200" b="1" dirty="0"/>
              <a:t>Standing charges cover:</a:t>
            </a:r>
          </a:p>
          <a:p>
            <a:pPr lvl="1"/>
            <a:r>
              <a:rPr lang="en-US" sz="1200" dirty="0"/>
              <a:t>Meter reading and related costs</a:t>
            </a:r>
          </a:p>
          <a:p>
            <a:pPr lvl="1"/>
            <a:r>
              <a:rPr lang="en-US" sz="1200" dirty="0"/>
              <a:t>Administrative costs</a:t>
            </a:r>
          </a:p>
          <a:p>
            <a:pPr lvl="1"/>
            <a:r>
              <a:rPr lang="en-US" sz="1200" dirty="0"/>
              <a:t>Supplier costs for government schemes</a:t>
            </a:r>
          </a:p>
          <a:p>
            <a:pPr lvl="1"/>
            <a:endParaRPr lang="en-US" sz="1200" dirty="0"/>
          </a:p>
          <a:p>
            <a:pPr lvl="1"/>
            <a:r>
              <a:rPr lang="en-US" sz="1200" b="1" dirty="0"/>
              <a:t>Standing charges do not cover:</a:t>
            </a:r>
          </a:p>
          <a:p>
            <a:pPr lvl="1"/>
            <a:r>
              <a:rPr lang="en-US" sz="1200" dirty="0"/>
              <a:t>Network costs</a:t>
            </a:r>
          </a:p>
          <a:p>
            <a:pPr lvl="1"/>
            <a:r>
              <a:rPr lang="en-US" sz="1200" dirty="0"/>
              <a:t>Energy consumption</a:t>
            </a:r>
          </a:p>
          <a:p>
            <a:pPr lvl="1"/>
            <a:r>
              <a:rPr lang="en-US" sz="1200" dirty="0"/>
              <a:t>Cost of energy during peak hours</a:t>
            </a:r>
          </a:p>
        </p:txBody>
      </p:sp>
      <p:pic>
        <p:nvPicPr>
          <p:cNvPr id="4" name="Graphic 3" descr="Badge Tick with solid fill">
            <a:extLst>
              <a:ext uri="{FF2B5EF4-FFF2-40B4-BE49-F238E27FC236}">
                <a16:creationId xmlns:a16="http://schemas.microsoft.com/office/drawing/2014/main" id="{45827A16-7E02-B5AC-0DBB-9EEB532BA9B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60878" y="1586928"/>
            <a:ext cx="540353" cy="540353"/>
          </a:xfrm>
          <a:prstGeom prst="rect">
            <a:avLst/>
          </a:prstGeom>
        </p:spPr>
      </p:pic>
      <p:pic>
        <p:nvPicPr>
          <p:cNvPr id="5" name="Graphic 4" descr="Badge Cross with solid fill">
            <a:extLst>
              <a:ext uri="{FF2B5EF4-FFF2-40B4-BE49-F238E27FC236}">
                <a16:creationId xmlns:a16="http://schemas.microsoft.com/office/drawing/2014/main" id="{7B350694-5004-3569-213C-F00534E732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60878" y="2683370"/>
            <a:ext cx="495196" cy="495196"/>
          </a:xfrm>
          <a:prstGeom prst="rect">
            <a:avLst/>
          </a:prstGeom>
        </p:spPr>
      </p:pic>
      <p:pic>
        <p:nvPicPr>
          <p:cNvPr id="6" name="Graphic 5" descr="Fire with solid fill">
            <a:extLst>
              <a:ext uri="{FF2B5EF4-FFF2-40B4-BE49-F238E27FC236}">
                <a16:creationId xmlns:a16="http://schemas.microsoft.com/office/drawing/2014/main" id="{FBF56F5C-D4B0-DB4A-CCB2-5455F1F5C7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0352" y="2021077"/>
            <a:ext cx="758653" cy="758653"/>
          </a:xfrm>
          <a:prstGeom prst="rect">
            <a:avLst/>
          </a:prstGeom>
        </p:spPr>
      </p:pic>
      <p:sp>
        <p:nvSpPr>
          <p:cNvPr id="9" name="TextBox 8">
            <a:extLst>
              <a:ext uri="{FF2B5EF4-FFF2-40B4-BE49-F238E27FC236}">
                <a16:creationId xmlns:a16="http://schemas.microsoft.com/office/drawing/2014/main" id="{F85538BE-B26A-85C9-8510-218CC8E162E2}"/>
              </a:ext>
            </a:extLst>
          </p:cNvPr>
          <p:cNvSpPr txBox="1"/>
          <p:nvPr/>
        </p:nvSpPr>
        <p:spPr>
          <a:xfrm>
            <a:off x="190183" y="6557558"/>
            <a:ext cx="6097772" cy="215444"/>
          </a:xfrm>
          <a:prstGeom prst="rect">
            <a:avLst/>
          </a:prstGeom>
          <a:noFill/>
        </p:spPr>
        <p:txBody>
          <a:bodyPr wrap="square">
            <a:spAutoFit/>
          </a:bodyPr>
          <a:lstStyle/>
          <a:p>
            <a:r>
              <a:rPr lang="en-US" sz="800" dirty="0">
                <a:solidFill>
                  <a:schemeClr val="bg1">
                    <a:lumMod val="50000"/>
                  </a:schemeClr>
                </a:solidFill>
              </a:rPr>
              <a:t>A13_1. Please indicate whether you think this is covered by the standing charge on your gas bill. Base: All that use gas (n=1105)</a:t>
            </a:r>
          </a:p>
        </p:txBody>
      </p:sp>
      <p:graphicFrame>
        <p:nvGraphicFramePr>
          <p:cNvPr id="10" name="Chart 9">
            <a:extLst>
              <a:ext uri="{FF2B5EF4-FFF2-40B4-BE49-F238E27FC236}">
                <a16:creationId xmlns:a16="http://schemas.microsoft.com/office/drawing/2014/main" id="{044280EB-7988-A830-A8C1-88495A9A66CD}"/>
              </a:ext>
            </a:extLst>
          </p:cNvPr>
          <p:cNvGraphicFramePr/>
          <p:nvPr>
            <p:extLst>
              <p:ext uri="{D42A27DB-BD31-4B8C-83A1-F6EECF244321}">
                <p14:modId xmlns:p14="http://schemas.microsoft.com/office/powerpoint/2010/main" val="2569197487"/>
              </p:ext>
            </p:extLst>
          </p:nvPr>
        </p:nvGraphicFramePr>
        <p:xfrm>
          <a:off x="6767857" y="1939072"/>
          <a:ext cx="5181172" cy="433302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CB5A2A2-7BCC-5A10-86C8-501C44F4AB04}"/>
              </a:ext>
            </a:extLst>
          </p:cNvPr>
          <p:cNvSpPr txBox="1"/>
          <p:nvPr/>
        </p:nvSpPr>
        <p:spPr>
          <a:xfrm>
            <a:off x="7017359" y="1452816"/>
            <a:ext cx="4657827" cy="523220"/>
          </a:xfrm>
          <a:prstGeom prst="rect">
            <a:avLst/>
          </a:prstGeom>
          <a:noFill/>
        </p:spPr>
        <p:txBody>
          <a:bodyPr wrap="square">
            <a:spAutoFit/>
          </a:bodyPr>
          <a:lstStyle/>
          <a:p>
            <a:pPr algn="ctr"/>
            <a:r>
              <a:rPr lang="en-GB" sz="1400" b="1" dirty="0"/>
              <a:t>% that correctly identified what standing charges cover on their gas bills</a:t>
            </a:r>
          </a:p>
        </p:txBody>
      </p:sp>
      <p:pic>
        <p:nvPicPr>
          <p:cNvPr id="13" name="Graphic 12" descr="Badge Tick with solid fill">
            <a:extLst>
              <a:ext uri="{FF2B5EF4-FFF2-40B4-BE49-F238E27FC236}">
                <a16:creationId xmlns:a16="http://schemas.microsoft.com/office/drawing/2014/main" id="{14CE3983-5BD2-42C1-1936-89EE9E54E5F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83290" y="2941460"/>
            <a:ext cx="365214" cy="365214"/>
          </a:xfrm>
          <a:prstGeom prst="rect">
            <a:avLst/>
          </a:prstGeom>
        </p:spPr>
      </p:pic>
      <p:pic>
        <p:nvPicPr>
          <p:cNvPr id="14" name="Graphic 13" descr="Badge Tick with solid fill">
            <a:extLst>
              <a:ext uri="{FF2B5EF4-FFF2-40B4-BE49-F238E27FC236}">
                <a16:creationId xmlns:a16="http://schemas.microsoft.com/office/drawing/2014/main" id="{177D4DBB-B7FE-AA56-6896-8CA9FAA4427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89996" y="2238518"/>
            <a:ext cx="365214" cy="365214"/>
          </a:xfrm>
          <a:prstGeom prst="rect">
            <a:avLst/>
          </a:prstGeom>
        </p:spPr>
      </p:pic>
      <p:pic>
        <p:nvPicPr>
          <p:cNvPr id="15" name="Graphic 14" descr="Badge Cross with solid fill">
            <a:extLst>
              <a:ext uri="{FF2B5EF4-FFF2-40B4-BE49-F238E27FC236}">
                <a16:creationId xmlns:a16="http://schemas.microsoft.com/office/drawing/2014/main" id="{7B622B9B-88E2-F6FF-57FF-B36F872354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73206" y="5063140"/>
            <a:ext cx="321691" cy="321691"/>
          </a:xfrm>
          <a:prstGeom prst="rect">
            <a:avLst/>
          </a:prstGeom>
        </p:spPr>
      </p:pic>
      <p:pic>
        <p:nvPicPr>
          <p:cNvPr id="16" name="Graphic 15" descr="Badge Cross with solid fill">
            <a:extLst>
              <a:ext uri="{FF2B5EF4-FFF2-40B4-BE49-F238E27FC236}">
                <a16:creationId xmlns:a16="http://schemas.microsoft.com/office/drawing/2014/main" id="{9E67A2D0-5446-0CFA-2313-6587405E14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52670" y="5742295"/>
            <a:ext cx="321691" cy="321691"/>
          </a:xfrm>
          <a:prstGeom prst="rect">
            <a:avLst/>
          </a:prstGeom>
        </p:spPr>
      </p:pic>
      <p:pic>
        <p:nvPicPr>
          <p:cNvPr id="17" name="Graphic 16" descr="Badge Tick with solid fill">
            <a:extLst>
              <a:ext uri="{FF2B5EF4-FFF2-40B4-BE49-F238E27FC236}">
                <a16:creationId xmlns:a16="http://schemas.microsoft.com/office/drawing/2014/main" id="{FED10F32-37FF-9820-E381-7F48EA2B3A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11004" y="3550821"/>
            <a:ext cx="365214" cy="365214"/>
          </a:xfrm>
          <a:prstGeom prst="rect">
            <a:avLst/>
          </a:prstGeom>
        </p:spPr>
      </p:pic>
      <p:pic>
        <p:nvPicPr>
          <p:cNvPr id="20" name="Graphic 19" descr="Badge Cross with solid fill">
            <a:extLst>
              <a:ext uri="{FF2B5EF4-FFF2-40B4-BE49-F238E27FC236}">
                <a16:creationId xmlns:a16="http://schemas.microsoft.com/office/drawing/2014/main" id="{312E6785-D5A0-3F63-F1E7-269094C567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28735" y="4379914"/>
            <a:ext cx="321691" cy="321691"/>
          </a:xfrm>
          <a:prstGeom prst="rect">
            <a:avLst/>
          </a:prstGeom>
        </p:spPr>
      </p:pic>
      <p:sp>
        <p:nvSpPr>
          <p:cNvPr id="22" name="TextBox 21">
            <a:extLst>
              <a:ext uri="{FF2B5EF4-FFF2-40B4-BE49-F238E27FC236}">
                <a16:creationId xmlns:a16="http://schemas.microsoft.com/office/drawing/2014/main" id="{05992A53-DAA0-F1A2-10DA-0276BAF58F42}"/>
              </a:ext>
            </a:extLst>
          </p:cNvPr>
          <p:cNvSpPr txBox="1"/>
          <p:nvPr/>
        </p:nvSpPr>
        <p:spPr>
          <a:xfrm>
            <a:off x="-172232" y="1537254"/>
            <a:ext cx="1992371" cy="369332"/>
          </a:xfrm>
          <a:prstGeom prst="rect">
            <a:avLst/>
          </a:prstGeom>
          <a:noFill/>
        </p:spPr>
        <p:txBody>
          <a:bodyPr wrap="square">
            <a:spAutoFit/>
          </a:bodyPr>
          <a:lstStyle/>
          <a:p>
            <a:pPr lvl="1"/>
            <a:r>
              <a:rPr lang="en-US" sz="1800" b="1" dirty="0">
                <a:solidFill>
                  <a:schemeClr val="accent6">
                    <a:lumMod val="75000"/>
                  </a:schemeClr>
                </a:solidFill>
              </a:rPr>
              <a:t>GAS BILLS</a:t>
            </a:r>
          </a:p>
        </p:txBody>
      </p:sp>
      <p:graphicFrame>
        <p:nvGraphicFramePr>
          <p:cNvPr id="8" name="Chart 7">
            <a:extLst>
              <a:ext uri="{FF2B5EF4-FFF2-40B4-BE49-F238E27FC236}">
                <a16:creationId xmlns:a16="http://schemas.microsoft.com/office/drawing/2014/main" id="{0B771F1C-B3D1-0B1B-35C3-FA101F7EAE6C}"/>
              </a:ext>
            </a:extLst>
          </p:cNvPr>
          <p:cNvGraphicFramePr/>
          <p:nvPr>
            <p:extLst>
              <p:ext uri="{D42A27DB-BD31-4B8C-83A1-F6EECF244321}">
                <p14:modId xmlns:p14="http://schemas.microsoft.com/office/powerpoint/2010/main" val="2691853929"/>
              </p:ext>
            </p:extLst>
          </p:nvPr>
        </p:nvGraphicFramePr>
        <p:xfrm>
          <a:off x="269659" y="3819835"/>
          <a:ext cx="6145524" cy="2677399"/>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92789E8A-6759-6480-D1AC-39B5AF471F9B}"/>
              </a:ext>
            </a:extLst>
          </p:cNvPr>
          <p:cNvSpPr txBox="1"/>
          <p:nvPr/>
        </p:nvSpPr>
        <p:spPr>
          <a:xfrm>
            <a:off x="1046986" y="3638231"/>
            <a:ext cx="4657827" cy="307777"/>
          </a:xfrm>
          <a:prstGeom prst="rect">
            <a:avLst/>
          </a:prstGeom>
          <a:noFill/>
        </p:spPr>
        <p:txBody>
          <a:bodyPr wrap="square">
            <a:spAutoFit/>
          </a:bodyPr>
          <a:lstStyle/>
          <a:p>
            <a:pPr algn="ctr"/>
            <a:r>
              <a:rPr lang="en-GB" sz="1400" b="1" dirty="0"/>
              <a:t>Number of correct statements</a:t>
            </a:r>
          </a:p>
        </p:txBody>
      </p:sp>
    </p:spTree>
    <p:extLst>
      <p:ext uri="{BB962C8B-B14F-4D97-AF65-F5344CB8AC3E}">
        <p14:creationId xmlns:p14="http://schemas.microsoft.com/office/powerpoint/2010/main" val="480916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832A8-6580-3620-2182-603DB0D70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6768F-9329-6320-2506-0138DFEC32FA}"/>
              </a:ext>
            </a:extLst>
          </p:cNvPr>
          <p:cNvSpPr>
            <a:spLocks noGrp="1"/>
          </p:cNvSpPr>
          <p:nvPr>
            <p:ph type="title"/>
          </p:nvPr>
        </p:nvSpPr>
        <p:spPr>
          <a:xfrm>
            <a:off x="418110" y="212613"/>
            <a:ext cx="8846241" cy="557735"/>
          </a:xfrm>
        </p:spPr>
        <p:txBody>
          <a:bodyPr/>
          <a:lstStyle/>
          <a:p>
            <a:r>
              <a:rPr lang="en-GB" sz="2800" dirty="0"/>
              <a:t>Over half of households correctly reported that standing charges vary by region, however a quarter were not confident in this answer</a:t>
            </a:r>
          </a:p>
        </p:txBody>
      </p:sp>
      <p:sp>
        <p:nvSpPr>
          <p:cNvPr id="3" name="TextBox 2">
            <a:extLst>
              <a:ext uri="{FF2B5EF4-FFF2-40B4-BE49-F238E27FC236}">
                <a16:creationId xmlns:a16="http://schemas.microsoft.com/office/drawing/2014/main" id="{ABFA3AEE-6CA4-5AFB-0307-427BE0A70D1E}"/>
              </a:ext>
            </a:extLst>
          </p:cNvPr>
          <p:cNvSpPr txBox="1"/>
          <p:nvPr/>
        </p:nvSpPr>
        <p:spPr>
          <a:xfrm>
            <a:off x="695400" y="1407495"/>
            <a:ext cx="473206" cy="307777"/>
          </a:xfrm>
          <a:prstGeom prst="rect">
            <a:avLst/>
          </a:prstGeom>
          <a:noFill/>
        </p:spPr>
        <p:txBody>
          <a:bodyPr wrap="none" rtlCol="0">
            <a:spAutoFit/>
          </a:bodyPr>
          <a:lstStyle/>
          <a:p>
            <a:pPr marL="285750" indent="-285750">
              <a:buClr>
                <a:srgbClr val="2CE3A0"/>
              </a:buClr>
              <a:buFont typeface="Wingdings" pitchFamily="2" charset="2"/>
              <a:buChar char="§"/>
            </a:pPr>
            <a:endParaRPr lang="en-GB" sz="1400"/>
          </a:p>
        </p:txBody>
      </p:sp>
      <p:sp>
        <p:nvSpPr>
          <p:cNvPr id="8" name="TextBox 7">
            <a:extLst>
              <a:ext uri="{FF2B5EF4-FFF2-40B4-BE49-F238E27FC236}">
                <a16:creationId xmlns:a16="http://schemas.microsoft.com/office/drawing/2014/main" id="{160D6C7F-7D23-A342-D93F-E9B62EFD32BA}"/>
              </a:ext>
            </a:extLst>
          </p:cNvPr>
          <p:cNvSpPr txBox="1"/>
          <p:nvPr/>
        </p:nvSpPr>
        <p:spPr>
          <a:xfrm>
            <a:off x="7415217" y="1626894"/>
            <a:ext cx="4161392" cy="3166824"/>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dirty="0"/>
              <a:t>Groups most likely to correctly identify that standing charges vary by region:</a:t>
            </a:r>
          </a:p>
          <a:p>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GB" sz="1200" dirty="0">
                <a:effectLst/>
                <a:latin typeface="Arial"/>
                <a:ea typeface="Calibri"/>
                <a:cs typeface="Times New Roman"/>
              </a:rPr>
              <a:t>Those in energy debt / arrears (68%) compared to those that are not (56%)</a:t>
            </a:r>
          </a:p>
          <a:p>
            <a:pPr lvl="1"/>
            <a:endParaRPr lang="en-GB" sz="1200" dirty="0">
              <a:effectLst/>
              <a:latin typeface="Arial"/>
              <a:ea typeface="Calibri"/>
              <a:cs typeface="Times New Roman"/>
            </a:endParaRPr>
          </a:p>
          <a:p>
            <a:pPr lvl="1"/>
            <a:r>
              <a:rPr lang="en-GB" sz="1200" dirty="0">
                <a:latin typeface="Arial"/>
                <a:ea typeface="Calibri"/>
                <a:cs typeface="Times New Roman"/>
              </a:rPr>
              <a:t>Aged between 16-24 (73%) or 25-34 years old (68%) compared to other age bands (varying from 48% to 62%)</a:t>
            </a:r>
          </a:p>
          <a:p>
            <a:pPr lvl="1"/>
            <a:endParaRPr lang="en-GB" sz="1200" dirty="0">
              <a:latin typeface="Arial"/>
              <a:ea typeface="Calibri"/>
              <a:cs typeface="Times New Roman"/>
            </a:endParaRPr>
          </a:p>
          <a:p>
            <a:pPr lvl="1"/>
            <a:r>
              <a:rPr lang="en-GB" sz="1200" dirty="0">
                <a:latin typeface="Arial"/>
                <a:ea typeface="Calibri"/>
                <a:cs typeface="Times New Roman"/>
              </a:rPr>
              <a:t>5+ people in household (73%) compared to 1 person (55%) or 2-4 people (57%)</a:t>
            </a:r>
          </a:p>
          <a:p>
            <a:pPr lvl="1"/>
            <a:endParaRPr lang="en-GB" sz="1200" dirty="0">
              <a:effectLst/>
              <a:latin typeface="Arial"/>
              <a:ea typeface="Calibri"/>
              <a:cs typeface="Times New Roman"/>
            </a:endParaRPr>
          </a:p>
          <a:p>
            <a:pPr lvl="1"/>
            <a:r>
              <a:rPr lang="en-GB" sz="1200" dirty="0">
                <a:latin typeface="Arial"/>
                <a:ea typeface="Calibri"/>
                <a:cs typeface="Times New Roman"/>
              </a:rPr>
              <a:t>Knows EPC rating (68%) compared to does not (55%)</a:t>
            </a:r>
            <a:endParaRPr lang="en-GB" sz="1200" dirty="0">
              <a:effectLst/>
              <a:latin typeface="Arial"/>
              <a:ea typeface="Calibri"/>
              <a:cs typeface="Times New Roman"/>
            </a:endParaRPr>
          </a:p>
        </p:txBody>
      </p:sp>
      <p:sp>
        <p:nvSpPr>
          <p:cNvPr id="4" name="TextBox 3">
            <a:extLst>
              <a:ext uri="{FF2B5EF4-FFF2-40B4-BE49-F238E27FC236}">
                <a16:creationId xmlns:a16="http://schemas.microsoft.com/office/drawing/2014/main" id="{477560FE-7327-6E4E-671C-C3F4A47C2544}"/>
              </a:ext>
            </a:extLst>
          </p:cNvPr>
          <p:cNvSpPr txBox="1"/>
          <p:nvPr/>
        </p:nvSpPr>
        <p:spPr>
          <a:xfrm>
            <a:off x="119336" y="6496744"/>
            <a:ext cx="7632848" cy="369332"/>
          </a:xfrm>
          <a:prstGeom prst="rect">
            <a:avLst/>
          </a:prstGeom>
          <a:noFill/>
        </p:spPr>
        <p:txBody>
          <a:bodyPr wrap="square">
            <a:spAutoFit/>
          </a:bodyPr>
          <a:lstStyle/>
          <a:p>
            <a:r>
              <a:rPr lang="en-US" sz="900" dirty="0">
                <a:solidFill>
                  <a:schemeClr val="bg1">
                    <a:lumMod val="50000"/>
                  </a:schemeClr>
                </a:solidFill>
              </a:rPr>
              <a:t>A14. Do you think the following statement is true or false? Standing charges vary by region. Base: All (n=1,608)</a:t>
            </a:r>
          </a:p>
          <a:p>
            <a:r>
              <a:rPr lang="en-US" sz="900" dirty="0">
                <a:solidFill>
                  <a:schemeClr val="bg1">
                    <a:lumMod val="50000"/>
                  </a:schemeClr>
                </a:solidFill>
              </a:rPr>
              <a:t>A15. How confident are you in your answer?. Base: All who answered A14 with true or false (n=1,215)</a:t>
            </a:r>
          </a:p>
        </p:txBody>
      </p:sp>
      <p:sp>
        <p:nvSpPr>
          <p:cNvPr id="7" name="TextBox 6">
            <a:extLst>
              <a:ext uri="{FF2B5EF4-FFF2-40B4-BE49-F238E27FC236}">
                <a16:creationId xmlns:a16="http://schemas.microsoft.com/office/drawing/2014/main" id="{60F7F05D-46F6-F9FB-4C55-AEB3AF48BC47}"/>
              </a:ext>
            </a:extLst>
          </p:cNvPr>
          <p:cNvSpPr txBox="1"/>
          <p:nvPr/>
        </p:nvSpPr>
        <p:spPr>
          <a:xfrm>
            <a:off x="1657559" y="1587153"/>
            <a:ext cx="4657827" cy="1661993"/>
          </a:xfrm>
          <a:prstGeom prst="rect">
            <a:avLst/>
          </a:prstGeom>
          <a:noFill/>
        </p:spPr>
        <p:txBody>
          <a:bodyPr wrap="square">
            <a:spAutoFit/>
          </a:bodyPr>
          <a:lstStyle/>
          <a:p>
            <a:r>
              <a:rPr lang="en-GB" sz="3200" b="1" dirty="0">
                <a:solidFill>
                  <a:schemeClr val="accent2">
                    <a:lumMod val="50000"/>
                  </a:schemeClr>
                </a:solidFill>
              </a:rPr>
              <a:t>58% </a:t>
            </a:r>
          </a:p>
          <a:p>
            <a:r>
              <a:rPr lang="en-GB" sz="1400" b="1" dirty="0">
                <a:solidFill>
                  <a:schemeClr val="accent2">
                    <a:lumMod val="50000"/>
                  </a:schemeClr>
                </a:solidFill>
              </a:rPr>
              <a:t>of respondents correctly identified that standing charges vary by region</a:t>
            </a:r>
          </a:p>
          <a:p>
            <a:endParaRPr lang="en-GB" sz="1400" b="1" u="sng" dirty="0">
              <a:solidFill>
                <a:schemeClr val="accent2">
                  <a:lumMod val="50000"/>
                </a:schemeClr>
              </a:solidFill>
            </a:endParaRPr>
          </a:p>
          <a:p>
            <a:r>
              <a:rPr lang="en-GB" sz="1400" i="1" dirty="0">
                <a:solidFill>
                  <a:schemeClr val="accent2">
                    <a:lumMod val="50000"/>
                  </a:schemeClr>
                </a:solidFill>
              </a:rPr>
              <a:t>18% reported ‘false’</a:t>
            </a:r>
          </a:p>
          <a:p>
            <a:r>
              <a:rPr lang="en-GB" sz="1400" i="1" dirty="0">
                <a:solidFill>
                  <a:schemeClr val="accent2">
                    <a:lumMod val="50000"/>
                  </a:schemeClr>
                </a:solidFill>
              </a:rPr>
              <a:t>25% reported ‘don’t know’</a:t>
            </a:r>
          </a:p>
        </p:txBody>
      </p:sp>
      <p:pic>
        <p:nvPicPr>
          <p:cNvPr id="10" name="Graphic 9" descr="Map with pin with solid fill">
            <a:extLst>
              <a:ext uri="{FF2B5EF4-FFF2-40B4-BE49-F238E27FC236}">
                <a16:creationId xmlns:a16="http://schemas.microsoft.com/office/drawing/2014/main" id="{6077A9D3-C182-2E87-4F55-B1DA0BC4DF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824" y="1626894"/>
            <a:ext cx="914400" cy="914400"/>
          </a:xfrm>
          <a:prstGeom prst="rect">
            <a:avLst/>
          </a:prstGeom>
        </p:spPr>
      </p:pic>
      <p:graphicFrame>
        <p:nvGraphicFramePr>
          <p:cNvPr id="15" name="Chart 14">
            <a:extLst>
              <a:ext uri="{FF2B5EF4-FFF2-40B4-BE49-F238E27FC236}">
                <a16:creationId xmlns:a16="http://schemas.microsoft.com/office/drawing/2014/main" id="{2BDE4E6B-C8A2-1CF9-3DA5-DD7819E97EB0}"/>
              </a:ext>
            </a:extLst>
          </p:cNvPr>
          <p:cNvGraphicFramePr/>
          <p:nvPr>
            <p:extLst>
              <p:ext uri="{D42A27DB-BD31-4B8C-83A1-F6EECF244321}">
                <p14:modId xmlns:p14="http://schemas.microsoft.com/office/powerpoint/2010/main" val="635950924"/>
              </p:ext>
            </p:extLst>
          </p:nvPr>
        </p:nvGraphicFramePr>
        <p:xfrm>
          <a:off x="589560" y="3877021"/>
          <a:ext cx="6336704" cy="25696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94BFAD51-2D91-F66C-1061-EABAE539DD91}"/>
              </a:ext>
            </a:extLst>
          </p:cNvPr>
          <p:cNvSpPr txBox="1"/>
          <p:nvPr/>
        </p:nvSpPr>
        <p:spPr>
          <a:xfrm>
            <a:off x="1428999" y="3437174"/>
            <a:ext cx="4657827" cy="307777"/>
          </a:xfrm>
          <a:prstGeom prst="rect">
            <a:avLst/>
          </a:prstGeom>
          <a:noFill/>
        </p:spPr>
        <p:txBody>
          <a:bodyPr wrap="square">
            <a:spAutoFit/>
          </a:bodyPr>
          <a:lstStyle/>
          <a:p>
            <a:pPr algn="ctr"/>
            <a:r>
              <a:rPr lang="en-GB" sz="1400" b="1"/>
              <a:t>Reported confidence in their given answer</a:t>
            </a:r>
            <a:endParaRPr lang="en-GB" sz="1400" b="1" u="sng"/>
          </a:p>
        </p:txBody>
      </p:sp>
      <p:sp>
        <p:nvSpPr>
          <p:cNvPr id="17" name="Left Brace 16">
            <a:extLst>
              <a:ext uri="{FF2B5EF4-FFF2-40B4-BE49-F238E27FC236}">
                <a16:creationId xmlns:a16="http://schemas.microsoft.com/office/drawing/2014/main" id="{54CA649A-3BC1-A972-1C3B-3C44970CD579}"/>
              </a:ext>
            </a:extLst>
          </p:cNvPr>
          <p:cNvSpPr/>
          <p:nvPr/>
        </p:nvSpPr>
        <p:spPr>
          <a:xfrm rot="5400000">
            <a:off x="5958886" y="3573452"/>
            <a:ext cx="169036" cy="1312188"/>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8DDCB038-2371-7E63-DFBB-E86FA5835B9F}"/>
              </a:ext>
            </a:extLst>
          </p:cNvPr>
          <p:cNvSpPr txBox="1"/>
          <p:nvPr/>
        </p:nvSpPr>
        <p:spPr>
          <a:xfrm>
            <a:off x="5761392" y="3813064"/>
            <a:ext cx="564024"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400" b="1"/>
              <a:t>23%</a:t>
            </a:r>
          </a:p>
        </p:txBody>
      </p:sp>
      <p:sp>
        <p:nvSpPr>
          <p:cNvPr id="19" name="Left Brace 18">
            <a:extLst>
              <a:ext uri="{FF2B5EF4-FFF2-40B4-BE49-F238E27FC236}">
                <a16:creationId xmlns:a16="http://schemas.microsoft.com/office/drawing/2014/main" id="{FF485C66-9E1C-B383-4093-730C15E83421}"/>
              </a:ext>
            </a:extLst>
          </p:cNvPr>
          <p:cNvSpPr/>
          <p:nvPr/>
        </p:nvSpPr>
        <p:spPr>
          <a:xfrm rot="5400000">
            <a:off x="3191357" y="2118111"/>
            <a:ext cx="169038" cy="4222868"/>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TextBox 19">
            <a:extLst>
              <a:ext uri="{FF2B5EF4-FFF2-40B4-BE49-F238E27FC236}">
                <a16:creationId xmlns:a16="http://schemas.microsoft.com/office/drawing/2014/main" id="{1EB286AE-5F70-6082-E106-4409EBF98294}"/>
              </a:ext>
            </a:extLst>
          </p:cNvPr>
          <p:cNvSpPr txBox="1"/>
          <p:nvPr/>
        </p:nvSpPr>
        <p:spPr>
          <a:xfrm>
            <a:off x="2896575" y="3812186"/>
            <a:ext cx="758602"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400" b="1"/>
              <a:t>76%</a:t>
            </a:r>
          </a:p>
        </p:txBody>
      </p:sp>
      <p:sp>
        <p:nvSpPr>
          <p:cNvPr id="21" name="Left Brace 20">
            <a:extLst>
              <a:ext uri="{FF2B5EF4-FFF2-40B4-BE49-F238E27FC236}">
                <a16:creationId xmlns:a16="http://schemas.microsoft.com/office/drawing/2014/main" id="{C58482C4-AFC9-AE58-9E7E-E1F985967C2F}"/>
              </a:ext>
            </a:extLst>
          </p:cNvPr>
          <p:cNvSpPr/>
          <p:nvPr/>
        </p:nvSpPr>
        <p:spPr>
          <a:xfrm rot="5400000">
            <a:off x="2831973" y="3389309"/>
            <a:ext cx="169040" cy="3487157"/>
          </a:xfrm>
          <a:prstGeom prst="leftBrace">
            <a:avLst>
              <a:gd name="adj1" fmla="val 8333"/>
              <a:gd name="adj2" fmla="val 5024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2" name="TextBox 21">
            <a:extLst>
              <a:ext uri="{FF2B5EF4-FFF2-40B4-BE49-F238E27FC236}">
                <a16:creationId xmlns:a16="http://schemas.microsoft.com/office/drawing/2014/main" id="{08363432-556E-4B54-33A1-5292BFC266A6}"/>
              </a:ext>
            </a:extLst>
          </p:cNvPr>
          <p:cNvSpPr txBox="1"/>
          <p:nvPr/>
        </p:nvSpPr>
        <p:spPr>
          <a:xfrm>
            <a:off x="5387310" y="4754333"/>
            <a:ext cx="564024" cy="307777"/>
          </a:xfrm>
          <a:prstGeom prst="rect">
            <a:avLst/>
          </a:prstGeom>
          <a:noFill/>
        </p:spPr>
        <p:txBody>
          <a:bodyPr wrap="square">
            <a:spAutoFit/>
          </a:bodyPr>
          <a:lstStyle/>
          <a:p>
            <a:pPr algn="ctr"/>
            <a:r>
              <a:rPr lang="en-GB" sz="1400" b="1"/>
              <a:t>36%</a:t>
            </a:r>
          </a:p>
        </p:txBody>
      </p:sp>
      <p:sp>
        <p:nvSpPr>
          <p:cNvPr id="23" name="Left Brace 22">
            <a:extLst>
              <a:ext uri="{FF2B5EF4-FFF2-40B4-BE49-F238E27FC236}">
                <a16:creationId xmlns:a16="http://schemas.microsoft.com/office/drawing/2014/main" id="{DC28CB93-5BFC-911E-8DB1-B66B766559E9}"/>
              </a:ext>
            </a:extLst>
          </p:cNvPr>
          <p:cNvSpPr/>
          <p:nvPr/>
        </p:nvSpPr>
        <p:spPr>
          <a:xfrm rot="5400000">
            <a:off x="5559262" y="4150185"/>
            <a:ext cx="169038" cy="1967418"/>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4" name="TextBox 23">
            <a:extLst>
              <a:ext uri="{FF2B5EF4-FFF2-40B4-BE49-F238E27FC236}">
                <a16:creationId xmlns:a16="http://schemas.microsoft.com/office/drawing/2014/main" id="{CB9FA46C-A94D-9958-9151-1BD7D0DCBC2C}"/>
              </a:ext>
            </a:extLst>
          </p:cNvPr>
          <p:cNvSpPr txBox="1"/>
          <p:nvPr/>
        </p:nvSpPr>
        <p:spPr>
          <a:xfrm>
            <a:off x="2571304" y="4754333"/>
            <a:ext cx="758602" cy="307777"/>
          </a:xfrm>
          <a:prstGeom prst="rect">
            <a:avLst/>
          </a:prstGeom>
          <a:noFill/>
        </p:spPr>
        <p:txBody>
          <a:bodyPr wrap="square">
            <a:spAutoFit/>
          </a:bodyPr>
          <a:lstStyle/>
          <a:p>
            <a:pPr algn="ctr"/>
            <a:r>
              <a:rPr lang="en-GB" sz="1400" b="1"/>
              <a:t>62%</a:t>
            </a:r>
          </a:p>
        </p:txBody>
      </p:sp>
      <p:pic>
        <p:nvPicPr>
          <p:cNvPr id="9" name="Graphic 8" descr="Badge Tick with solid fill">
            <a:extLst>
              <a:ext uri="{FF2B5EF4-FFF2-40B4-BE49-F238E27FC236}">
                <a16:creationId xmlns:a16="http://schemas.microsoft.com/office/drawing/2014/main" id="{3FD61054-5362-D07D-AA7D-7E75F2EA10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8411" y="4373726"/>
            <a:ext cx="380607" cy="380607"/>
          </a:xfrm>
          <a:prstGeom prst="rect">
            <a:avLst/>
          </a:prstGeom>
        </p:spPr>
      </p:pic>
      <p:pic>
        <p:nvPicPr>
          <p:cNvPr id="11" name="Graphic 10" descr="Badge Cross with solid fill">
            <a:extLst>
              <a:ext uri="{FF2B5EF4-FFF2-40B4-BE49-F238E27FC236}">
                <a16:creationId xmlns:a16="http://schemas.microsoft.com/office/drawing/2014/main" id="{5CD8F5B1-AB52-765A-DE36-07E8BCFB84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7869" y="5249328"/>
            <a:ext cx="321691" cy="321691"/>
          </a:xfrm>
          <a:prstGeom prst="rect">
            <a:avLst/>
          </a:prstGeom>
        </p:spPr>
      </p:pic>
      <p:pic>
        <p:nvPicPr>
          <p:cNvPr id="5" name="Graphic 4" descr="House outline">
            <a:extLst>
              <a:ext uri="{FF2B5EF4-FFF2-40B4-BE49-F238E27FC236}">
                <a16:creationId xmlns:a16="http://schemas.microsoft.com/office/drawing/2014/main" id="{54920186-09C2-8C04-A76A-76082B89F1A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30175" y="3614597"/>
            <a:ext cx="404177" cy="404177"/>
          </a:xfrm>
          <a:prstGeom prst="rect">
            <a:avLst/>
          </a:prstGeom>
        </p:spPr>
      </p:pic>
      <p:pic>
        <p:nvPicPr>
          <p:cNvPr id="13" name="Graphic 12" descr="Daily calendar outline">
            <a:extLst>
              <a:ext uri="{FF2B5EF4-FFF2-40B4-BE49-F238E27FC236}">
                <a16:creationId xmlns:a16="http://schemas.microsoft.com/office/drawing/2014/main" id="{D1914BA1-163B-5623-3F00-3FD3234B0E2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30175" y="2958087"/>
            <a:ext cx="418337" cy="418337"/>
          </a:xfrm>
          <a:prstGeom prst="rect">
            <a:avLst/>
          </a:prstGeom>
        </p:spPr>
      </p:pic>
      <p:pic>
        <p:nvPicPr>
          <p:cNvPr id="25" name="Graphic 24" descr="Badge Tick outline">
            <a:extLst>
              <a:ext uri="{FF2B5EF4-FFF2-40B4-BE49-F238E27FC236}">
                <a16:creationId xmlns:a16="http://schemas.microsoft.com/office/drawing/2014/main" id="{E32887AE-9438-2618-77CB-0C7C2AD0D18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644335" y="4210417"/>
            <a:ext cx="404177" cy="404177"/>
          </a:xfrm>
          <a:prstGeom prst="rect">
            <a:avLst/>
          </a:prstGeom>
        </p:spPr>
      </p:pic>
      <p:pic>
        <p:nvPicPr>
          <p:cNvPr id="26" name="Graphic 25" descr="Loan outline">
            <a:extLst>
              <a:ext uri="{FF2B5EF4-FFF2-40B4-BE49-F238E27FC236}">
                <a16:creationId xmlns:a16="http://schemas.microsoft.com/office/drawing/2014/main" id="{CC3AADFF-2FA3-E099-716B-17B16714255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644335" y="2353364"/>
            <a:ext cx="404177" cy="404177"/>
          </a:xfrm>
          <a:prstGeom prst="rect">
            <a:avLst/>
          </a:prstGeom>
        </p:spPr>
      </p:pic>
    </p:spTree>
    <p:extLst>
      <p:ext uri="{BB962C8B-B14F-4D97-AF65-F5344CB8AC3E}">
        <p14:creationId xmlns:p14="http://schemas.microsoft.com/office/powerpoint/2010/main" val="239501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6748-3B65-482E-B357-EF5EBE3BF3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B52057-3FCA-E729-FDCB-36CFF45BF781}"/>
              </a:ext>
            </a:extLst>
          </p:cNvPr>
          <p:cNvSpPr>
            <a:spLocks noGrp="1"/>
          </p:cNvSpPr>
          <p:nvPr>
            <p:ph type="title"/>
          </p:nvPr>
        </p:nvSpPr>
        <p:spPr/>
        <p:txBody>
          <a:bodyPr>
            <a:normAutofit/>
          </a:bodyPr>
          <a:lstStyle/>
          <a:p>
            <a:r>
              <a:rPr lang="en-GB"/>
              <a:t>Experience of energy supplier</a:t>
            </a:r>
          </a:p>
        </p:txBody>
      </p:sp>
    </p:spTree>
    <p:extLst>
      <p:ext uri="{BB962C8B-B14F-4D97-AF65-F5344CB8AC3E}">
        <p14:creationId xmlns:p14="http://schemas.microsoft.com/office/powerpoint/2010/main" val="1402071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F925-FE58-458D-E09D-715B72A04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93086-A529-62E4-B790-D5B98117C053}"/>
              </a:ext>
            </a:extLst>
          </p:cNvPr>
          <p:cNvSpPr>
            <a:spLocks noGrp="1"/>
          </p:cNvSpPr>
          <p:nvPr>
            <p:ph type="title"/>
          </p:nvPr>
        </p:nvSpPr>
        <p:spPr>
          <a:xfrm>
            <a:off x="429260" y="428080"/>
            <a:ext cx="8619068" cy="557735"/>
          </a:xfrm>
        </p:spPr>
        <p:txBody>
          <a:bodyPr/>
          <a:lstStyle/>
          <a:p>
            <a:r>
              <a:rPr lang="en-GB" sz="2800"/>
              <a:t>The majority of households were satisfied with their energy supplier</a:t>
            </a:r>
          </a:p>
        </p:txBody>
      </p:sp>
      <p:graphicFrame>
        <p:nvGraphicFramePr>
          <p:cNvPr id="5" name="Chart 4">
            <a:extLst>
              <a:ext uri="{FF2B5EF4-FFF2-40B4-BE49-F238E27FC236}">
                <a16:creationId xmlns:a16="http://schemas.microsoft.com/office/drawing/2014/main" id="{475347C4-1CAA-C829-BA41-D0A6C6ABC9BA}"/>
              </a:ext>
            </a:extLst>
          </p:cNvPr>
          <p:cNvGraphicFramePr/>
          <p:nvPr>
            <p:extLst>
              <p:ext uri="{D42A27DB-BD31-4B8C-83A1-F6EECF244321}">
                <p14:modId xmlns:p14="http://schemas.microsoft.com/office/powerpoint/2010/main" val="2533821430"/>
              </p:ext>
            </p:extLst>
          </p:nvPr>
        </p:nvGraphicFramePr>
        <p:xfrm>
          <a:off x="567286" y="2717424"/>
          <a:ext cx="6094324" cy="18756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204F2DB-EF59-2B6E-8054-8AB691550191}"/>
              </a:ext>
            </a:extLst>
          </p:cNvPr>
          <p:cNvSpPr txBox="1"/>
          <p:nvPr/>
        </p:nvSpPr>
        <p:spPr>
          <a:xfrm>
            <a:off x="203747" y="6449815"/>
            <a:ext cx="6094324" cy="230832"/>
          </a:xfrm>
          <a:prstGeom prst="rect">
            <a:avLst/>
          </a:prstGeom>
          <a:noFill/>
        </p:spPr>
        <p:txBody>
          <a:bodyPr wrap="square">
            <a:spAutoFit/>
          </a:bodyPr>
          <a:lstStyle/>
          <a:p>
            <a:r>
              <a:rPr lang="en-US" sz="900">
                <a:solidFill>
                  <a:schemeClr val="bg1">
                    <a:lumMod val="50000"/>
                  </a:schemeClr>
                </a:solidFill>
              </a:rPr>
              <a:t>B1a. How satisfied are you with your energy supplier? Base: All (n=1,608)</a:t>
            </a:r>
          </a:p>
        </p:txBody>
      </p:sp>
      <p:sp>
        <p:nvSpPr>
          <p:cNvPr id="7" name="Left Brace 6">
            <a:extLst>
              <a:ext uri="{FF2B5EF4-FFF2-40B4-BE49-F238E27FC236}">
                <a16:creationId xmlns:a16="http://schemas.microsoft.com/office/drawing/2014/main" id="{30A752B2-6737-7C9D-9E07-65898BFE3C7D}"/>
              </a:ext>
            </a:extLst>
          </p:cNvPr>
          <p:cNvSpPr/>
          <p:nvPr/>
        </p:nvSpPr>
        <p:spPr>
          <a:xfrm rot="5400000">
            <a:off x="723910" y="2808775"/>
            <a:ext cx="193262" cy="469798"/>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8" name="Left Brace 7">
            <a:extLst>
              <a:ext uri="{FF2B5EF4-FFF2-40B4-BE49-F238E27FC236}">
                <a16:creationId xmlns:a16="http://schemas.microsoft.com/office/drawing/2014/main" id="{CF6BB49A-9F60-CB3A-BCB5-8B61B0B49377}"/>
              </a:ext>
            </a:extLst>
          </p:cNvPr>
          <p:cNvSpPr/>
          <p:nvPr/>
        </p:nvSpPr>
        <p:spPr>
          <a:xfrm rot="5400000">
            <a:off x="4235172" y="775423"/>
            <a:ext cx="193263" cy="4536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4956D4FD-AE3C-6963-FEE4-44DA92A208A7}"/>
              </a:ext>
            </a:extLst>
          </p:cNvPr>
          <p:cNvSpPr txBox="1"/>
          <p:nvPr/>
        </p:nvSpPr>
        <p:spPr>
          <a:xfrm>
            <a:off x="4050383" y="2652123"/>
            <a:ext cx="562840" cy="276999"/>
          </a:xfrm>
          <a:prstGeom prst="rect">
            <a:avLst/>
          </a:prstGeom>
          <a:noFill/>
        </p:spPr>
        <p:txBody>
          <a:bodyPr wrap="square" rtlCol="0">
            <a:spAutoFit/>
          </a:bodyPr>
          <a:lstStyle/>
          <a:p>
            <a:pPr algn="ctr"/>
            <a:r>
              <a:rPr lang="en-GB" sz="1200" b="1">
                <a:solidFill>
                  <a:schemeClr val="accent1"/>
                </a:solidFill>
              </a:rPr>
              <a:t>76%</a:t>
            </a:r>
          </a:p>
        </p:txBody>
      </p:sp>
      <p:sp>
        <p:nvSpPr>
          <p:cNvPr id="10" name="TextBox 9">
            <a:extLst>
              <a:ext uri="{FF2B5EF4-FFF2-40B4-BE49-F238E27FC236}">
                <a16:creationId xmlns:a16="http://schemas.microsoft.com/office/drawing/2014/main" id="{97235CE0-5825-0913-9789-17647A1E6383}"/>
              </a:ext>
            </a:extLst>
          </p:cNvPr>
          <p:cNvSpPr txBox="1"/>
          <p:nvPr/>
        </p:nvSpPr>
        <p:spPr>
          <a:xfrm>
            <a:off x="567286" y="2681582"/>
            <a:ext cx="562840" cy="276999"/>
          </a:xfrm>
          <a:prstGeom prst="rect">
            <a:avLst/>
          </a:prstGeom>
          <a:noFill/>
        </p:spPr>
        <p:txBody>
          <a:bodyPr wrap="square" rtlCol="0">
            <a:spAutoFit/>
          </a:bodyPr>
          <a:lstStyle/>
          <a:p>
            <a:pPr algn="ctr"/>
            <a:r>
              <a:rPr lang="en-GB" sz="1200" b="1">
                <a:solidFill>
                  <a:schemeClr val="accent3"/>
                </a:solidFill>
              </a:rPr>
              <a:t>7%</a:t>
            </a:r>
          </a:p>
        </p:txBody>
      </p:sp>
      <p:grpSp>
        <p:nvGrpSpPr>
          <p:cNvPr id="11" name="Group 10">
            <a:extLst>
              <a:ext uri="{FF2B5EF4-FFF2-40B4-BE49-F238E27FC236}">
                <a16:creationId xmlns:a16="http://schemas.microsoft.com/office/drawing/2014/main" id="{9099692C-1A44-EEB3-B5E8-3F9C621B2CEC}"/>
              </a:ext>
            </a:extLst>
          </p:cNvPr>
          <p:cNvGrpSpPr/>
          <p:nvPr/>
        </p:nvGrpSpPr>
        <p:grpSpPr>
          <a:xfrm>
            <a:off x="9946920" y="5854967"/>
            <a:ext cx="1224136" cy="267366"/>
            <a:chOff x="7346750" y="6245674"/>
            <a:chExt cx="1224136" cy="267366"/>
          </a:xfrm>
        </p:grpSpPr>
        <p:pic>
          <p:nvPicPr>
            <p:cNvPr id="12" name="Graphic 11" descr="Badge Follow with solid fill">
              <a:extLst>
                <a:ext uri="{FF2B5EF4-FFF2-40B4-BE49-F238E27FC236}">
                  <a16:creationId xmlns:a16="http://schemas.microsoft.com/office/drawing/2014/main" id="{6AAADF54-F2AC-8F1D-3CD4-7B31168F4D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13" name="TextBox 12">
              <a:extLst>
                <a:ext uri="{FF2B5EF4-FFF2-40B4-BE49-F238E27FC236}">
                  <a16:creationId xmlns:a16="http://schemas.microsoft.com/office/drawing/2014/main" id="{513C191F-8D0F-5955-9A24-FA33A82BE2C9}"/>
                </a:ext>
              </a:extLst>
            </p:cNvPr>
            <p:cNvSpPr txBox="1"/>
            <p:nvPr/>
          </p:nvSpPr>
          <p:spPr>
            <a:xfrm>
              <a:off x="7536160" y="6251430"/>
              <a:ext cx="1034726" cy="261610"/>
            </a:xfrm>
            <a:prstGeom prst="rect">
              <a:avLst/>
            </a:prstGeom>
            <a:noFill/>
          </p:spPr>
          <p:txBody>
            <a:bodyPr wrap="square" rtlCol="0">
              <a:spAutoFit/>
            </a:bodyPr>
            <a:lstStyle/>
            <a:p>
              <a:r>
                <a:rPr lang="en-GB" sz="1100" i="1">
                  <a:solidFill>
                    <a:schemeClr val="accent1"/>
                  </a:solidFill>
                </a:rPr>
                <a:t>New question</a:t>
              </a:r>
            </a:p>
          </p:txBody>
        </p:sp>
      </p:grpSp>
      <p:sp>
        <p:nvSpPr>
          <p:cNvPr id="16" name="TextBox 15">
            <a:extLst>
              <a:ext uri="{FF2B5EF4-FFF2-40B4-BE49-F238E27FC236}">
                <a16:creationId xmlns:a16="http://schemas.microsoft.com/office/drawing/2014/main" id="{7FC20B3F-E199-C09D-7BFE-752B01556FD2}"/>
              </a:ext>
            </a:extLst>
          </p:cNvPr>
          <p:cNvSpPr txBox="1"/>
          <p:nvPr/>
        </p:nvSpPr>
        <p:spPr>
          <a:xfrm>
            <a:off x="898817" y="2172537"/>
            <a:ext cx="4704184" cy="307777"/>
          </a:xfrm>
          <a:prstGeom prst="rect">
            <a:avLst/>
          </a:prstGeom>
          <a:noFill/>
        </p:spPr>
        <p:txBody>
          <a:bodyPr wrap="square">
            <a:spAutoFit/>
          </a:bodyPr>
          <a:lstStyle/>
          <a:p>
            <a:pPr algn="ctr"/>
            <a:r>
              <a:rPr lang="en-GB" sz="1400" b="1">
                <a:solidFill>
                  <a:schemeClr val="tx2"/>
                </a:solidFill>
              </a:rPr>
              <a:t>Overall satisfaction with energy supplier</a:t>
            </a:r>
          </a:p>
        </p:txBody>
      </p:sp>
      <p:sp>
        <p:nvSpPr>
          <p:cNvPr id="19" name="TextBox 18">
            <a:extLst>
              <a:ext uri="{FF2B5EF4-FFF2-40B4-BE49-F238E27FC236}">
                <a16:creationId xmlns:a16="http://schemas.microsoft.com/office/drawing/2014/main" id="{B303A9F4-AAD7-0B54-6C89-DA096DD2589A}"/>
              </a:ext>
            </a:extLst>
          </p:cNvPr>
          <p:cNvSpPr txBox="1"/>
          <p:nvPr/>
        </p:nvSpPr>
        <p:spPr>
          <a:xfrm>
            <a:off x="7012630" y="1881101"/>
            <a:ext cx="4458204" cy="3166824"/>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a:t>Satisfaction was highest amongst: </a:t>
            </a:r>
          </a:p>
          <a:p>
            <a:pPr lvl="1"/>
            <a:endParaRPr lang="en-GB" sz="1200"/>
          </a:p>
          <a:p>
            <a:pPr lvl="1"/>
            <a:r>
              <a:rPr lang="en-GB" sz="1200"/>
              <a:t>Higher earners (£60,000 and over, 84%) compared to lower earners (£40,000 to £59,999, 77%), (£20,000 to 39,000, 74%), (less than £20,000, 74%)</a:t>
            </a:r>
          </a:p>
          <a:p>
            <a:pPr lvl="1"/>
            <a:endParaRPr lang="en-GB" sz="1200"/>
          </a:p>
          <a:p>
            <a:pPr lvl="1"/>
            <a:r>
              <a:rPr lang="en-GB" sz="1200"/>
              <a:t>Households who pay bills by regular direct debit or standing order (79%) compared to those who pay the bill when it arrives by cash, cheque, debit or credit card (66%) or have a pre-payment meter (71%)</a:t>
            </a:r>
          </a:p>
          <a:p>
            <a:pPr lvl="1"/>
            <a:endParaRPr lang="en-GB" sz="1200"/>
          </a:p>
          <a:p>
            <a:pPr lvl="1"/>
            <a:r>
              <a:rPr lang="en-GB" sz="1200"/>
              <a:t>Those living in accessible small towns (86%) compared to average </a:t>
            </a:r>
          </a:p>
        </p:txBody>
      </p:sp>
      <p:pic>
        <p:nvPicPr>
          <p:cNvPr id="14" name="Graphic 13" descr="Hill scene outline">
            <a:extLst>
              <a:ext uri="{FF2B5EF4-FFF2-40B4-BE49-F238E27FC236}">
                <a16:creationId xmlns:a16="http://schemas.microsoft.com/office/drawing/2014/main" id="{0B223568-D465-1D5F-BDE0-40885A147A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54983" y="4244287"/>
            <a:ext cx="422881" cy="422881"/>
          </a:xfrm>
          <a:prstGeom prst="rect">
            <a:avLst/>
          </a:prstGeom>
        </p:spPr>
      </p:pic>
      <p:pic>
        <p:nvPicPr>
          <p:cNvPr id="17" name="Graphic 16" descr="Money outline">
            <a:extLst>
              <a:ext uri="{FF2B5EF4-FFF2-40B4-BE49-F238E27FC236}">
                <a16:creationId xmlns:a16="http://schemas.microsoft.com/office/drawing/2014/main" id="{4732DC27-E4B3-8AE3-378F-8115598C183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54984" y="2470141"/>
            <a:ext cx="422881" cy="422881"/>
          </a:xfrm>
          <a:prstGeom prst="rect">
            <a:avLst/>
          </a:prstGeom>
        </p:spPr>
      </p:pic>
      <p:pic>
        <p:nvPicPr>
          <p:cNvPr id="20" name="Graphic 19" descr="Payroll outline">
            <a:extLst>
              <a:ext uri="{FF2B5EF4-FFF2-40B4-BE49-F238E27FC236}">
                <a16:creationId xmlns:a16="http://schemas.microsoft.com/office/drawing/2014/main" id="{8B77292E-633D-A478-8C1B-7844149FFFE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54983" y="3253072"/>
            <a:ext cx="422881" cy="422881"/>
          </a:xfrm>
          <a:prstGeom prst="rect">
            <a:avLst/>
          </a:prstGeom>
        </p:spPr>
      </p:pic>
    </p:spTree>
    <p:extLst>
      <p:ext uri="{BB962C8B-B14F-4D97-AF65-F5344CB8AC3E}">
        <p14:creationId xmlns:p14="http://schemas.microsoft.com/office/powerpoint/2010/main" val="1562833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8B50-F6FF-54A1-1029-C8A982B9B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061EC-13B0-A4B5-6FC2-6A730447858C}"/>
              </a:ext>
            </a:extLst>
          </p:cNvPr>
          <p:cNvSpPr>
            <a:spLocks noGrp="1"/>
          </p:cNvSpPr>
          <p:nvPr>
            <p:ph type="title"/>
          </p:nvPr>
        </p:nvSpPr>
        <p:spPr>
          <a:xfrm>
            <a:off x="415024" y="240842"/>
            <a:ext cx="8849327" cy="557735"/>
          </a:xfrm>
        </p:spPr>
        <p:txBody>
          <a:bodyPr/>
          <a:lstStyle/>
          <a:p>
            <a:r>
              <a:rPr lang="en-GB" sz="2800"/>
              <a:t>The proportion of households contacting their supplier in the last 6 months has remained stable</a:t>
            </a:r>
          </a:p>
        </p:txBody>
      </p:sp>
      <p:graphicFrame>
        <p:nvGraphicFramePr>
          <p:cNvPr id="4" name="Chart 3">
            <a:extLst>
              <a:ext uri="{FF2B5EF4-FFF2-40B4-BE49-F238E27FC236}">
                <a16:creationId xmlns:a16="http://schemas.microsoft.com/office/drawing/2014/main" id="{CE4AD489-3AF3-DBDB-58B6-7FCB1B915C55}"/>
              </a:ext>
            </a:extLst>
          </p:cNvPr>
          <p:cNvGraphicFramePr/>
          <p:nvPr>
            <p:extLst>
              <p:ext uri="{D42A27DB-BD31-4B8C-83A1-F6EECF244321}">
                <p14:modId xmlns:p14="http://schemas.microsoft.com/office/powerpoint/2010/main" val="538067073"/>
              </p:ext>
            </p:extLst>
          </p:nvPr>
        </p:nvGraphicFramePr>
        <p:xfrm>
          <a:off x="6840382" y="1899137"/>
          <a:ext cx="5016258" cy="3744416"/>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BF1198C7-6F47-CA16-A52A-488E6D2FE66D}"/>
              </a:ext>
            </a:extLst>
          </p:cNvPr>
          <p:cNvGrpSpPr/>
          <p:nvPr/>
        </p:nvGrpSpPr>
        <p:grpSpPr>
          <a:xfrm>
            <a:off x="10344472" y="5900353"/>
            <a:ext cx="1224136" cy="267366"/>
            <a:chOff x="7346750" y="6245674"/>
            <a:chExt cx="1224136" cy="267366"/>
          </a:xfrm>
        </p:grpSpPr>
        <p:pic>
          <p:nvPicPr>
            <p:cNvPr id="6" name="Graphic 5" descr="Badge Follow with solid fill">
              <a:extLst>
                <a:ext uri="{FF2B5EF4-FFF2-40B4-BE49-F238E27FC236}">
                  <a16:creationId xmlns:a16="http://schemas.microsoft.com/office/drawing/2014/main" id="{20CD5684-8C7A-54EF-E9B4-C6EF5F4C47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7" name="TextBox 6">
              <a:extLst>
                <a:ext uri="{FF2B5EF4-FFF2-40B4-BE49-F238E27FC236}">
                  <a16:creationId xmlns:a16="http://schemas.microsoft.com/office/drawing/2014/main" id="{6FF7622D-1DF5-3549-5705-112145F82D1A}"/>
                </a:ext>
              </a:extLst>
            </p:cNvPr>
            <p:cNvSpPr txBox="1"/>
            <p:nvPr/>
          </p:nvSpPr>
          <p:spPr>
            <a:xfrm>
              <a:off x="7536160" y="6245674"/>
              <a:ext cx="1034726" cy="261610"/>
            </a:xfrm>
            <a:prstGeom prst="rect">
              <a:avLst/>
            </a:prstGeom>
            <a:noFill/>
          </p:spPr>
          <p:txBody>
            <a:bodyPr wrap="square" rtlCol="0">
              <a:spAutoFit/>
            </a:bodyPr>
            <a:lstStyle/>
            <a:p>
              <a:r>
                <a:rPr lang="en-GB" sz="1100" i="1">
                  <a:solidFill>
                    <a:schemeClr val="accent1"/>
                  </a:solidFill>
                </a:rPr>
                <a:t>New question</a:t>
              </a:r>
            </a:p>
          </p:txBody>
        </p:sp>
      </p:grpSp>
      <p:sp>
        <p:nvSpPr>
          <p:cNvPr id="12" name="TextBox 11">
            <a:extLst>
              <a:ext uri="{FF2B5EF4-FFF2-40B4-BE49-F238E27FC236}">
                <a16:creationId xmlns:a16="http://schemas.microsoft.com/office/drawing/2014/main" id="{3154002E-0C5B-CA04-63EF-EBA1D7EADD19}"/>
              </a:ext>
            </a:extLst>
          </p:cNvPr>
          <p:cNvSpPr txBox="1"/>
          <p:nvPr/>
        </p:nvSpPr>
        <p:spPr>
          <a:xfrm>
            <a:off x="6744072" y="1400935"/>
            <a:ext cx="5112568" cy="307777"/>
          </a:xfrm>
          <a:prstGeom prst="rect">
            <a:avLst/>
          </a:prstGeom>
          <a:noFill/>
        </p:spPr>
        <p:txBody>
          <a:bodyPr wrap="square">
            <a:spAutoFit/>
          </a:bodyPr>
          <a:lstStyle/>
          <a:p>
            <a:pPr algn="ctr"/>
            <a:r>
              <a:rPr lang="en-GB" sz="1400" b="1"/>
              <a:t>Whether supplier contacted respondent about </a:t>
            </a:r>
            <a:r>
              <a:rPr lang="en-GB" sz="1400" b="1" err="1"/>
              <a:t>LCTs</a:t>
            </a:r>
            <a:endParaRPr lang="en-GB" sz="1400" b="1"/>
          </a:p>
        </p:txBody>
      </p:sp>
      <p:sp>
        <p:nvSpPr>
          <p:cNvPr id="13" name="TextBox 12">
            <a:extLst>
              <a:ext uri="{FF2B5EF4-FFF2-40B4-BE49-F238E27FC236}">
                <a16:creationId xmlns:a16="http://schemas.microsoft.com/office/drawing/2014/main" id="{E602724C-9BEB-103C-F6E2-FDFD17E24427}"/>
              </a:ext>
            </a:extLst>
          </p:cNvPr>
          <p:cNvSpPr txBox="1"/>
          <p:nvPr/>
        </p:nvSpPr>
        <p:spPr>
          <a:xfrm>
            <a:off x="171248" y="6432492"/>
            <a:ext cx="6094324" cy="369332"/>
          </a:xfrm>
          <a:prstGeom prst="rect">
            <a:avLst/>
          </a:prstGeom>
          <a:noFill/>
        </p:spPr>
        <p:txBody>
          <a:bodyPr wrap="square">
            <a:spAutoFit/>
          </a:bodyPr>
          <a:lstStyle/>
          <a:p>
            <a:r>
              <a:rPr lang="en-US" sz="900" dirty="0">
                <a:solidFill>
                  <a:schemeClr val="bg1">
                    <a:lumMod val="50000"/>
                  </a:schemeClr>
                </a:solidFill>
              </a:rPr>
              <a:t>B1. Have you contacted your supplier for any reason in the last six months? Base: All (n=1,608)</a:t>
            </a:r>
          </a:p>
          <a:p>
            <a:r>
              <a:rPr lang="en-US" sz="900" dirty="0">
                <a:solidFill>
                  <a:schemeClr val="bg1">
                    <a:lumMod val="50000"/>
                  </a:schemeClr>
                </a:solidFill>
              </a:rPr>
              <a:t>B3_1. Has your energy supplier ever contacted you about low-carbon emitting technology (LCT) Base: All (n=1,608)</a:t>
            </a:r>
            <a:endParaRPr lang="en-GB" sz="900" dirty="0">
              <a:solidFill>
                <a:schemeClr val="bg1">
                  <a:lumMod val="50000"/>
                </a:schemeClr>
              </a:solidFill>
            </a:endParaRPr>
          </a:p>
        </p:txBody>
      </p:sp>
      <p:graphicFrame>
        <p:nvGraphicFramePr>
          <p:cNvPr id="14" name="Chart 13">
            <a:extLst>
              <a:ext uri="{FF2B5EF4-FFF2-40B4-BE49-F238E27FC236}">
                <a16:creationId xmlns:a16="http://schemas.microsoft.com/office/drawing/2014/main" id="{ACC4E8C6-720F-FA2E-6E80-ECBC711032BF}"/>
              </a:ext>
            </a:extLst>
          </p:cNvPr>
          <p:cNvGraphicFramePr/>
          <p:nvPr>
            <p:extLst>
              <p:ext uri="{D42A27DB-BD31-4B8C-83A1-F6EECF244321}">
                <p14:modId xmlns:p14="http://schemas.microsoft.com/office/powerpoint/2010/main" val="1635967420"/>
              </p:ext>
            </p:extLst>
          </p:nvPr>
        </p:nvGraphicFramePr>
        <p:xfrm>
          <a:off x="683782" y="2210227"/>
          <a:ext cx="4824110" cy="1218773"/>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73146919-7ABF-F1C3-CA60-075BB4445D6B}"/>
              </a:ext>
            </a:extLst>
          </p:cNvPr>
          <p:cNvSpPr txBox="1"/>
          <p:nvPr/>
        </p:nvSpPr>
        <p:spPr>
          <a:xfrm>
            <a:off x="743745" y="1400935"/>
            <a:ext cx="4704184" cy="738664"/>
          </a:xfrm>
          <a:prstGeom prst="rect">
            <a:avLst/>
          </a:prstGeom>
          <a:noFill/>
        </p:spPr>
        <p:txBody>
          <a:bodyPr wrap="square">
            <a:spAutoFit/>
          </a:bodyPr>
          <a:lstStyle/>
          <a:p>
            <a:pPr algn="ctr"/>
            <a:r>
              <a:rPr lang="en-GB" sz="1400" b="1">
                <a:solidFill>
                  <a:schemeClr val="tx2"/>
                </a:solidFill>
              </a:rPr>
              <a:t>Whether contacted supplier in the last six months</a:t>
            </a:r>
          </a:p>
          <a:p>
            <a:pPr algn="ctr"/>
            <a:endParaRPr lang="en-GB" sz="1400" b="1">
              <a:solidFill>
                <a:schemeClr val="tx2"/>
              </a:solidFill>
            </a:endParaRPr>
          </a:p>
          <a:p>
            <a:pPr algn="ctr"/>
            <a:r>
              <a:rPr lang="en-GB" sz="1400">
                <a:solidFill>
                  <a:schemeClr val="tx2"/>
                </a:solidFill>
              </a:rPr>
              <a:t>Net: Yes % </a:t>
            </a:r>
          </a:p>
        </p:txBody>
      </p:sp>
      <p:sp>
        <p:nvSpPr>
          <p:cNvPr id="16" name="TextBox 15">
            <a:extLst>
              <a:ext uri="{FF2B5EF4-FFF2-40B4-BE49-F238E27FC236}">
                <a16:creationId xmlns:a16="http://schemas.microsoft.com/office/drawing/2014/main" id="{A3476633-F6A2-3A58-927F-214E5885367D}"/>
              </a:ext>
            </a:extLst>
          </p:cNvPr>
          <p:cNvSpPr txBox="1"/>
          <p:nvPr/>
        </p:nvSpPr>
        <p:spPr>
          <a:xfrm>
            <a:off x="547375" y="3945360"/>
            <a:ext cx="5096924" cy="1736646"/>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a:latin typeface="+mj-lt"/>
              </a:rPr>
              <a:t>Whether contacted supplier was most likely to be reported by:</a:t>
            </a:r>
          </a:p>
          <a:p>
            <a:endParaRPr lang="en-GB" sz="1200">
              <a:latin typeface="+mj-lt"/>
            </a:endParaRPr>
          </a:p>
          <a:p>
            <a:pPr lvl="1"/>
            <a:r>
              <a:rPr lang="en-GB" sz="1200">
                <a:latin typeface="+mj-lt"/>
              </a:rPr>
              <a:t>Households with 5 or more people (39%) compared to average (39%)</a:t>
            </a:r>
          </a:p>
          <a:p>
            <a:pPr lvl="1"/>
            <a:endParaRPr lang="en-GB" sz="1200">
              <a:latin typeface="+mj-lt"/>
            </a:endParaRPr>
          </a:p>
          <a:p>
            <a:pPr lvl="1"/>
            <a:r>
              <a:rPr lang="en-GB" sz="1200">
                <a:latin typeface="+mj-lt"/>
              </a:rPr>
              <a:t>Children under 5 in household (54%) compared to those without (37%)</a:t>
            </a:r>
          </a:p>
          <a:p>
            <a:pPr lvl="1"/>
            <a:endParaRPr lang="en-GB" sz="1200">
              <a:latin typeface="+mj-lt"/>
            </a:endParaRPr>
          </a:p>
        </p:txBody>
      </p:sp>
      <p:pic>
        <p:nvPicPr>
          <p:cNvPr id="8" name="Graphic 7" descr="House outline">
            <a:extLst>
              <a:ext uri="{FF2B5EF4-FFF2-40B4-BE49-F238E27FC236}">
                <a16:creationId xmlns:a16="http://schemas.microsoft.com/office/drawing/2014/main" id="{C1BF97DC-A90C-A87F-7282-570D4772804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3782" y="4408986"/>
            <a:ext cx="404178" cy="404178"/>
          </a:xfrm>
          <a:prstGeom prst="rect">
            <a:avLst/>
          </a:prstGeom>
        </p:spPr>
      </p:pic>
      <p:pic>
        <p:nvPicPr>
          <p:cNvPr id="9" name="Graphic 8" descr="Family with boy outline">
            <a:extLst>
              <a:ext uri="{FF2B5EF4-FFF2-40B4-BE49-F238E27FC236}">
                <a16:creationId xmlns:a16="http://schemas.microsoft.com/office/drawing/2014/main" id="{958A127A-3E8D-75DE-600A-F0F245EC53A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3782" y="4958534"/>
            <a:ext cx="404178" cy="404178"/>
          </a:xfrm>
          <a:prstGeom prst="rect">
            <a:avLst/>
          </a:prstGeom>
        </p:spPr>
      </p:pic>
    </p:spTree>
    <p:extLst>
      <p:ext uri="{BB962C8B-B14F-4D97-AF65-F5344CB8AC3E}">
        <p14:creationId xmlns:p14="http://schemas.microsoft.com/office/powerpoint/2010/main" val="289002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B63A-F3CD-9958-9FBD-A67551429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39347-FEFB-776F-5094-02FC1E1E3FF2}"/>
              </a:ext>
            </a:extLst>
          </p:cNvPr>
          <p:cNvSpPr>
            <a:spLocks noGrp="1"/>
          </p:cNvSpPr>
          <p:nvPr>
            <p:ph type="title"/>
          </p:nvPr>
        </p:nvSpPr>
        <p:spPr>
          <a:xfrm>
            <a:off x="345957" y="241535"/>
            <a:ext cx="8435117" cy="557735"/>
          </a:xfrm>
        </p:spPr>
        <p:txBody>
          <a:bodyPr/>
          <a:lstStyle/>
          <a:p>
            <a:r>
              <a:rPr lang="en-GB"/>
              <a:t>Over half of households agree their supplier offers a good price for energy, an increase from 2025 </a:t>
            </a:r>
          </a:p>
        </p:txBody>
      </p:sp>
      <p:sp>
        <p:nvSpPr>
          <p:cNvPr id="5" name="Rectangle: Diagonal Corners Snipped 4">
            <a:extLst>
              <a:ext uri="{FF2B5EF4-FFF2-40B4-BE49-F238E27FC236}">
                <a16:creationId xmlns:a16="http://schemas.microsoft.com/office/drawing/2014/main" id="{ACC4119C-A408-6A6E-22C3-DD273629BD4F}"/>
              </a:ext>
            </a:extLst>
          </p:cNvPr>
          <p:cNvSpPr/>
          <p:nvPr/>
        </p:nvSpPr>
        <p:spPr>
          <a:xfrm>
            <a:off x="9352799" y="1340768"/>
            <a:ext cx="2468260" cy="4958519"/>
          </a:xfrm>
          <a:prstGeom prst="snip2Diag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ADB8DCCF-AC00-CBD1-6DC5-1FEAADC006C8}"/>
              </a:ext>
            </a:extLst>
          </p:cNvPr>
          <p:cNvSpPr txBox="1">
            <a:spLocks/>
          </p:cNvSpPr>
          <p:nvPr/>
        </p:nvSpPr>
        <p:spPr>
          <a:xfrm>
            <a:off x="284018" y="6496477"/>
            <a:ext cx="10060454" cy="284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B2/SER1. When thinking of your supplier, how much do you agree or disagree with the following statements? Base: All (Jan/Feb 2026 n=1,608; Jan/Feb 2025 n=1,656; Jan/Feb 2024 n=1,609)</a:t>
            </a:r>
            <a:endParaRPr lang="en-GB" sz="900" dirty="0">
              <a:solidFill>
                <a:schemeClr val="bg1">
                  <a:lumMod val="50000"/>
                </a:schemeClr>
              </a:solidFill>
            </a:endParaRPr>
          </a:p>
        </p:txBody>
      </p:sp>
      <p:graphicFrame>
        <p:nvGraphicFramePr>
          <p:cNvPr id="7" name="Chart 6">
            <a:extLst>
              <a:ext uri="{FF2B5EF4-FFF2-40B4-BE49-F238E27FC236}">
                <a16:creationId xmlns:a16="http://schemas.microsoft.com/office/drawing/2014/main" id="{928BB752-6DF4-7971-87BC-FD1D9D4015F5}"/>
              </a:ext>
            </a:extLst>
          </p:cNvPr>
          <p:cNvGraphicFramePr/>
          <p:nvPr>
            <p:extLst>
              <p:ext uri="{D42A27DB-BD31-4B8C-83A1-F6EECF244321}">
                <p14:modId xmlns:p14="http://schemas.microsoft.com/office/powerpoint/2010/main" val="3891902428"/>
              </p:ext>
            </p:extLst>
          </p:nvPr>
        </p:nvGraphicFramePr>
        <p:xfrm>
          <a:off x="207188" y="1495132"/>
          <a:ext cx="8858565" cy="33700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848AD37-4340-8B3C-B927-4A790197CC91}"/>
              </a:ext>
            </a:extLst>
          </p:cNvPr>
          <p:cNvSpPr txBox="1"/>
          <p:nvPr/>
        </p:nvSpPr>
        <p:spPr>
          <a:xfrm>
            <a:off x="9937286" y="1397390"/>
            <a:ext cx="954813" cy="276999"/>
          </a:xfrm>
          <a:prstGeom prst="rect">
            <a:avLst/>
          </a:prstGeom>
          <a:noFill/>
        </p:spPr>
        <p:txBody>
          <a:bodyPr wrap="none" rtlCol="0">
            <a:spAutoFit/>
          </a:bodyPr>
          <a:lstStyle/>
          <a:p>
            <a:r>
              <a:rPr lang="en-GB" sz="1200" b="1">
                <a:solidFill>
                  <a:schemeClr val="accent1"/>
                </a:solidFill>
              </a:rPr>
              <a:t>Net: Agree</a:t>
            </a:r>
          </a:p>
        </p:txBody>
      </p:sp>
      <p:sp>
        <p:nvSpPr>
          <p:cNvPr id="9" name="TextBox 8">
            <a:extLst>
              <a:ext uri="{FF2B5EF4-FFF2-40B4-BE49-F238E27FC236}">
                <a16:creationId xmlns:a16="http://schemas.microsoft.com/office/drawing/2014/main" id="{06E90017-FE1A-E6C5-63C9-6821D7FA8F77}"/>
              </a:ext>
            </a:extLst>
          </p:cNvPr>
          <p:cNvSpPr txBox="1"/>
          <p:nvPr/>
        </p:nvSpPr>
        <p:spPr>
          <a:xfrm>
            <a:off x="10065082" y="1701900"/>
            <a:ext cx="737587" cy="430887"/>
          </a:xfrm>
          <a:prstGeom prst="rect">
            <a:avLst/>
          </a:prstGeom>
          <a:noFill/>
        </p:spPr>
        <p:txBody>
          <a:bodyPr wrap="square" lIns="91440" tIns="45720" rIns="91440" bIns="45720" rtlCol="0" anchor="t">
            <a:spAutoFit/>
          </a:bodyPr>
          <a:lstStyle/>
          <a:p>
            <a:pPr algn="ctr"/>
            <a:r>
              <a:rPr lang="en-GB" sz="1100" b="1" i="1"/>
              <a:t>Jan/Feb 2025</a:t>
            </a:r>
          </a:p>
        </p:txBody>
      </p:sp>
      <p:sp>
        <p:nvSpPr>
          <p:cNvPr id="10" name="TextBox 9">
            <a:extLst>
              <a:ext uri="{FF2B5EF4-FFF2-40B4-BE49-F238E27FC236}">
                <a16:creationId xmlns:a16="http://schemas.microsoft.com/office/drawing/2014/main" id="{2C7F5D8A-FCEA-FEC6-2DC5-1C4AE2D51C2B}"/>
              </a:ext>
            </a:extLst>
          </p:cNvPr>
          <p:cNvSpPr txBox="1"/>
          <p:nvPr/>
        </p:nvSpPr>
        <p:spPr>
          <a:xfrm>
            <a:off x="9390060" y="1701149"/>
            <a:ext cx="737587" cy="430887"/>
          </a:xfrm>
          <a:prstGeom prst="rect">
            <a:avLst/>
          </a:prstGeom>
          <a:noFill/>
        </p:spPr>
        <p:txBody>
          <a:bodyPr wrap="square" lIns="91440" tIns="45720" rIns="91440" bIns="45720" rtlCol="0" anchor="t">
            <a:spAutoFit/>
          </a:bodyPr>
          <a:lstStyle/>
          <a:p>
            <a:pPr algn="ctr"/>
            <a:r>
              <a:rPr lang="en-GB" sz="1100" b="1" i="1"/>
              <a:t>Jan/Feb 2024</a:t>
            </a:r>
          </a:p>
        </p:txBody>
      </p:sp>
      <p:sp>
        <p:nvSpPr>
          <p:cNvPr id="11" name="Left Brace 10">
            <a:extLst>
              <a:ext uri="{FF2B5EF4-FFF2-40B4-BE49-F238E27FC236}">
                <a16:creationId xmlns:a16="http://schemas.microsoft.com/office/drawing/2014/main" id="{E52ABE38-1C8A-5F00-8BB3-F03C21147C38}"/>
              </a:ext>
            </a:extLst>
          </p:cNvPr>
          <p:cNvSpPr/>
          <p:nvPr/>
        </p:nvSpPr>
        <p:spPr>
          <a:xfrm rot="5400000">
            <a:off x="3139667" y="1787563"/>
            <a:ext cx="143903" cy="72820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66CA9F85-6CEE-8A89-7531-C7010507CB68}"/>
              </a:ext>
            </a:extLst>
          </p:cNvPr>
          <p:cNvSpPr/>
          <p:nvPr/>
        </p:nvSpPr>
        <p:spPr>
          <a:xfrm rot="5400000">
            <a:off x="6485583" y="148593"/>
            <a:ext cx="152955" cy="39970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7417783D-891E-63AD-EF23-A210318D4148}"/>
              </a:ext>
            </a:extLst>
          </p:cNvPr>
          <p:cNvSpPr txBox="1"/>
          <p:nvPr/>
        </p:nvSpPr>
        <p:spPr>
          <a:xfrm>
            <a:off x="6280640" y="1811343"/>
            <a:ext cx="562840" cy="276999"/>
          </a:xfrm>
          <a:prstGeom prst="rect">
            <a:avLst/>
          </a:prstGeom>
          <a:noFill/>
        </p:spPr>
        <p:txBody>
          <a:bodyPr wrap="square" rtlCol="0">
            <a:spAutoFit/>
          </a:bodyPr>
          <a:lstStyle/>
          <a:p>
            <a:pPr algn="ctr"/>
            <a:r>
              <a:rPr lang="en-GB" sz="1200" b="1">
                <a:solidFill>
                  <a:schemeClr val="accent1"/>
                </a:solidFill>
              </a:rPr>
              <a:t>68%</a:t>
            </a:r>
          </a:p>
        </p:txBody>
      </p:sp>
      <p:sp>
        <p:nvSpPr>
          <p:cNvPr id="14" name="TextBox 13">
            <a:extLst>
              <a:ext uri="{FF2B5EF4-FFF2-40B4-BE49-F238E27FC236}">
                <a16:creationId xmlns:a16="http://schemas.microsoft.com/office/drawing/2014/main" id="{A5DF5BBD-92A3-C138-395F-A4D2BA6943CC}"/>
              </a:ext>
            </a:extLst>
          </p:cNvPr>
          <p:cNvSpPr txBox="1"/>
          <p:nvPr/>
        </p:nvSpPr>
        <p:spPr>
          <a:xfrm>
            <a:off x="2962494" y="1819040"/>
            <a:ext cx="562840" cy="276999"/>
          </a:xfrm>
          <a:prstGeom prst="rect">
            <a:avLst/>
          </a:prstGeom>
          <a:noFill/>
        </p:spPr>
        <p:txBody>
          <a:bodyPr wrap="square" rtlCol="0">
            <a:spAutoFit/>
          </a:bodyPr>
          <a:lstStyle/>
          <a:p>
            <a:pPr algn="ctr"/>
            <a:r>
              <a:rPr lang="en-GB" sz="1200" b="1">
                <a:solidFill>
                  <a:schemeClr val="accent3"/>
                </a:solidFill>
              </a:rPr>
              <a:t>14%</a:t>
            </a:r>
          </a:p>
        </p:txBody>
      </p:sp>
      <p:sp>
        <p:nvSpPr>
          <p:cNvPr id="15" name="TextBox 14">
            <a:extLst>
              <a:ext uri="{FF2B5EF4-FFF2-40B4-BE49-F238E27FC236}">
                <a16:creationId xmlns:a16="http://schemas.microsoft.com/office/drawing/2014/main" id="{BE60537D-AFA2-2E0D-AEA2-94E1A2193C86}"/>
              </a:ext>
            </a:extLst>
          </p:cNvPr>
          <p:cNvSpPr txBox="1"/>
          <p:nvPr/>
        </p:nvSpPr>
        <p:spPr>
          <a:xfrm>
            <a:off x="10166866" y="2233212"/>
            <a:ext cx="535036" cy="306467"/>
          </a:xfrm>
          <a:prstGeom prst="roundRect">
            <a:avLst/>
          </a:prstGeom>
          <a:solidFill>
            <a:schemeClr val="accent2">
              <a:lumMod val="75000"/>
            </a:schemeClr>
          </a:solidFill>
        </p:spPr>
        <p:txBody>
          <a:bodyPr wrap="square" rtlCol="0">
            <a:spAutoFit/>
          </a:bodyPr>
          <a:lstStyle/>
          <a:p>
            <a:pPr algn="ctr"/>
            <a:r>
              <a:rPr lang="en-GB" sz="1200" b="1">
                <a:solidFill>
                  <a:schemeClr val="bg1"/>
                </a:solidFill>
              </a:rPr>
              <a:t>72%</a:t>
            </a:r>
          </a:p>
        </p:txBody>
      </p:sp>
      <p:sp>
        <p:nvSpPr>
          <p:cNvPr id="16" name="TextBox 15">
            <a:extLst>
              <a:ext uri="{FF2B5EF4-FFF2-40B4-BE49-F238E27FC236}">
                <a16:creationId xmlns:a16="http://schemas.microsoft.com/office/drawing/2014/main" id="{9D3C18E7-6F2B-F4D4-CB7C-EA43BC63FA38}"/>
              </a:ext>
            </a:extLst>
          </p:cNvPr>
          <p:cNvSpPr txBox="1"/>
          <p:nvPr/>
        </p:nvSpPr>
        <p:spPr>
          <a:xfrm>
            <a:off x="9486534" y="2221243"/>
            <a:ext cx="535036" cy="306467"/>
          </a:xfrm>
          <a:prstGeom prst="roundRect">
            <a:avLst/>
          </a:prstGeom>
          <a:solidFill>
            <a:schemeClr val="accent2">
              <a:lumMod val="60000"/>
              <a:lumOff val="40000"/>
            </a:schemeClr>
          </a:solidFill>
        </p:spPr>
        <p:txBody>
          <a:bodyPr wrap="square" rtlCol="0">
            <a:spAutoFit/>
          </a:bodyPr>
          <a:lstStyle/>
          <a:p>
            <a:pPr algn="ctr"/>
            <a:r>
              <a:rPr lang="en-GB" sz="1200" b="1"/>
              <a:t>58%</a:t>
            </a:r>
          </a:p>
        </p:txBody>
      </p:sp>
      <p:sp>
        <p:nvSpPr>
          <p:cNvPr id="17" name="Arrow: Up 16">
            <a:extLst>
              <a:ext uri="{FF2B5EF4-FFF2-40B4-BE49-F238E27FC236}">
                <a16:creationId xmlns:a16="http://schemas.microsoft.com/office/drawing/2014/main" id="{5D469748-09C3-5C47-EB05-1AD5505090EF}"/>
              </a:ext>
            </a:extLst>
          </p:cNvPr>
          <p:cNvSpPr/>
          <p:nvPr/>
        </p:nvSpPr>
        <p:spPr>
          <a:xfrm>
            <a:off x="11491412" y="3827403"/>
            <a:ext cx="216024" cy="21602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8" name="Left Brace 17">
            <a:extLst>
              <a:ext uri="{FF2B5EF4-FFF2-40B4-BE49-F238E27FC236}">
                <a16:creationId xmlns:a16="http://schemas.microsoft.com/office/drawing/2014/main" id="{52B348A3-3A7D-654E-4402-D313F1C2C3A8}"/>
              </a:ext>
            </a:extLst>
          </p:cNvPr>
          <p:cNvSpPr/>
          <p:nvPr/>
        </p:nvSpPr>
        <p:spPr>
          <a:xfrm rot="5400000">
            <a:off x="3141948" y="2603022"/>
            <a:ext cx="139340" cy="728199"/>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061FD43D-8679-F442-DD37-5B6A7FC2754B}"/>
              </a:ext>
            </a:extLst>
          </p:cNvPr>
          <p:cNvSpPr txBox="1"/>
          <p:nvPr/>
        </p:nvSpPr>
        <p:spPr>
          <a:xfrm>
            <a:off x="6178763" y="2618167"/>
            <a:ext cx="562840" cy="276999"/>
          </a:xfrm>
          <a:prstGeom prst="rect">
            <a:avLst/>
          </a:prstGeom>
          <a:noFill/>
        </p:spPr>
        <p:txBody>
          <a:bodyPr wrap="square" rtlCol="0">
            <a:spAutoFit/>
          </a:bodyPr>
          <a:lstStyle/>
          <a:p>
            <a:pPr algn="ctr"/>
            <a:r>
              <a:rPr lang="en-GB" sz="1200" b="1">
                <a:solidFill>
                  <a:schemeClr val="accent1"/>
                </a:solidFill>
              </a:rPr>
              <a:t>69%</a:t>
            </a:r>
          </a:p>
        </p:txBody>
      </p:sp>
      <p:sp>
        <p:nvSpPr>
          <p:cNvPr id="20" name="Left Brace 19">
            <a:extLst>
              <a:ext uri="{FF2B5EF4-FFF2-40B4-BE49-F238E27FC236}">
                <a16:creationId xmlns:a16="http://schemas.microsoft.com/office/drawing/2014/main" id="{DD5B16FB-1FB6-9F61-2922-667C0CF345B0}"/>
              </a:ext>
            </a:extLst>
          </p:cNvPr>
          <p:cNvSpPr/>
          <p:nvPr/>
        </p:nvSpPr>
        <p:spPr>
          <a:xfrm rot="5400000">
            <a:off x="3313125" y="3254650"/>
            <a:ext cx="139337" cy="1070550"/>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1" name="Left Brace 20">
            <a:extLst>
              <a:ext uri="{FF2B5EF4-FFF2-40B4-BE49-F238E27FC236}">
                <a16:creationId xmlns:a16="http://schemas.microsoft.com/office/drawing/2014/main" id="{3122A322-8B6B-E1D6-382D-CC67B06A4F97}"/>
              </a:ext>
            </a:extLst>
          </p:cNvPr>
          <p:cNvSpPr/>
          <p:nvPr/>
        </p:nvSpPr>
        <p:spPr>
          <a:xfrm rot="5400000">
            <a:off x="4649233" y="3515287"/>
            <a:ext cx="139337" cy="37427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C9CF090E-E044-2EC1-4643-B92592F9D018}"/>
              </a:ext>
            </a:extLst>
          </p:cNvPr>
          <p:cNvSpPr txBox="1"/>
          <p:nvPr/>
        </p:nvSpPr>
        <p:spPr>
          <a:xfrm>
            <a:off x="7643111" y="5046216"/>
            <a:ext cx="562840" cy="276999"/>
          </a:xfrm>
          <a:prstGeom prst="rect">
            <a:avLst/>
          </a:prstGeom>
          <a:noFill/>
        </p:spPr>
        <p:txBody>
          <a:bodyPr wrap="square" rtlCol="0">
            <a:spAutoFit/>
          </a:bodyPr>
          <a:lstStyle/>
          <a:p>
            <a:pPr algn="ctr"/>
            <a:r>
              <a:rPr lang="en-GB" sz="1200" b="1">
                <a:solidFill>
                  <a:schemeClr val="accent3"/>
                </a:solidFill>
              </a:rPr>
              <a:t>22%</a:t>
            </a:r>
          </a:p>
        </p:txBody>
      </p:sp>
      <p:sp>
        <p:nvSpPr>
          <p:cNvPr id="23" name="TextBox 22">
            <a:extLst>
              <a:ext uri="{FF2B5EF4-FFF2-40B4-BE49-F238E27FC236}">
                <a16:creationId xmlns:a16="http://schemas.microsoft.com/office/drawing/2014/main" id="{FB7E2015-F6F2-F539-81B3-F516D8867C0B}"/>
              </a:ext>
            </a:extLst>
          </p:cNvPr>
          <p:cNvSpPr txBox="1"/>
          <p:nvPr/>
        </p:nvSpPr>
        <p:spPr>
          <a:xfrm>
            <a:off x="6616928" y="3426051"/>
            <a:ext cx="562840" cy="276999"/>
          </a:xfrm>
          <a:prstGeom prst="rect">
            <a:avLst/>
          </a:prstGeom>
          <a:noFill/>
        </p:spPr>
        <p:txBody>
          <a:bodyPr wrap="square" rtlCol="0">
            <a:spAutoFit/>
          </a:bodyPr>
          <a:lstStyle/>
          <a:p>
            <a:pPr algn="ctr"/>
            <a:r>
              <a:rPr lang="en-GB" sz="1200" b="1">
                <a:solidFill>
                  <a:schemeClr val="accent1"/>
                </a:solidFill>
              </a:rPr>
              <a:t>53%</a:t>
            </a:r>
          </a:p>
        </p:txBody>
      </p:sp>
      <p:sp>
        <p:nvSpPr>
          <p:cNvPr id="24" name="Left Brace 23">
            <a:extLst>
              <a:ext uri="{FF2B5EF4-FFF2-40B4-BE49-F238E27FC236}">
                <a16:creationId xmlns:a16="http://schemas.microsoft.com/office/drawing/2014/main" id="{8C8034FF-E633-7F29-92B0-E458AE9390F4}"/>
              </a:ext>
            </a:extLst>
          </p:cNvPr>
          <p:cNvSpPr/>
          <p:nvPr/>
        </p:nvSpPr>
        <p:spPr>
          <a:xfrm rot="5400000">
            <a:off x="6331754" y="963281"/>
            <a:ext cx="149936" cy="39970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Left Brace 24">
            <a:extLst>
              <a:ext uri="{FF2B5EF4-FFF2-40B4-BE49-F238E27FC236}">
                <a16:creationId xmlns:a16="http://schemas.microsoft.com/office/drawing/2014/main" id="{08B729D1-DE7B-1CCA-7436-BEA4DA5A514C}"/>
              </a:ext>
            </a:extLst>
          </p:cNvPr>
          <p:cNvSpPr/>
          <p:nvPr/>
        </p:nvSpPr>
        <p:spPr>
          <a:xfrm rot="5400000">
            <a:off x="7825068" y="4882496"/>
            <a:ext cx="145689" cy="1014701"/>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26" name="Left Brace 25">
            <a:extLst>
              <a:ext uri="{FF2B5EF4-FFF2-40B4-BE49-F238E27FC236}">
                <a16:creationId xmlns:a16="http://schemas.microsoft.com/office/drawing/2014/main" id="{9A0AF3A3-94F0-B68F-F956-A80D93A7D1D5}"/>
              </a:ext>
            </a:extLst>
          </p:cNvPr>
          <p:cNvSpPr/>
          <p:nvPr/>
        </p:nvSpPr>
        <p:spPr>
          <a:xfrm rot="5400000">
            <a:off x="6776922" y="2224575"/>
            <a:ext cx="152954" cy="30989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TextBox 26">
            <a:extLst>
              <a:ext uri="{FF2B5EF4-FFF2-40B4-BE49-F238E27FC236}">
                <a16:creationId xmlns:a16="http://schemas.microsoft.com/office/drawing/2014/main" id="{09C84C32-E4D6-3586-3DA7-B338591FE34E}"/>
              </a:ext>
            </a:extLst>
          </p:cNvPr>
          <p:cNvSpPr txBox="1"/>
          <p:nvPr/>
        </p:nvSpPr>
        <p:spPr>
          <a:xfrm>
            <a:off x="2930198" y="2641003"/>
            <a:ext cx="562840" cy="276999"/>
          </a:xfrm>
          <a:prstGeom prst="rect">
            <a:avLst/>
          </a:prstGeom>
          <a:noFill/>
        </p:spPr>
        <p:txBody>
          <a:bodyPr wrap="square" rtlCol="0">
            <a:spAutoFit/>
          </a:bodyPr>
          <a:lstStyle/>
          <a:p>
            <a:pPr algn="ctr"/>
            <a:r>
              <a:rPr lang="en-GB" sz="1200" b="1">
                <a:solidFill>
                  <a:schemeClr val="accent3"/>
                </a:solidFill>
              </a:rPr>
              <a:t>13%</a:t>
            </a:r>
          </a:p>
        </p:txBody>
      </p:sp>
      <p:sp>
        <p:nvSpPr>
          <p:cNvPr id="28" name="TextBox 27">
            <a:extLst>
              <a:ext uri="{FF2B5EF4-FFF2-40B4-BE49-F238E27FC236}">
                <a16:creationId xmlns:a16="http://schemas.microsoft.com/office/drawing/2014/main" id="{D3812D3B-3923-5CD2-8474-A3C0965D115E}"/>
              </a:ext>
            </a:extLst>
          </p:cNvPr>
          <p:cNvSpPr txBox="1"/>
          <p:nvPr/>
        </p:nvSpPr>
        <p:spPr>
          <a:xfrm>
            <a:off x="4482648" y="5039449"/>
            <a:ext cx="562840" cy="276999"/>
          </a:xfrm>
          <a:prstGeom prst="rect">
            <a:avLst/>
          </a:prstGeom>
          <a:noFill/>
        </p:spPr>
        <p:txBody>
          <a:bodyPr wrap="square" rtlCol="0">
            <a:spAutoFit/>
          </a:bodyPr>
          <a:lstStyle/>
          <a:p>
            <a:pPr algn="ctr"/>
            <a:r>
              <a:rPr lang="en-GB" sz="1200" b="1">
                <a:solidFill>
                  <a:schemeClr val="accent1"/>
                </a:solidFill>
              </a:rPr>
              <a:t>63%</a:t>
            </a:r>
          </a:p>
        </p:txBody>
      </p:sp>
      <p:sp>
        <p:nvSpPr>
          <p:cNvPr id="29" name="TextBox 28">
            <a:extLst>
              <a:ext uri="{FF2B5EF4-FFF2-40B4-BE49-F238E27FC236}">
                <a16:creationId xmlns:a16="http://schemas.microsoft.com/office/drawing/2014/main" id="{1602B981-7A1C-21C0-63E1-CB3FCC1782C0}"/>
              </a:ext>
            </a:extLst>
          </p:cNvPr>
          <p:cNvSpPr txBox="1"/>
          <p:nvPr/>
        </p:nvSpPr>
        <p:spPr>
          <a:xfrm>
            <a:off x="3134564" y="3453744"/>
            <a:ext cx="562840" cy="276999"/>
          </a:xfrm>
          <a:prstGeom prst="rect">
            <a:avLst/>
          </a:prstGeom>
          <a:noFill/>
        </p:spPr>
        <p:txBody>
          <a:bodyPr wrap="square" rtlCol="0">
            <a:spAutoFit/>
          </a:bodyPr>
          <a:lstStyle/>
          <a:p>
            <a:pPr algn="ctr"/>
            <a:r>
              <a:rPr lang="en-GB" sz="1200" b="1">
                <a:solidFill>
                  <a:schemeClr val="accent3"/>
                </a:solidFill>
              </a:rPr>
              <a:t>19%</a:t>
            </a:r>
          </a:p>
        </p:txBody>
      </p:sp>
      <p:sp>
        <p:nvSpPr>
          <p:cNvPr id="30" name="TextBox 29">
            <a:extLst>
              <a:ext uri="{FF2B5EF4-FFF2-40B4-BE49-F238E27FC236}">
                <a16:creationId xmlns:a16="http://schemas.microsoft.com/office/drawing/2014/main" id="{477A1990-7E18-4D80-C818-EFD13C93302E}"/>
              </a:ext>
            </a:extLst>
          </p:cNvPr>
          <p:cNvSpPr txBox="1"/>
          <p:nvPr/>
        </p:nvSpPr>
        <p:spPr>
          <a:xfrm>
            <a:off x="9486534" y="2991051"/>
            <a:ext cx="535036" cy="306467"/>
          </a:xfrm>
          <a:prstGeom prst="roundRect">
            <a:avLst/>
          </a:prstGeom>
          <a:solidFill>
            <a:schemeClr val="accent2">
              <a:lumMod val="60000"/>
              <a:lumOff val="40000"/>
            </a:schemeClr>
          </a:solidFill>
        </p:spPr>
        <p:txBody>
          <a:bodyPr wrap="square" rtlCol="0">
            <a:spAutoFit/>
          </a:bodyPr>
          <a:lstStyle/>
          <a:p>
            <a:pPr algn="ctr"/>
            <a:r>
              <a:rPr lang="en-GB" sz="1200" b="1"/>
              <a:t>51%</a:t>
            </a:r>
          </a:p>
        </p:txBody>
      </p:sp>
      <p:sp>
        <p:nvSpPr>
          <p:cNvPr id="31" name="TextBox 30">
            <a:extLst>
              <a:ext uri="{FF2B5EF4-FFF2-40B4-BE49-F238E27FC236}">
                <a16:creationId xmlns:a16="http://schemas.microsoft.com/office/drawing/2014/main" id="{91020429-C131-29B9-77E2-11D08C32FB9A}"/>
              </a:ext>
            </a:extLst>
          </p:cNvPr>
          <p:cNvSpPr txBox="1"/>
          <p:nvPr/>
        </p:nvSpPr>
        <p:spPr>
          <a:xfrm>
            <a:off x="10168384" y="2994896"/>
            <a:ext cx="535036" cy="306467"/>
          </a:xfrm>
          <a:prstGeom prst="roundRect">
            <a:avLst/>
          </a:prstGeom>
          <a:solidFill>
            <a:schemeClr val="accent2">
              <a:lumMod val="75000"/>
            </a:schemeClr>
          </a:solidFill>
        </p:spPr>
        <p:txBody>
          <a:bodyPr wrap="square" rtlCol="0">
            <a:spAutoFit/>
          </a:bodyPr>
          <a:lstStyle/>
          <a:p>
            <a:pPr algn="ctr"/>
            <a:r>
              <a:rPr lang="en-GB" sz="1200" b="1">
                <a:solidFill>
                  <a:srgbClr val="FFFFFF"/>
                </a:solidFill>
              </a:rPr>
              <a:t>68%</a:t>
            </a:r>
          </a:p>
        </p:txBody>
      </p:sp>
      <p:sp>
        <p:nvSpPr>
          <p:cNvPr id="32" name="TextBox 31">
            <a:extLst>
              <a:ext uri="{FF2B5EF4-FFF2-40B4-BE49-F238E27FC236}">
                <a16:creationId xmlns:a16="http://schemas.microsoft.com/office/drawing/2014/main" id="{0AB15D3B-0D92-A00A-D5BA-D7DBE195C1BF}"/>
              </a:ext>
            </a:extLst>
          </p:cNvPr>
          <p:cNvSpPr txBox="1"/>
          <p:nvPr/>
        </p:nvSpPr>
        <p:spPr>
          <a:xfrm>
            <a:off x="10168384" y="5466158"/>
            <a:ext cx="535036" cy="306467"/>
          </a:xfrm>
          <a:prstGeom prst="roundRect">
            <a:avLst/>
          </a:prstGeom>
          <a:solidFill>
            <a:schemeClr val="accent3">
              <a:lumMod val="60000"/>
              <a:lumOff val="40000"/>
            </a:schemeClr>
          </a:solidFill>
        </p:spPr>
        <p:txBody>
          <a:bodyPr wrap="square" rtlCol="0">
            <a:spAutoFit/>
          </a:bodyPr>
          <a:lstStyle/>
          <a:p>
            <a:pPr algn="ctr"/>
            <a:r>
              <a:rPr lang="en-GB" sz="1200" b="1">
                <a:solidFill>
                  <a:srgbClr val="FFFFFF"/>
                </a:solidFill>
              </a:rPr>
              <a:t>18%</a:t>
            </a:r>
          </a:p>
        </p:txBody>
      </p:sp>
      <p:sp>
        <p:nvSpPr>
          <p:cNvPr id="33" name="TextBox 32">
            <a:extLst>
              <a:ext uri="{FF2B5EF4-FFF2-40B4-BE49-F238E27FC236}">
                <a16:creationId xmlns:a16="http://schemas.microsoft.com/office/drawing/2014/main" id="{4E3D8EDC-B130-92B4-AF8B-DA25AF9A3A91}"/>
              </a:ext>
            </a:extLst>
          </p:cNvPr>
          <p:cNvSpPr txBox="1"/>
          <p:nvPr/>
        </p:nvSpPr>
        <p:spPr>
          <a:xfrm>
            <a:off x="10168384" y="3782933"/>
            <a:ext cx="535036" cy="306467"/>
          </a:xfrm>
          <a:prstGeom prst="roundRect">
            <a:avLst/>
          </a:prstGeom>
          <a:solidFill>
            <a:schemeClr val="accent2">
              <a:lumMod val="75000"/>
            </a:schemeClr>
          </a:solidFill>
        </p:spPr>
        <p:txBody>
          <a:bodyPr wrap="square" rtlCol="0">
            <a:spAutoFit/>
          </a:bodyPr>
          <a:lstStyle/>
          <a:p>
            <a:pPr algn="ctr"/>
            <a:r>
              <a:rPr lang="en-GB" sz="1200" b="1">
                <a:solidFill>
                  <a:srgbClr val="FFFFFF"/>
                </a:solidFill>
              </a:rPr>
              <a:t>49%</a:t>
            </a:r>
          </a:p>
        </p:txBody>
      </p:sp>
      <p:sp>
        <p:nvSpPr>
          <p:cNvPr id="34" name="TextBox 33">
            <a:extLst>
              <a:ext uri="{FF2B5EF4-FFF2-40B4-BE49-F238E27FC236}">
                <a16:creationId xmlns:a16="http://schemas.microsoft.com/office/drawing/2014/main" id="{7896F2C9-F92A-1838-20BF-92D9F309C1C0}"/>
              </a:ext>
            </a:extLst>
          </p:cNvPr>
          <p:cNvSpPr txBox="1"/>
          <p:nvPr/>
        </p:nvSpPr>
        <p:spPr>
          <a:xfrm>
            <a:off x="9508157" y="5457578"/>
            <a:ext cx="535036" cy="306467"/>
          </a:xfrm>
          <a:prstGeom prst="roundRect">
            <a:avLst/>
          </a:prstGeom>
          <a:solidFill>
            <a:schemeClr val="accent3">
              <a:lumMod val="20000"/>
              <a:lumOff val="80000"/>
            </a:schemeClr>
          </a:solidFill>
        </p:spPr>
        <p:txBody>
          <a:bodyPr wrap="square" rtlCol="0">
            <a:spAutoFit/>
          </a:bodyPr>
          <a:lstStyle/>
          <a:p>
            <a:pPr algn="ctr"/>
            <a:r>
              <a:rPr lang="en-GB" sz="1200" b="1"/>
              <a:t>14%</a:t>
            </a:r>
          </a:p>
        </p:txBody>
      </p:sp>
      <p:sp>
        <p:nvSpPr>
          <p:cNvPr id="35" name="TextBox 34">
            <a:extLst>
              <a:ext uri="{FF2B5EF4-FFF2-40B4-BE49-F238E27FC236}">
                <a16:creationId xmlns:a16="http://schemas.microsoft.com/office/drawing/2014/main" id="{8E0AEA58-4684-0933-E814-17BF6F8C7B03}"/>
              </a:ext>
            </a:extLst>
          </p:cNvPr>
          <p:cNvSpPr txBox="1"/>
          <p:nvPr/>
        </p:nvSpPr>
        <p:spPr>
          <a:xfrm>
            <a:off x="9486534" y="3782933"/>
            <a:ext cx="535036" cy="306467"/>
          </a:xfrm>
          <a:prstGeom prst="roundRect">
            <a:avLst/>
          </a:prstGeom>
          <a:solidFill>
            <a:schemeClr val="accent2">
              <a:lumMod val="60000"/>
              <a:lumOff val="40000"/>
            </a:schemeClr>
          </a:solidFill>
        </p:spPr>
        <p:txBody>
          <a:bodyPr wrap="square" rtlCol="0">
            <a:spAutoFit/>
          </a:bodyPr>
          <a:lstStyle/>
          <a:p>
            <a:pPr algn="ctr"/>
            <a:r>
              <a:rPr lang="en-GB" sz="1200" b="1"/>
              <a:t>31%</a:t>
            </a:r>
          </a:p>
        </p:txBody>
      </p:sp>
      <p:sp>
        <p:nvSpPr>
          <p:cNvPr id="37" name="Arrow: Up 36">
            <a:extLst>
              <a:ext uri="{FF2B5EF4-FFF2-40B4-BE49-F238E27FC236}">
                <a16:creationId xmlns:a16="http://schemas.microsoft.com/office/drawing/2014/main" id="{409E3611-D9D9-2F5E-45FD-C09F4950BE50}"/>
              </a:ext>
            </a:extLst>
          </p:cNvPr>
          <p:cNvSpPr/>
          <p:nvPr/>
        </p:nvSpPr>
        <p:spPr>
          <a:xfrm>
            <a:off x="11491412" y="5501925"/>
            <a:ext cx="216024" cy="216024"/>
          </a:xfrm>
          <a:prstGeom prst="upArrow">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aphicFrame>
        <p:nvGraphicFramePr>
          <p:cNvPr id="45" name="Chart 44">
            <a:extLst>
              <a:ext uri="{FF2B5EF4-FFF2-40B4-BE49-F238E27FC236}">
                <a16:creationId xmlns:a16="http://schemas.microsoft.com/office/drawing/2014/main" id="{6505E8F4-17D6-B028-AE80-12870284D3DE}"/>
              </a:ext>
            </a:extLst>
          </p:cNvPr>
          <p:cNvGraphicFramePr/>
          <p:nvPr>
            <p:extLst>
              <p:ext uri="{D42A27DB-BD31-4B8C-83A1-F6EECF244321}">
                <p14:modId xmlns:p14="http://schemas.microsoft.com/office/powerpoint/2010/main" val="1300321528"/>
              </p:ext>
            </p:extLst>
          </p:nvPr>
        </p:nvGraphicFramePr>
        <p:xfrm>
          <a:off x="207188" y="5090734"/>
          <a:ext cx="8858565" cy="1290594"/>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5">
            <a:extLst>
              <a:ext uri="{FF2B5EF4-FFF2-40B4-BE49-F238E27FC236}">
                <a16:creationId xmlns:a16="http://schemas.microsoft.com/office/drawing/2014/main" id="{DD1F4D43-74A8-0C85-4052-9EAB93FBEA0D}"/>
              </a:ext>
            </a:extLst>
          </p:cNvPr>
          <p:cNvSpPr txBox="1"/>
          <p:nvPr/>
        </p:nvSpPr>
        <p:spPr>
          <a:xfrm>
            <a:off x="9630637" y="4668226"/>
            <a:ext cx="954813" cy="276999"/>
          </a:xfrm>
          <a:prstGeom prst="rect">
            <a:avLst/>
          </a:prstGeom>
          <a:noFill/>
        </p:spPr>
        <p:txBody>
          <a:bodyPr wrap="none" rtlCol="0">
            <a:spAutoFit/>
          </a:bodyPr>
          <a:lstStyle/>
          <a:p>
            <a:r>
              <a:rPr lang="en-GB" sz="1200" b="1">
                <a:solidFill>
                  <a:schemeClr val="accent3"/>
                </a:solidFill>
              </a:rPr>
              <a:t>Net: Agree</a:t>
            </a:r>
          </a:p>
        </p:txBody>
      </p:sp>
      <p:sp>
        <p:nvSpPr>
          <p:cNvPr id="47" name="TextBox 46">
            <a:extLst>
              <a:ext uri="{FF2B5EF4-FFF2-40B4-BE49-F238E27FC236}">
                <a16:creationId xmlns:a16="http://schemas.microsoft.com/office/drawing/2014/main" id="{06B7419E-6A23-A4A5-681E-B093370D0100}"/>
              </a:ext>
            </a:extLst>
          </p:cNvPr>
          <p:cNvSpPr txBox="1"/>
          <p:nvPr/>
        </p:nvSpPr>
        <p:spPr>
          <a:xfrm>
            <a:off x="10108137" y="4940711"/>
            <a:ext cx="737587" cy="430887"/>
          </a:xfrm>
          <a:prstGeom prst="rect">
            <a:avLst/>
          </a:prstGeom>
          <a:noFill/>
        </p:spPr>
        <p:txBody>
          <a:bodyPr wrap="square" lIns="91440" tIns="45720" rIns="91440" bIns="45720" rtlCol="0" anchor="t">
            <a:spAutoFit/>
          </a:bodyPr>
          <a:lstStyle/>
          <a:p>
            <a:pPr algn="ctr"/>
            <a:r>
              <a:rPr lang="en-GB" sz="1100" b="1" i="1"/>
              <a:t>Jan/Feb 2025</a:t>
            </a:r>
          </a:p>
        </p:txBody>
      </p:sp>
      <p:sp>
        <p:nvSpPr>
          <p:cNvPr id="48" name="TextBox 47">
            <a:extLst>
              <a:ext uri="{FF2B5EF4-FFF2-40B4-BE49-F238E27FC236}">
                <a16:creationId xmlns:a16="http://schemas.microsoft.com/office/drawing/2014/main" id="{9BDCCFAC-129B-983A-A42E-37197EBF7DF4}"/>
              </a:ext>
            </a:extLst>
          </p:cNvPr>
          <p:cNvSpPr txBox="1"/>
          <p:nvPr/>
        </p:nvSpPr>
        <p:spPr>
          <a:xfrm>
            <a:off x="9433115" y="4939960"/>
            <a:ext cx="737587" cy="430887"/>
          </a:xfrm>
          <a:prstGeom prst="rect">
            <a:avLst/>
          </a:prstGeom>
          <a:noFill/>
        </p:spPr>
        <p:txBody>
          <a:bodyPr wrap="square" lIns="91440" tIns="45720" rIns="91440" bIns="45720" rtlCol="0" anchor="t">
            <a:spAutoFit/>
          </a:bodyPr>
          <a:lstStyle/>
          <a:p>
            <a:pPr algn="ctr"/>
            <a:r>
              <a:rPr lang="en-GB" sz="1100" b="1" i="1"/>
              <a:t>Jan/Feb 2024</a:t>
            </a:r>
          </a:p>
        </p:txBody>
      </p:sp>
      <p:sp>
        <p:nvSpPr>
          <p:cNvPr id="3" name="TextBox 2">
            <a:extLst>
              <a:ext uri="{FF2B5EF4-FFF2-40B4-BE49-F238E27FC236}">
                <a16:creationId xmlns:a16="http://schemas.microsoft.com/office/drawing/2014/main" id="{E3511381-3F4F-4A08-97C1-B36B9703BEC4}"/>
              </a:ext>
            </a:extLst>
          </p:cNvPr>
          <p:cNvSpPr txBox="1"/>
          <p:nvPr/>
        </p:nvSpPr>
        <p:spPr>
          <a:xfrm>
            <a:off x="10730781" y="1701149"/>
            <a:ext cx="737587" cy="430887"/>
          </a:xfrm>
          <a:prstGeom prst="rect">
            <a:avLst/>
          </a:prstGeom>
          <a:noFill/>
        </p:spPr>
        <p:txBody>
          <a:bodyPr wrap="square" lIns="91440" tIns="45720" rIns="91440" bIns="45720" rtlCol="0" anchor="t">
            <a:spAutoFit/>
          </a:bodyPr>
          <a:lstStyle/>
          <a:p>
            <a:pPr algn="ctr"/>
            <a:r>
              <a:rPr lang="en-GB" sz="1100" b="1" i="1"/>
              <a:t>Jan/Feb 2026</a:t>
            </a:r>
          </a:p>
        </p:txBody>
      </p:sp>
      <p:sp>
        <p:nvSpPr>
          <p:cNvPr id="49" name="TextBox 48">
            <a:extLst>
              <a:ext uri="{FF2B5EF4-FFF2-40B4-BE49-F238E27FC236}">
                <a16:creationId xmlns:a16="http://schemas.microsoft.com/office/drawing/2014/main" id="{EC799850-C421-B686-AF8B-64CAD65921DB}"/>
              </a:ext>
            </a:extLst>
          </p:cNvPr>
          <p:cNvSpPr txBox="1"/>
          <p:nvPr/>
        </p:nvSpPr>
        <p:spPr>
          <a:xfrm>
            <a:off x="10832565" y="2232461"/>
            <a:ext cx="535036" cy="306467"/>
          </a:xfrm>
          <a:prstGeom prst="roundRect">
            <a:avLst/>
          </a:prstGeom>
          <a:solidFill>
            <a:schemeClr val="accent1"/>
          </a:solidFill>
        </p:spPr>
        <p:txBody>
          <a:bodyPr wrap="square" rtlCol="0">
            <a:spAutoFit/>
          </a:bodyPr>
          <a:lstStyle/>
          <a:p>
            <a:pPr algn="ctr"/>
            <a:r>
              <a:rPr lang="en-GB" sz="1200" b="1">
                <a:solidFill>
                  <a:schemeClr val="bg1"/>
                </a:solidFill>
              </a:rPr>
              <a:t>68%</a:t>
            </a:r>
          </a:p>
        </p:txBody>
      </p:sp>
      <p:sp>
        <p:nvSpPr>
          <p:cNvPr id="50" name="TextBox 49">
            <a:extLst>
              <a:ext uri="{FF2B5EF4-FFF2-40B4-BE49-F238E27FC236}">
                <a16:creationId xmlns:a16="http://schemas.microsoft.com/office/drawing/2014/main" id="{95DC27F0-C805-C21E-BD17-F643F0163A9D}"/>
              </a:ext>
            </a:extLst>
          </p:cNvPr>
          <p:cNvSpPr txBox="1"/>
          <p:nvPr/>
        </p:nvSpPr>
        <p:spPr>
          <a:xfrm>
            <a:off x="10834083" y="2994145"/>
            <a:ext cx="535036" cy="306467"/>
          </a:xfrm>
          <a:prstGeom prst="roundRect">
            <a:avLst/>
          </a:prstGeom>
          <a:solidFill>
            <a:schemeClr val="accent1"/>
          </a:solidFill>
        </p:spPr>
        <p:txBody>
          <a:bodyPr wrap="square" rtlCol="0">
            <a:spAutoFit/>
          </a:bodyPr>
          <a:lstStyle/>
          <a:p>
            <a:pPr algn="ctr"/>
            <a:r>
              <a:rPr lang="en-GB" sz="1200" b="1">
                <a:solidFill>
                  <a:srgbClr val="FFFFFF"/>
                </a:solidFill>
              </a:rPr>
              <a:t>69%</a:t>
            </a:r>
          </a:p>
        </p:txBody>
      </p:sp>
      <p:sp>
        <p:nvSpPr>
          <p:cNvPr id="51" name="TextBox 50">
            <a:extLst>
              <a:ext uri="{FF2B5EF4-FFF2-40B4-BE49-F238E27FC236}">
                <a16:creationId xmlns:a16="http://schemas.microsoft.com/office/drawing/2014/main" id="{A79DA4A1-5D44-832A-1E58-2BCB6DE2A6A0}"/>
              </a:ext>
            </a:extLst>
          </p:cNvPr>
          <p:cNvSpPr txBox="1"/>
          <p:nvPr/>
        </p:nvSpPr>
        <p:spPr>
          <a:xfrm>
            <a:off x="10834083" y="5465407"/>
            <a:ext cx="535036" cy="306467"/>
          </a:xfrm>
          <a:prstGeom prst="roundRect">
            <a:avLst/>
          </a:prstGeom>
          <a:solidFill>
            <a:schemeClr val="accent3"/>
          </a:solidFill>
        </p:spPr>
        <p:txBody>
          <a:bodyPr wrap="square" rtlCol="0">
            <a:spAutoFit/>
          </a:bodyPr>
          <a:lstStyle/>
          <a:p>
            <a:pPr algn="ctr"/>
            <a:r>
              <a:rPr lang="en-GB" sz="1200" b="1">
                <a:solidFill>
                  <a:srgbClr val="FFFFFF"/>
                </a:solidFill>
              </a:rPr>
              <a:t>22%</a:t>
            </a:r>
          </a:p>
        </p:txBody>
      </p:sp>
      <p:sp>
        <p:nvSpPr>
          <p:cNvPr id="52" name="TextBox 51">
            <a:extLst>
              <a:ext uri="{FF2B5EF4-FFF2-40B4-BE49-F238E27FC236}">
                <a16:creationId xmlns:a16="http://schemas.microsoft.com/office/drawing/2014/main" id="{79387AEF-DF71-5AD6-9F04-907E5F83389C}"/>
              </a:ext>
            </a:extLst>
          </p:cNvPr>
          <p:cNvSpPr txBox="1"/>
          <p:nvPr/>
        </p:nvSpPr>
        <p:spPr>
          <a:xfrm>
            <a:off x="10834083" y="3782182"/>
            <a:ext cx="535036" cy="306467"/>
          </a:xfrm>
          <a:prstGeom prst="roundRect">
            <a:avLst/>
          </a:prstGeom>
          <a:solidFill>
            <a:schemeClr val="accent1"/>
          </a:solidFill>
        </p:spPr>
        <p:txBody>
          <a:bodyPr wrap="square" rtlCol="0">
            <a:spAutoFit/>
          </a:bodyPr>
          <a:lstStyle/>
          <a:p>
            <a:pPr algn="ctr"/>
            <a:r>
              <a:rPr lang="en-GB" sz="1200" b="1">
                <a:solidFill>
                  <a:srgbClr val="FFFFFF"/>
                </a:solidFill>
              </a:rPr>
              <a:t>53%</a:t>
            </a:r>
          </a:p>
        </p:txBody>
      </p:sp>
      <p:sp>
        <p:nvSpPr>
          <p:cNvPr id="53" name="TextBox 52">
            <a:extLst>
              <a:ext uri="{FF2B5EF4-FFF2-40B4-BE49-F238E27FC236}">
                <a16:creationId xmlns:a16="http://schemas.microsoft.com/office/drawing/2014/main" id="{4D1D8636-7F2A-8752-7A65-5AC6E714D5C1}"/>
              </a:ext>
            </a:extLst>
          </p:cNvPr>
          <p:cNvSpPr txBox="1"/>
          <p:nvPr/>
        </p:nvSpPr>
        <p:spPr>
          <a:xfrm>
            <a:off x="10773836" y="4939960"/>
            <a:ext cx="737587" cy="430887"/>
          </a:xfrm>
          <a:prstGeom prst="rect">
            <a:avLst/>
          </a:prstGeom>
          <a:noFill/>
        </p:spPr>
        <p:txBody>
          <a:bodyPr wrap="square" lIns="91440" tIns="45720" rIns="91440" bIns="45720" rtlCol="0" anchor="t">
            <a:spAutoFit/>
          </a:bodyPr>
          <a:lstStyle/>
          <a:p>
            <a:pPr algn="ctr"/>
            <a:r>
              <a:rPr lang="en-GB" sz="1100" b="1" i="1"/>
              <a:t>Jan/Feb 2025</a:t>
            </a:r>
          </a:p>
        </p:txBody>
      </p:sp>
      <p:sp>
        <p:nvSpPr>
          <p:cNvPr id="55" name="Arrow: Up 54">
            <a:extLst>
              <a:ext uri="{FF2B5EF4-FFF2-40B4-BE49-F238E27FC236}">
                <a16:creationId xmlns:a16="http://schemas.microsoft.com/office/drawing/2014/main" id="{4371EEDF-9201-FFAD-CF34-7F36FF0F2663}"/>
              </a:ext>
            </a:extLst>
          </p:cNvPr>
          <p:cNvSpPr/>
          <p:nvPr/>
        </p:nvSpPr>
        <p:spPr>
          <a:xfrm rot="10800000">
            <a:off x="11493173" y="2277682"/>
            <a:ext cx="216024" cy="216024"/>
          </a:xfrm>
          <a:prstGeom prst="upArrow">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 name="TextBox 3">
            <a:extLst>
              <a:ext uri="{FF2B5EF4-FFF2-40B4-BE49-F238E27FC236}">
                <a16:creationId xmlns:a16="http://schemas.microsoft.com/office/drawing/2014/main" id="{BA609940-F751-AF33-35CC-86D1633687AA}"/>
              </a:ext>
            </a:extLst>
          </p:cNvPr>
          <p:cNvSpPr txBox="1"/>
          <p:nvPr/>
        </p:nvSpPr>
        <p:spPr>
          <a:xfrm>
            <a:off x="1903427" y="1476520"/>
            <a:ext cx="4940053" cy="307777"/>
          </a:xfrm>
          <a:prstGeom prst="rect">
            <a:avLst/>
          </a:prstGeom>
          <a:noFill/>
        </p:spPr>
        <p:txBody>
          <a:bodyPr wrap="square" rtlCol="0">
            <a:spAutoFit/>
          </a:bodyPr>
          <a:lstStyle/>
          <a:p>
            <a:pPr algn="ctr">
              <a:buClr>
                <a:srgbClr val="2CE3A0"/>
              </a:buClr>
            </a:pPr>
            <a:r>
              <a:rPr lang="en-GB" sz="1400" b="1"/>
              <a:t>Agreement with statements about energy supplier</a:t>
            </a:r>
          </a:p>
        </p:txBody>
      </p:sp>
    </p:spTree>
    <p:extLst>
      <p:ext uri="{BB962C8B-B14F-4D97-AF65-F5344CB8AC3E}">
        <p14:creationId xmlns:p14="http://schemas.microsoft.com/office/powerpoint/2010/main" val="133819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B80E-F6F9-F227-B5BD-AEB57160401A}"/>
              </a:ext>
            </a:extLst>
          </p:cNvPr>
          <p:cNvSpPr>
            <a:spLocks noGrp="1"/>
          </p:cNvSpPr>
          <p:nvPr>
            <p:ph type="title"/>
          </p:nvPr>
        </p:nvSpPr>
        <p:spPr>
          <a:xfrm>
            <a:off x="346306" y="214637"/>
            <a:ext cx="8331036" cy="557735"/>
          </a:xfrm>
        </p:spPr>
        <p:txBody>
          <a:bodyPr/>
          <a:lstStyle/>
          <a:p>
            <a:r>
              <a:rPr lang="en-GB"/>
              <a:t>Two thirds of households agree that their supplier treats them fairly in their dealings with them</a:t>
            </a:r>
          </a:p>
        </p:txBody>
      </p:sp>
      <p:sp>
        <p:nvSpPr>
          <p:cNvPr id="3" name="Slide Number Placeholder 1">
            <a:extLst>
              <a:ext uri="{FF2B5EF4-FFF2-40B4-BE49-F238E27FC236}">
                <a16:creationId xmlns:a16="http://schemas.microsoft.com/office/drawing/2014/main" id="{1B012766-FE2B-09D1-DD6F-CDED186BACD8}"/>
              </a:ext>
            </a:extLst>
          </p:cNvPr>
          <p:cNvSpPr txBox="1">
            <a:spLocks/>
          </p:cNvSpPr>
          <p:nvPr/>
        </p:nvSpPr>
        <p:spPr>
          <a:xfrm>
            <a:off x="183535" y="6508910"/>
            <a:ext cx="10060454" cy="284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B2/SER1. When thinking of your supplier, how much do you agree or disagree with the following statements? Base: All (n=1,608)</a:t>
            </a:r>
            <a:endParaRPr lang="en-GB" sz="900" dirty="0">
              <a:solidFill>
                <a:schemeClr val="bg1">
                  <a:lumMod val="50000"/>
                </a:schemeClr>
              </a:solidFill>
            </a:endParaRPr>
          </a:p>
        </p:txBody>
      </p:sp>
      <p:graphicFrame>
        <p:nvGraphicFramePr>
          <p:cNvPr id="4" name="Chart 3">
            <a:extLst>
              <a:ext uri="{FF2B5EF4-FFF2-40B4-BE49-F238E27FC236}">
                <a16:creationId xmlns:a16="http://schemas.microsoft.com/office/drawing/2014/main" id="{F3267B9D-A80C-3313-B441-7970C28CF029}"/>
              </a:ext>
            </a:extLst>
          </p:cNvPr>
          <p:cNvGraphicFramePr/>
          <p:nvPr>
            <p:extLst>
              <p:ext uri="{D42A27DB-BD31-4B8C-83A1-F6EECF244321}">
                <p14:modId xmlns:p14="http://schemas.microsoft.com/office/powerpoint/2010/main" val="2092873410"/>
              </p:ext>
            </p:extLst>
          </p:nvPr>
        </p:nvGraphicFramePr>
        <p:xfrm>
          <a:off x="389226" y="1305442"/>
          <a:ext cx="9073751" cy="480255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C73597A-78A7-4CCE-BB9D-6511369AF883}"/>
              </a:ext>
            </a:extLst>
          </p:cNvPr>
          <p:cNvSpPr txBox="1"/>
          <p:nvPr/>
        </p:nvSpPr>
        <p:spPr>
          <a:xfrm>
            <a:off x="6638185" y="3642694"/>
            <a:ext cx="562840" cy="276999"/>
          </a:xfrm>
          <a:prstGeom prst="rect">
            <a:avLst/>
          </a:prstGeom>
          <a:noFill/>
        </p:spPr>
        <p:txBody>
          <a:bodyPr wrap="square" rtlCol="0">
            <a:spAutoFit/>
          </a:bodyPr>
          <a:lstStyle/>
          <a:p>
            <a:pPr algn="ctr"/>
            <a:r>
              <a:rPr lang="en-GB" sz="1200" b="1">
                <a:solidFill>
                  <a:schemeClr val="accent1"/>
                </a:solidFill>
              </a:rPr>
              <a:t>66%</a:t>
            </a:r>
          </a:p>
        </p:txBody>
      </p:sp>
      <p:sp>
        <p:nvSpPr>
          <p:cNvPr id="6" name="TextBox 5">
            <a:extLst>
              <a:ext uri="{FF2B5EF4-FFF2-40B4-BE49-F238E27FC236}">
                <a16:creationId xmlns:a16="http://schemas.microsoft.com/office/drawing/2014/main" id="{2B70B48B-5257-48FB-49AF-CB0379EF9F3F}"/>
              </a:ext>
            </a:extLst>
          </p:cNvPr>
          <p:cNvSpPr txBox="1"/>
          <p:nvPr/>
        </p:nvSpPr>
        <p:spPr>
          <a:xfrm>
            <a:off x="6509158" y="4527963"/>
            <a:ext cx="562840" cy="276999"/>
          </a:xfrm>
          <a:prstGeom prst="rect">
            <a:avLst/>
          </a:prstGeom>
          <a:noFill/>
        </p:spPr>
        <p:txBody>
          <a:bodyPr wrap="square" rtlCol="0">
            <a:spAutoFit/>
          </a:bodyPr>
          <a:lstStyle/>
          <a:p>
            <a:pPr algn="ctr"/>
            <a:r>
              <a:rPr lang="en-GB" sz="1200" b="1">
                <a:solidFill>
                  <a:schemeClr val="accent1"/>
                </a:solidFill>
              </a:rPr>
              <a:t>66%</a:t>
            </a:r>
          </a:p>
        </p:txBody>
      </p:sp>
      <p:sp>
        <p:nvSpPr>
          <p:cNvPr id="7" name="Left Brace 6">
            <a:extLst>
              <a:ext uri="{FF2B5EF4-FFF2-40B4-BE49-F238E27FC236}">
                <a16:creationId xmlns:a16="http://schemas.microsoft.com/office/drawing/2014/main" id="{E4CA808A-6C71-CE0D-743C-403CD5942AA6}"/>
              </a:ext>
            </a:extLst>
          </p:cNvPr>
          <p:cNvSpPr/>
          <p:nvPr/>
        </p:nvSpPr>
        <p:spPr>
          <a:xfrm rot="5400000">
            <a:off x="3307787" y="3671797"/>
            <a:ext cx="144019" cy="562840"/>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8" name="Left Brace 7">
            <a:extLst>
              <a:ext uri="{FF2B5EF4-FFF2-40B4-BE49-F238E27FC236}">
                <a16:creationId xmlns:a16="http://schemas.microsoft.com/office/drawing/2014/main" id="{E4CA808A-6C71-CE0D-743C-403CD5942AA6}"/>
              </a:ext>
            </a:extLst>
          </p:cNvPr>
          <p:cNvSpPr/>
          <p:nvPr/>
        </p:nvSpPr>
        <p:spPr>
          <a:xfrm rot="5400000">
            <a:off x="3402010" y="4488745"/>
            <a:ext cx="144019" cy="696235"/>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9" name="TextBox 8">
            <a:extLst>
              <a:ext uri="{FF2B5EF4-FFF2-40B4-BE49-F238E27FC236}">
                <a16:creationId xmlns:a16="http://schemas.microsoft.com/office/drawing/2014/main" id="{3EE9FE44-DE41-F34F-F97C-BA7EF27286F6}"/>
              </a:ext>
            </a:extLst>
          </p:cNvPr>
          <p:cNvSpPr txBox="1"/>
          <p:nvPr/>
        </p:nvSpPr>
        <p:spPr>
          <a:xfrm>
            <a:off x="3259297" y="2754265"/>
            <a:ext cx="562840" cy="276999"/>
          </a:xfrm>
          <a:prstGeom prst="rect">
            <a:avLst/>
          </a:prstGeom>
          <a:noFill/>
        </p:spPr>
        <p:txBody>
          <a:bodyPr wrap="square" rtlCol="0">
            <a:spAutoFit/>
          </a:bodyPr>
          <a:lstStyle/>
          <a:p>
            <a:pPr algn="ctr"/>
            <a:r>
              <a:rPr lang="en-GB" sz="1200" b="1">
                <a:solidFill>
                  <a:schemeClr val="accent3"/>
                </a:solidFill>
              </a:rPr>
              <a:t>15%</a:t>
            </a:r>
          </a:p>
        </p:txBody>
      </p:sp>
      <p:sp>
        <p:nvSpPr>
          <p:cNvPr id="10" name="TextBox 9">
            <a:extLst>
              <a:ext uri="{FF2B5EF4-FFF2-40B4-BE49-F238E27FC236}">
                <a16:creationId xmlns:a16="http://schemas.microsoft.com/office/drawing/2014/main" id="{8497CA62-F9A8-5560-C6A9-ADAAEBD692D2}"/>
              </a:ext>
            </a:extLst>
          </p:cNvPr>
          <p:cNvSpPr txBox="1"/>
          <p:nvPr/>
        </p:nvSpPr>
        <p:spPr>
          <a:xfrm>
            <a:off x="3125902" y="3706719"/>
            <a:ext cx="562840" cy="276999"/>
          </a:xfrm>
          <a:prstGeom prst="rect">
            <a:avLst/>
          </a:prstGeom>
          <a:noFill/>
        </p:spPr>
        <p:txBody>
          <a:bodyPr wrap="square" rtlCol="0">
            <a:spAutoFit/>
          </a:bodyPr>
          <a:lstStyle/>
          <a:p>
            <a:pPr algn="ctr"/>
            <a:r>
              <a:rPr lang="en-GB" sz="1200" b="1">
                <a:solidFill>
                  <a:schemeClr val="accent3"/>
                </a:solidFill>
              </a:rPr>
              <a:t>9%</a:t>
            </a:r>
          </a:p>
        </p:txBody>
      </p:sp>
      <p:sp>
        <p:nvSpPr>
          <p:cNvPr id="11" name="TextBox 10">
            <a:extLst>
              <a:ext uri="{FF2B5EF4-FFF2-40B4-BE49-F238E27FC236}">
                <a16:creationId xmlns:a16="http://schemas.microsoft.com/office/drawing/2014/main" id="{701BD5DC-4E9D-75F9-CAFB-88EE9EF76ECC}"/>
              </a:ext>
            </a:extLst>
          </p:cNvPr>
          <p:cNvSpPr txBox="1"/>
          <p:nvPr/>
        </p:nvSpPr>
        <p:spPr>
          <a:xfrm>
            <a:off x="3193346" y="4509120"/>
            <a:ext cx="562840" cy="276999"/>
          </a:xfrm>
          <a:prstGeom prst="rect">
            <a:avLst/>
          </a:prstGeom>
          <a:noFill/>
        </p:spPr>
        <p:txBody>
          <a:bodyPr wrap="square" rtlCol="0">
            <a:spAutoFit/>
          </a:bodyPr>
          <a:lstStyle/>
          <a:p>
            <a:pPr algn="ctr"/>
            <a:r>
              <a:rPr lang="en-GB" sz="1200" b="1">
                <a:solidFill>
                  <a:schemeClr val="accent3"/>
                </a:solidFill>
              </a:rPr>
              <a:t>12%</a:t>
            </a:r>
          </a:p>
        </p:txBody>
      </p:sp>
      <p:sp>
        <p:nvSpPr>
          <p:cNvPr id="12" name="TextBox 11">
            <a:extLst>
              <a:ext uri="{FF2B5EF4-FFF2-40B4-BE49-F238E27FC236}">
                <a16:creationId xmlns:a16="http://schemas.microsoft.com/office/drawing/2014/main" id="{DC57D239-A5A7-DD0D-8EFA-F157A531A6F3}"/>
              </a:ext>
            </a:extLst>
          </p:cNvPr>
          <p:cNvSpPr txBox="1"/>
          <p:nvPr/>
        </p:nvSpPr>
        <p:spPr>
          <a:xfrm>
            <a:off x="2892523" y="1501365"/>
            <a:ext cx="4940053" cy="307777"/>
          </a:xfrm>
          <a:prstGeom prst="rect">
            <a:avLst/>
          </a:prstGeom>
          <a:noFill/>
        </p:spPr>
        <p:txBody>
          <a:bodyPr wrap="square" rtlCol="0">
            <a:spAutoFit/>
          </a:bodyPr>
          <a:lstStyle/>
          <a:p>
            <a:pPr algn="ctr">
              <a:buClr>
                <a:srgbClr val="2CE3A0"/>
              </a:buClr>
            </a:pPr>
            <a:r>
              <a:rPr lang="en-GB" sz="1400" b="1"/>
              <a:t>Agreement with statements about energy supplier</a:t>
            </a:r>
          </a:p>
        </p:txBody>
      </p:sp>
      <p:sp>
        <p:nvSpPr>
          <p:cNvPr id="14" name="Rectangle: Rounded Corners 13">
            <a:extLst>
              <a:ext uri="{FF2B5EF4-FFF2-40B4-BE49-F238E27FC236}">
                <a16:creationId xmlns:a16="http://schemas.microsoft.com/office/drawing/2014/main" id="{520A7AC7-18BF-BE3E-B1D3-CD81773E3C1C}"/>
              </a:ext>
            </a:extLst>
          </p:cNvPr>
          <p:cNvSpPr/>
          <p:nvPr/>
        </p:nvSpPr>
        <p:spPr>
          <a:xfrm>
            <a:off x="9299477" y="1501365"/>
            <a:ext cx="2619621" cy="4282845"/>
          </a:xfrm>
          <a:prstGeom prst="roundRect">
            <a:avLst/>
          </a:prstGeom>
          <a:solidFill>
            <a:schemeClr val="bg2"/>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
                <a:srgbClr val="2CE3A0"/>
              </a:buClr>
            </a:pPr>
            <a:r>
              <a:rPr lang="en-GB" sz="1100" b="1" dirty="0">
                <a:solidFill>
                  <a:schemeClr val="tx1"/>
                </a:solidFill>
              </a:rPr>
              <a:t>Those in energy debt or arrears were more likely to </a:t>
            </a:r>
            <a:r>
              <a:rPr lang="en-GB" sz="1100" b="1" u="sng" dirty="0">
                <a:solidFill>
                  <a:schemeClr val="tx1"/>
                </a:solidFill>
              </a:rPr>
              <a:t>disagree</a:t>
            </a:r>
            <a:r>
              <a:rPr lang="en-GB" sz="1100" b="1" dirty="0">
                <a:solidFill>
                  <a:schemeClr val="tx1"/>
                </a:solidFill>
              </a:rPr>
              <a:t> that: </a:t>
            </a:r>
          </a:p>
          <a:p>
            <a:pPr>
              <a:buClr>
                <a:srgbClr val="2CE3A0"/>
              </a:buClr>
            </a:pPr>
            <a:endParaRPr lang="en-GB" sz="1100" b="1" dirty="0">
              <a:solidFill>
                <a:schemeClr val="tx1"/>
              </a:solidFill>
            </a:endParaRPr>
          </a:p>
          <a:p>
            <a:pPr lvl="1">
              <a:buClr>
                <a:srgbClr val="2CE3A0"/>
              </a:buClr>
            </a:pPr>
            <a:r>
              <a:rPr lang="en-GB" sz="1100" dirty="0">
                <a:solidFill>
                  <a:schemeClr val="tx1"/>
                </a:solidFill>
              </a:rPr>
              <a:t>They are able to access a tariff that meets their needs (18%) compared to those not in energy debt or arrears (8%)</a:t>
            </a:r>
          </a:p>
          <a:p>
            <a:pPr lvl="1">
              <a:buClr>
                <a:srgbClr val="2CE3A0"/>
              </a:buClr>
            </a:pPr>
            <a:endParaRPr lang="en-GB" sz="1100" dirty="0">
              <a:solidFill>
                <a:schemeClr val="tx1"/>
              </a:solidFill>
            </a:endParaRPr>
          </a:p>
          <a:p>
            <a:pPr lvl="1">
              <a:buClr>
                <a:srgbClr val="2CE3A0"/>
              </a:buClr>
            </a:pPr>
            <a:r>
              <a:rPr lang="en-GB" sz="1100" dirty="0">
                <a:solidFill>
                  <a:schemeClr val="tx1"/>
                </a:solidFill>
              </a:rPr>
              <a:t>Their supplier treats them fairly (19%) compared to those not in energy debt or arrears (7%)</a:t>
            </a:r>
          </a:p>
          <a:p>
            <a:pPr lvl="1">
              <a:buClr>
                <a:srgbClr val="2CE3A0"/>
              </a:buClr>
            </a:pPr>
            <a:endParaRPr lang="en-GB" sz="1100" dirty="0">
              <a:solidFill>
                <a:schemeClr val="tx1"/>
              </a:solidFill>
            </a:endParaRPr>
          </a:p>
          <a:p>
            <a:pPr lvl="1">
              <a:buClr>
                <a:srgbClr val="2CE3A0"/>
              </a:buClr>
            </a:pPr>
            <a:r>
              <a:rPr lang="en-GB" sz="1100" dirty="0">
                <a:solidFill>
                  <a:schemeClr val="tx1"/>
                </a:solidFill>
              </a:rPr>
              <a:t>The energy bills they receive provide guidance on what to do if they are worried about paying their bill (17%) compared to those not in energy debt or arrears (8%)</a:t>
            </a:r>
          </a:p>
        </p:txBody>
      </p:sp>
      <p:pic>
        <p:nvPicPr>
          <p:cNvPr id="17" name="Graphic 16" descr="Bar chart outline">
            <a:extLst>
              <a:ext uri="{FF2B5EF4-FFF2-40B4-BE49-F238E27FC236}">
                <a16:creationId xmlns:a16="http://schemas.microsoft.com/office/drawing/2014/main" id="{EE3D1427-223C-BE8E-3284-B7D46A7C21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22397" y="2511653"/>
            <a:ext cx="485224" cy="485224"/>
          </a:xfrm>
          <a:prstGeom prst="rect">
            <a:avLst/>
          </a:prstGeom>
        </p:spPr>
      </p:pic>
      <p:pic>
        <p:nvPicPr>
          <p:cNvPr id="19" name="Graphic 18" descr="Chat outline">
            <a:extLst>
              <a:ext uri="{FF2B5EF4-FFF2-40B4-BE49-F238E27FC236}">
                <a16:creationId xmlns:a16="http://schemas.microsoft.com/office/drawing/2014/main" id="{1C8E25F1-16B6-54FC-D768-2E0177E76C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75292" y="3526805"/>
            <a:ext cx="562541" cy="562541"/>
          </a:xfrm>
          <a:prstGeom prst="rect">
            <a:avLst/>
          </a:prstGeom>
        </p:spPr>
      </p:pic>
      <p:pic>
        <p:nvPicPr>
          <p:cNvPr id="21" name="Graphic 20" descr="Document outline">
            <a:extLst>
              <a:ext uri="{FF2B5EF4-FFF2-40B4-BE49-F238E27FC236}">
                <a16:creationId xmlns:a16="http://schemas.microsoft.com/office/drawing/2014/main" id="{9A5C022F-2B8E-758D-69B1-8AB9CB1A35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52609" y="4645263"/>
            <a:ext cx="485224" cy="485224"/>
          </a:xfrm>
          <a:prstGeom prst="rect">
            <a:avLst/>
          </a:prstGeom>
        </p:spPr>
      </p:pic>
      <p:grpSp>
        <p:nvGrpSpPr>
          <p:cNvPr id="13" name="Group 12">
            <a:extLst>
              <a:ext uri="{FF2B5EF4-FFF2-40B4-BE49-F238E27FC236}">
                <a16:creationId xmlns:a16="http://schemas.microsoft.com/office/drawing/2014/main" id="{606A334A-FD03-ED97-4A7B-9E82D5BA54CA}"/>
              </a:ext>
            </a:extLst>
          </p:cNvPr>
          <p:cNvGrpSpPr/>
          <p:nvPr/>
        </p:nvGrpSpPr>
        <p:grpSpPr>
          <a:xfrm>
            <a:off x="10344472" y="6107996"/>
            <a:ext cx="1458302" cy="267366"/>
            <a:chOff x="7346750" y="6245674"/>
            <a:chExt cx="1458302" cy="267366"/>
          </a:xfrm>
        </p:grpSpPr>
        <p:pic>
          <p:nvPicPr>
            <p:cNvPr id="15" name="Graphic 14" descr="Badge Follow with solid fill">
              <a:extLst>
                <a:ext uri="{FF2B5EF4-FFF2-40B4-BE49-F238E27FC236}">
                  <a16:creationId xmlns:a16="http://schemas.microsoft.com/office/drawing/2014/main" id="{4D7E3C9A-DCD0-4086-F2B4-241D75E71F5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46750" y="6245674"/>
              <a:ext cx="267366" cy="267366"/>
            </a:xfrm>
            <a:prstGeom prst="rect">
              <a:avLst/>
            </a:prstGeom>
          </p:spPr>
        </p:pic>
        <p:sp>
          <p:nvSpPr>
            <p:cNvPr id="16" name="TextBox 15">
              <a:extLst>
                <a:ext uri="{FF2B5EF4-FFF2-40B4-BE49-F238E27FC236}">
                  <a16:creationId xmlns:a16="http://schemas.microsoft.com/office/drawing/2014/main" id="{3754B4E0-3CD3-C21D-4D54-DFE7751B257B}"/>
                </a:ext>
              </a:extLst>
            </p:cNvPr>
            <p:cNvSpPr txBox="1"/>
            <p:nvPr/>
          </p:nvSpPr>
          <p:spPr>
            <a:xfrm>
              <a:off x="7536160" y="6245674"/>
              <a:ext cx="1268892" cy="261610"/>
            </a:xfrm>
            <a:prstGeom prst="rect">
              <a:avLst/>
            </a:prstGeom>
            <a:noFill/>
          </p:spPr>
          <p:txBody>
            <a:bodyPr wrap="square" rtlCol="0">
              <a:spAutoFit/>
            </a:bodyPr>
            <a:lstStyle/>
            <a:p>
              <a:r>
                <a:rPr lang="en-GB" sz="1100" i="1" dirty="0">
                  <a:solidFill>
                    <a:schemeClr val="accent1"/>
                  </a:solidFill>
                </a:rPr>
                <a:t>New statements</a:t>
              </a:r>
            </a:p>
          </p:txBody>
        </p:sp>
      </p:grpSp>
    </p:spTree>
    <p:extLst>
      <p:ext uri="{BB962C8B-B14F-4D97-AF65-F5344CB8AC3E}">
        <p14:creationId xmlns:p14="http://schemas.microsoft.com/office/powerpoint/2010/main" val="2415847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3C21-258E-29B2-5F43-285FA0E82B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356A0F-14C4-0D23-DCCF-4123A06C6A75}"/>
              </a:ext>
            </a:extLst>
          </p:cNvPr>
          <p:cNvSpPr>
            <a:spLocks noGrp="1"/>
          </p:cNvSpPr>
          <p:nvPr>
            <p:ph type="title"/>
          </p:nvPr>
        </p:nvSpPr>
        <p:spPr/>
        <p:txBody>
          <a:bodyPr>
            <a:normAutofit fontScale="90000"/>
          </a:bodyPr>
          <a:lstStyle/>
          <a:p>
            <a:r>
              <a:rPr lang="en-GB"/>
              <a:t>Appendix: Respondent demographics</a:t>
            </a:r>
          </a:p>
        </p:txBody>
      </p:sp>
    </p:spTree>
    <p:extLst>
      <p:ext uri="{BB962C8B-B14F-4D97-AF65-F5344CB8AC3E}">
        <p14:creationId xmlns:p14="http://schemas.microsoft.com/office/powerpoint/2010/main" val="3486675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4E71-0FE4-EA1D-9DF4-BF453E097795}"/>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2D4E34F-7D71-F0F1-298B-6FCBFFDF3175}"/>
              </a:ext>
            </a:extLst>
          </p:cNvPr>
          <p:cNvGraphicFramePr>
            <a:graphicFrameLocks noGrp="1"/>
          </p:cNvGraphicFramePr>
          <p:nvPr>
            <p:extLst>
              <p:ext uri="{D42A27DB-BD31-4B8C-83A1-F6EECF244321}">
                <p14:modId xmlns:p14="http://schemas.microsoft.com/office/powerpoint/2010/main" val="1005819419"/>
              </p:ext>
            </p:extLst>
          </p:nvPr>
        </p:nvGraphicFramePr>
        <p:xfrm>
          <a:off x="252572" y="1735161"/>
          <a:ext cx="2605405" cy="1540695"/>
        </p:xfrm>
        <a:graphic>
          <a:graphicData uri="http://schemas.openxmlformats.org/drawingml/2006/table">
            <a:tbl>
              <a:tblPr>
                <a:tableStyleId>{5C22544A-7EE6-4342-B048-85BDC9FD1C3A}</a:tableStyleId>
              </a:tblPr>
              <a:tblGrid>
                <a:gridCol w="1957334">
                  <a:extLst>
                    <a:ext uri="{9D8B030D-6E8A-4147-A177-3AD203B41FA5}">
                      <a16:colId xmlns:a16="http://schemas.microsoft.com/office/drawing/2014/main" val="1462450844"/>
                    </a:ext>
                  </a:extLst>
                </a:gridCol>
                <a:gridCol w="648071">
                  <a:extLst>
                    <a:ext uri="{9D8B030D-6E8A-4147-A177-3AD203B41FA5}">
                      <a16:colId xmlns:a16="http://schemas.microsoft.com/office/drawing/2014/main" val="1983280007"/>
                    </a:ext>
                  </a:extLst>
                </a:gridCol>
              </a:tblGrid>
              <a:tr h="190500">
                <a:tc>
                  <a:txBody>
                    <a:bodyPr/>
                    <a:lstStyle/>
                    <a:p>
                      <a:pPr algn="l" fontAlgn="b"/>
                      <a:r>
                        <a:rPr lang="en-GB" sz="1100" b="1" u="none" strike="noStrike">
                          <a:effectLst/>
                        </a:rPr>
                        <a:t>Region</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15351225"/>
                  </a:ext>
                </a:extLst>
              </a:tr>
              <a:tr h="207195">
                <a:tc>
                  <a:txBody>
                    <a:bodyPr/>
                    <a:lstStyle/>
                    <a:p>
                      <a:pPr algn="l" rtl="0" fontAlgn="b"/>
                      <a:r>
                        <a:rPr lang="en-GB" sz="1100" u="none" strike="noStrike">
                          <a:effectLst/>
                        </a:rPr>
                        <a:t>Central, Mid-Scotland and Fife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15%</a:t>
                      </a:r>
                    </a:p>
                  </a:txBody>
                  <a:tcPr marL="9525" marR="9525" marT="9525" marB="0" anchor="b"/>
                </a:tc>
                <a:extLst>
                  <a:ext uri="{0D108BD9-81ED-4DB2-BD59-A6C34878D82A}">
                    <a16:rowId xmlns:a16="http://schemas.microsoft.com/office/drawing/2014/main" val="2953591573"/>
                  </a:ext>
                </a:extLst>
              </a:tr>
              <a:tr h="190500">
                <a:tc>
                  <a:txBody>
                    <a:bodyPr/>
                    <a:lstStyle/>
                    <a:p>
                      <a:pPr algn="l" rtl="0" fontAlgn="b"/>
                      <a:r>
                        <a:rPr lang="en-GB" sz="1100" u="none" strike="noStrike">
                          <a:effectLst/>
                        </a:rPr>
                        <a:t>North East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b="0" i="0" u="none" strike="noStrike">
                          <a:solidFill>
                            <a:srgbClr val="000000"/>
                          </a:solidFill>
                          <a:effectLst/>
                          <a:latin typeface="+mn-lt"/>
                        </a:rPr>
                        <a:t>16%</a:t>
                      </a:r>
                    </a:p>
                  </a:txBody>
                  <a:tcPr marL="9525" marR="9525" marT="9525" marB="0" anchor="b"/>
                </a:tc>
                <a:extLst>
                  <a:ext uri="{0D108BD9-81ED-4DB2-BD59-A6C34878D82A}">
                    <a16:rowId xmlns:a16="http://schemas.microsoft.com/office/drawing/2014/main" val="1624757422"/>
                  </a:ext>
                </a:extLst>
              </a:tr>
              <a:tr h="190500">
                <a:tc>
                  <a:txBody>
                    <a:bodyPr/>
                    <a:lstStyle/>
                    <a:p>
                      <a:pPr algn="l" rtl="0" fontAlgn="b"/>
                      <a:r>
                        <a:rPr lang="en-GB" sz="1100" u="none" strike="noStrike">
                          <a:effectLst/>
                        </a:rPr>
                        <a:t>South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b="0" i="0" u="none" strike="noStrike">
                          <a:solidFill>
                            <a:srgbClr val="000000"/>
                          </a:solidFill>
                          <a:effectLst/>
                          <a:latin typeface="+mn-lt"/>
                        </a:rPr>
                        <a:t>15%</a:t>
                      </a:r>
                    </a:p>
                  </a:txBody>
                  <a:tcPr marL="9525" marR="9525" marT="9525" marB="0" anchor="b"/>
                </a:tc>
                <a:extLst>
                  <a:ext uri="{0D108BD9-81ED-4DB2-BD59-A6C34878D82A}">
                    <a16:rowId xmlns:a16="http://schemas.microsoft.com/office/drawing/2014/main" val="1659835570"/>
                  </a:ext>
                </a:extLst>
              </a:tr>
              <a:tr h="190500">
                <a:tc>
                  <a:txBody>
                    <a:bodyPr/>
                    <a:lstStyle/>
                    <a:p>
                      <a:pPr algn="l" rtl="0" fontAlgn="b"/>
                      <a:r>
                        <a:rPr lang="en-GB" sz="1100" u="none" strike="noStrike">
                          <a:effectLst/>
                        </a:rPr>
                        <a:t>Lothians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17%</a:t>
                      </a:r>
                    </a:p>
                  </a:txBody>
                  <a:tcPr marL="9525" marR="9525" marT="9525" marB="0" anchor="b"/>
                </a:tc>
                <a:extLst>
                  <a:ext uri="{0D108BD9-81ED-4DB2-BD59-A6C34878D82A}">
                    <a16:rowId xmlns:a16="http://schemas.microsoft.com/office/drawing/2014/main" val="62538421"/>
                  </a:ext>
                </a:extLst>
              </a:tr>
              <a:tr h="190500">
                <a:tc>
                  <a:txBody>
                    <a:bodyPr/>
                    <a:lstStyle/>
                    <a:p>
                      <a:pPr algn="l" rtl="0" fontAlgn="b"/>
                      <a:r>
                        <a:rPr lang="en-GB" sz="1100" u="none" strike="noStrike">
                          <a:effectLst/>
                        </a:rPr>
                        <a:t>West Scotland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12%</a:t>
                      </a:r>
                    </a:p>
                  </a:txBody>
                  <a:tcPr marL="9525" marR="9525" marT="9525" marB="0" anchor="b"/>
                </a:tc>
                <a:extLst>
                  <a:ext uri="{0D108BD9-81ED-4DB2-BD59-A6C34878D82A}">
                    <a16:rowId xmlns:a16="http://schemas.microsoft.com/office/drawing/2014/main" val="3588563019"/>
                  </a:ext>
                </a:extLst>
              </a:tr>
              <a:tr h="190500">
                <a:tc>
                  <a:txBody>
                    <a:bodyPr/>
                    <a:lstStyle/>
                    <a:p>
                      <a:pPr algn="l" fontAlgn="b"/>
                      <a:r>
                        <a:rPr lang="en-GB" sz="1100" u="none" strike="noStrike">
                          <a:effectLst/>
                        </a:rPr>
                        <a:t>Glasgow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20%</a:t>
                      </a:r>
                    </a:p>
                  </a:txBody>
                  <a:tcPr marL="9525" marR="9525" marT="9525" marB="0" anchor="b"/>
                </a:tc>
                <a:extLst>
                  <a:ext uri="{0D108BD9-81ED-4DB2-BD59-A6C34878D82A}">
                    <a16:rowId xmlns:a16="http://schemas.microsoft.com/office/drawing/2014/main" val="3427421605"/>
                  </a:ext>
                </a:extLst>
              </a:tr>
              <a:tr h="190500">
                <a:tc>
                  <a:txBody>
                    <a:bodyPr/>
                    <a:lstStyle/>
                    <a:p>
                      <a:pPr algn="l" rtl="0" fontAlgn="b"/>
                      <a:r>
                        <a:rPr lang="en-GB" sz="1100" u="none" strike="noStrike">
                          <a:effectLst/>
                        </a:rPr>
                        <a:t>Highlands and Islands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6%</a:t>
                      </a:r>
                    </a:p>
                  </a:txBody>
                  <a:tcPr marL="9525" marR="9525" marT="9525" marB="0" anchor="b"/>
                </a:tc>
                <a:extLst>
                  <a:ext uri="{0D108BD9-81ED-4DB2-BD59-A6C34878D82A}">
                    <a16:rowId xmlns:a16="http://schemas.microsoft.com/office/drawing/2014/main" val="887419332"/>
                  </a:ext>
                </a:extLst>
              </a:tr>
            </a:tbl>
          </a:graphicData>
        </a:graphic>
      </p:graphicFrame>
      <p:graphicFrame>
        <p:nvGraphicFramePr>
          <p:cNvPr id="7" name="Table 6">
            <a:extLst>
              <a:ext uri="{FF2B5EF4-FFF2-40B4-BE49-F238E27FC236}">
                <a16:creationId xmlns:a16="http://schemas.microsoft.com/office/drawing/2014/main" id="{D81CF889-1D86-9EC7-C03B-F9C2F0511C8D}"/>
              </a:ext>
            </a:extLst>
          </p:cNvPr>
          <p:cNvGraphicFramePr>
            <a:graphicFrameLocks noGrp="1"/>
          </p:cNvGraphicFramePr>
          <p:nvPr>
            <p:extLst>
              <p:ext uri="{D42A27DB-BD31-4B8C-83A1-F6EECF244321}">
                <p14:modId xmlns:p14="http://schemas.microsoft.com/office/powerpoint/2010/main" val="2422553247"/>
              </p:ext>
            </p:extLst>
          </p:nvPr>
        </p:nvGraphicFramePr>
        <p:xfrm>
          <a:off x="3215680" y="1735161"/>
          <a:ext cx="2387600" cy="7620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2049506131"/>
                    </a:ext>
                  </a:extLst>
                </a:gridCol>
                <a:gridCol w="609600">
                  <a:extLst>
                    <a:ext uri="{9D8B030D-6E8A-4147-A177-3AD203B41FA5}">
                      <a16:colId xmlns:a16="http://schemas.microsoft.com/office/drawing/2014/main" val="3912265514"/>
                    </a:ext>
                  </a:extLst>
                </a:gridCol>
              </a:tblGrid>
              <a:tr h="190500">
                <a:tc>
                  <a:txBody>
                    <a:bodyPr/>
                    <a:lstStyle/>
                    <a:p>
                      <a:pPr algn="l" fontAlgn="b"/>
                      <a:r>
                        <a:rPr lang="en-GB" sz="1100" b="1" u="none" strike="noStrike">
                          <a:effectLst/>
                        </a:rPr>
                        <a:t>Urban/rural area (2-fold)</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809576789"/>
                  </a:ext>
                </a:extLst>
              </a:tr>
              <a:tr h="190500">
                <a:tc>
                  <a:txBody>
                    <a:bodyPr/>
                    <a:lstStyle/>
                    <a:p>
                      <a:pPr algn="l" fontAlgn="b"/>
                      <a:r>
                        <a:rPr lang="en-GB" sz="1100" u="none" strike="noStrike">
                          <a:effectLst/>
                        </a:rPr>
                        <a:t>Urban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85%</a:t>
                      </a:r>
                    </a:p>
                  </a:txBody>
                  <a:tcPr marL="9525" marR="9525" marT="9525" marB="0" anchor="b"/>
                </a:tc>
                <a:extLst>
                  <a:ext uri="{0D108BD9-81ED-4DB2-BD59-A6C34878D82A}">
                    <a16:rowId xmlns:a16="http://schemas.microsoft.com/office/drawing/2014/main" val="220974551"/>
                  </a:ext>
                </a:extLst>
              </a:tr>
              <a:tr h="190500">
                <a:tc>
                  <a:txBody>
                    <a:bodyPr/>
                    <a:lstStyle/>
                    <a:p>
                      <a:pPr algn="l" fontAlgn="b"/>
                      <a:r>
                        <a:rPr lang="en-GB" sz="1100" u="none" strike="noStrike">
                          <a:effectLst/>
                        </a:rPr>
                        <a:t>Rural</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14%</a:t>
                      </a:r>
                    </a:p>
                  </a:txBody>
                  <a:tcPr marL="9525" marR="9525" marT="9525" marB="0" anchor="b"/>
                </a:tc>
                <a:extLst>
                  <a:ext uri="{0D108BD9-81ED-4DB2-BD59-A6C34878D82A}">
                    <a16:rowId xmlns:a16="http://schemas.microsoft.com/office/drawing/2014/main" val="2483537998"/>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2328198821"/>
                  </a:ext>
                </a:extLst>
              </a:tr>
            </a:tbl>
          </a:graphicData>
        </a:graphic>
      </p:graphicFrame>
      <p:graphicFrame>
        <p:nvGraphicFramePr>
          <p:cNvPr id="8" name="Table 7">
            <a:extLst>
              <a:ext uri="{FF2B5EF4-FFF2-40B4-BE49-F238E27FC236}">
                <a16:creationId xmlns:a16="http://schemas.microsoft.com/office/drawing/2014/main" id="{335B7CDD-3B24-E527-2E01-C9700745891B}"/>
              </a:ext>
            </a:extLst>
          </p:cNvPr>
          <p:cNvGraphicFramePr>
            <a:graphicFrameLocks noGrp="1"/>
          </p:cNvGraphicFramePr>
          <p:nvPr>
            <p:extLst>
              <p:ext uri="{D42A27DB-BD31-4B8C-83A1-F6EECF244321}">
                <p14:modId xmlns:p14="http://schemas.microsoft.com/office/powerpoint/2010/main" val="1640610004"/>
              </p:ext>
            </p:extLst>
          </p:nvPr>
        </p:nvGraphicFramePr>
        <p:xfrm>
          <a:off x="3215680" y="4465223"/>
          <a:ext cx="2387600" cy="15240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3295036515"/>
                    </a:ext>
                  </a:extLst>
                </a:gridCol>
                <a:gridCol w="609600">
                  <a:extLst>
                    <a:ext uri="{9D8B030D-6E8A-4147-A177-3AD203B41FA5}">
                      <a16:colId xmlns:a16="http://schemas.microsoft.com/office/drawing/2014/main" val="1009764971"/>
                    </a:ext>
                  </a:extLst>
                </a:gridCol>
              </a:tblGrid>
              <a:tr h="190500">
                <a:tc>
                  <a:txBody>
                    <a:bodyPr/>
                    <a:lstStyle/>
                    <a:p>
                      <a:pPr algn="l" fontAlgn="b"/>
                      <a:r>
                        <a:rPr lang="en-GB" sz="1100" b="1" u="none" strike="noStrike">
                          <a:effectLst/>
                        </a:rPr>
                        <a:t>Urban/rural area (6-fold)</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27292228"/>
                  </a:ext>
                </a:extLst>
              </a:tr>
              <a:tr h="190500">
                <a:tc>
                  <a:txBody>
                    <a:bodyPr/>
                    <a:lstStyle/>
                    <a:p>
                      <a:pPr algn="l" fontAlgn="b"/>
                      <a:r>
                        <a:rPr lang="en-GB" sz="1100" u="none" strike="noStrike">
                          <a:effectLst/>
                        </a:rPr>
                        <a:t>Large Urban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43%</a:t>
                      </a:r>
                    </a:p>
                  </a:txBody>
                  <a:tcPr marL="9525" marR="9525" marT="9525" marB="0" anchor="b"/>
                </a:tc>
                <a:extLst>
                  <a:ext uri="{0D108BD9-81ED-4DB2-BD59-A6C34878D82A}">
                    <a16:rowId xmlns:a16="http://schemas.microsoft.com/office/drawing/2014/main" val="179216339"/>
                  </a:ext>
                </a:extLst>
              </a:tr>
              <a:tr h="190500">
                <a:tc>
                  <a:txBody>
                    <a:bodyPr/>
                    <a:lstStyle/>
                    <a:p>
                      <a:pPr algn="l" fontAlgn="b"/>
                      <a:r>
                        <a:rPr lang="en-GB" sz="1100" u="none" strike="noStrike">
                          <a:effectLst/>
                        </a:rPr>
                        <a:t>Other Urban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23%</a:t>
                      </a:r>
                    </a:p>
                  </a:txBody>
                  <a:tcPr marL="9525" marR="9525" marT="9525" marB="0" anchor="b"/>
                </a:tc>
                <a:extLst>
                  <a:ext uri="{0D108BD9-81ED-4DB2-BD59-A6C34878D82A}">
                    <a16:rowId xmlns:a16="http://schemas.microsoft.com/office/drawing/2014/main" val="4194612791"/>
                  </a:ext>
                </a:extLst>
              </a:tr>
              <a:tr h="190500">
                <a:tc>
                  <a:txBody>
                    <a:bodyPr/>
                    <a:lstStyle/>
                    <a:p>
                      <a:pPr algn="l" fontAlgn="b"/>
                      <a:r>
                        <a:rPr lang="en-GB" sz="1100" u="none" strike="noStrike">
                          <a:effectLst/>
                        </a:rPr>
                        <a:t>Accessible Small Towns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6%</a:t>
                      </a:r>
                    </a:p>
                  </a:txBody>
                  <a:tcPr marL="9525" marR="9525" marT="9525" marB="0" anchor="b"/>
                </a:tc>
                <a:extLst>
                  <a:ext uri="{0D108BD9-81ED-4DB2-BD59-A6C34878D82A}">
                    <a16:rowId xmlns:a16="http://schemas.microsoft.com/office/drawing/2014/main" val="3653599155"/>
                  </a:ext>
                </a:extLst>
              </a:tr>
              <a:tr h="190500">
                <a:tc>
                  <a:txBody>
                    <a:bodyPr/>
                    <a:lstStyle/>
                    <a:p>
                      <a:pPr algn="l" fontAlgn="b"/>
                      <a:r>
                        <a:rPr lang="en-GB" sz="1100" u="none" strike="noStrike">
                          <a:effectLst/>
                        </a:rPr>
                        <a:t>Accessible Rural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7%</a:t>
                      </a:r>
                    </a:p>
                  </a:txBody>
                  <a:tcPr marL="9525" marR="9525" marT="9525" marB="0" anchor="b"/>
                </a:tc>
                <a:extLst>
                  <a:ext uri="{0D108BD9-81ED-4DB2-BD59-A6C34878D82A}">
                    <a16:rowId xmlns:a16="http://schemas.microsoft.com/office/drawing/2014/main" val="2942922318"/>
                  </a:ext>
                </a:extLst>
              </a:tr>
              <a:tr h="190500">
                <a:tc>
                  <a:txBody>
                    <a:bodyPr/>
                    <a:lstStyle/>
                    <a:p>
                      <a:pPr algn="l" fontAlgn="b"/>
                      <a:r>
                        <a:rPr lang="en-GB" sz="1100" u="none" strike="noStrike">
                          <a:effectLst/>
                        </a:rPr>
                        <a:t>Remote Rural Areas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2%</a:t>
                      </a:r>
                    </a:p>
                  </a:txBody>
                  <a:tcPr marL="9525" marR="9525" marT="9525" marB="0" anchor="b"/>
                </a:tc>
                <a:extLst>
                  <a:ext uri="{0D108BD9-81ED-4DB2-BD59-A6C34878D82A}">
                    <a16:rowId xmlns:a16="http://schemas.microsoft.com/office/drawing/2014/main" val="381548098"/>
                  </a:ext>
                </a:extLst>
              </a:tr>
              <a:tr h="190500">
                <a:tc>
                  <a:txBody>
                    <a:bodyPr/>
                    <a:lstStyle/>
                    <a:p>
                      <a:pPr algn="l" fontAlgn="b"/>
                      <a:r>
                        <a:rPr lang="en-GB" sz="1100" u="none" strike="noStrike">
                          <a:effectLst/>
                        </a:rPr>
                        <a:t>Remote Small Towns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2%</a:t>
                      </a:r>
                    </a:p>
                  </a:txBody>
                  <a:tcPr marL="9525" marR="9525" marT="9525" marB="0" anchor="b"/>
                </a:tc>
                <a:extLst>
                  <a:ext uri="{0D108BD9-81ED-4DB2-BD59-A6C34878D82A}">
                    <a16:rowId xmlns:a16="http://schemas.microsoft.com/office/drawing/2014/main" val="1415917207"/>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15%</a:t>
                      </a:r>
                    </a:p>
                  </a:txBody>
                  <a:tcPr marL="9525" marR="9525" marT="9525" marB="0" anchor="b"/>
                </a:tc>
                <a:extLst>
                  <a:ext uri="{0D108BD9-81ED-4DB2-BD59-A6C34878D82A}">
                    <a16:rowId xmlns:a16="http://schemas.microsoft.com/office/drawing/2014/main" val="2270172467"/>
                  </a:ext>
                </a:extLst>
              </a:tr>
            </a:tbl>
          </a:graphicData>
        </a:graphic>
      </p:graphicFrame>
      <p:graphicFrame>
        <p:nvGraphicFramePr>
          <p:cNvPr id="9" name="Table 8">
            <a:extLst>
              <a:ext uri="{FF2B5EF4-FFF2-40B4-BE49-F238E27FC236}">
                <a16:creationId xmlns:a16="http://schemas.microsoft.com/office/drawing/2014/main" id="{C5DDE5CE-8689-7328-3186-58637735906E}"/>
              </a:ext>
            </a:extLst>
          </p:cNvPr>
          <p:cNvGraphicFramePr>
            <a:graphicFrameLocks noGrp="1"/>
          </p:cNvGraphicFramePr>
          <p:nvPr>
            <p:extLst>
              <p:ext uri="{D42A27DB-BD31-4B8C-83A1-F6EECF244321}">
                <p14:modId xmlns:p14="http://schemas.microsoft.com/office/powerpoint/2010/main" val="537748051"/>
              </p:ext>
            </p:extLst>
          </p:nvPr>
        </p:nvGraphicFramePr>
        <p:xfrm>
          <a:off x="9036992" y="1735161"/>
          <a:ext cx="2387600" cy="141732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1353968985"/>
                    </a:ext>
                  </a:extLst>
                </a:gridCol>
                <a:gridCol w="609600">
                  <a:extLst>
                    <a:ext uri="{9D8B030D-6E8A-4147-A177-3AD203B41FA5}">
                      <a16:colId xmlns:a16="http://schemas.microsoft.com/office/drawing/2014/main" val="1981430272"/>
                    </a:ext>
                  </a:extLst>
                </a:gridCol>
              </a:tblGrid>
              <a:tr h="0">
                <a:tc>
                  <a:txBody>
                    <a:bodyPr/>
                    <a:lstStyle/>
                    <a:p>
                      <a:pPr algn="l" fontAlgn="b"/>
                      <a:r>
                        <a:rPr lang="en-GB" sz="1100" b="1" u="none" strike="noStrike">
                          <a:effectLst/>
                        </a:rPr>
                        <a:t>Age bracket</a:t>
                      </a:r>
                      <a:endParaRPr lang="en-GB" sz="11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58920199"/>
                  </a:ext>
                </a:extLst>
              </a:tr>
              <a:tr h="148621">
                <a:tc>
                  <a:txBody>
                    <a:bodyPr/>
                    <a:lstStyle/>
                    <a:p>
                      <a:pPr algn="l" rtl="0" fontAlgn="b"/>
                      <a:r>
                        <a:rPr lang="en-GB" sz="1100" b="0" i="0" u="none" strike="noStrike">
                          <a:solidFill>
                            <a:srgbClr val="000000"/>
                          </a:solidFill>
                          <a:effectLst/>
                          <a:latin typeface="Arial" panose="020B0604020202020204" pitchFamily="34" charset="0"/>
                        </a:rPr>
                        <a:t>16-24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8%</a:t>
                      </a:r>
                    </a:p>
                  </a:txBody>
                  <a:tcPr marL="9525" marR="9525" marT="9525" marB="0" anchor="b"/>
                </a:tc>
                <a:extLst>
                  <a:ext uri="{0D108BD9-81ED-4DB2-BD59-A6C34878D82A}">
                    <a16:rowId xmlns:a16="http://schemas.microsoft.com/office/drawing/2014/main" val="368062954"/>
                  </a:ext>
                </a:extLst>
              </a:tr>
              <a:tr h="148621">
                <a:tc>
                  <a:txBody>
                    <a:bodyPr/>
                    <a:lstStyle/>
                    <a:p>
                      <a:pPr algn="l" rtl="0" fontAlgn="b"/>
                      <a:r>
                        <a:rPr lang="en-GB" sz="1100" b="0" i="0" u="none" strike="noStrike">
                          <a:solidFill>
                            <a:srgbClr val="000000"/>
                          </a:solidFill>
                          <a:effectLst/>
                          <a:latin typeface="Arial" panose="020B0604020202020204" pitchFamily="34" charset="0"/>
                        </a:rPr>
                        <a:t>25-34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22%</a:t>
                      </a:r>
                    </a:p>
                  </a:txBody>
                  <a:tcPr marL="9525" marR="9525" marT="9525" marB="0" anchor="b"/>
                </a:tc>
                <a:extLst>
                  <a:ext uri="{0D108BD9-81ED-4DB2-BD59-A6C34878D82A}">
                    <a16:rowId xmlns:a16="http://schemas.microsoft.com/office/drawing/2014/main" val="4278186733"/>
                  </a:ext>
                </a:extLst>
              </a:tr>
              <a:tr h="148621">
                <a:tc>
                  <a:txBody>
                    <a:bodyPr/>
                    <a:lstStyle/>
                    <a:p>
                      <a:pPr algn="l" rtl="0" fontAlgn="b"/>
                      <a:r>
                        <a:rPr lang="en-GB" sz="1100" b="0" i="0" u="none" strike="noStrike">
                          <a:solidFill>
                            <a:srgbClr val="000000"/>
                          </a:solidFill>
                          <a:effectLst/>
                          <a:latin typeface="Arial" panose="020B0604020202020204" pitchFamily="34" charset="0"/>
                        </a:rPr>
                        <a:t>35-44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21%</a:t>
                      </a:r>
                    </a:p>
                  </a:txBody>
                  <a:tcPr marL="9525" marR="9525" marT="9525" marB="0" anchor="b"/>
                </a:tc>
                <a:extLst>
                  <a:ext uri="{0D108BD9-81ED-4DB2-BD59-A6C34878D82A}">
                    <a16:rowId xmlns:a16="http://schemas.microsoft.com/office/drawing/2014/main" val="1976765961"/>
                  </a:ext>
                </a:extLst>
              </a:tr>
              <a:tr h="148621">
                <a:tc>
                  <a:txBody>
                    <a:bodyPr/>
                    <a:lstStyle/>
                    <a:p>
                      <a:pPr algn="l" rtl="0" fontAlgn="b"/>
                      <a:r>
                        <a:rPr lang="en-GB" sz="1100" b="0" i="0" u="none" strike="noStrike">
                          <a:solidFill>
                            <a:srgbClr val="000000"/>
                          </a:solidFill>
                          <a:effectLst/>
                          <a:latin typeface="Arial" panose="020B0604020202020204" pitchFamily="34" charset="0"/>
                        </a:rPr>
                        <a:t>45-54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19%</a:t>
                      </a:r>
                    </a:p>
                  </a:txBody>
                  <a:tcPr marL="9525" marR="9525" marT="9525" marB="0" anchor="b"/>
                </a:tc>
                <a:extLst>
                  <a:ext uri="{0D108BD9-81ED-4DB2-BD59-A6C34878D82A}">
                    <a16:rowId xmlns:a16="http://schemas.microsoft.com/office/drawing/2014/main" val="3171572789"/>
                  </a:ext>
                </a:extLst>
              </a:tr>
              <a:tr h="148621">
                <a:tc>
                  <a:txBody>
                    <a:bodyPr/>
                    <a:lstStyle/>
                    <a:p>
                      <a:pPr algn="l" rtl="0" fontAlgn="b"/>
                      <a:r>
                        <a:rPr lang="en-GB" sz="1100" b="0" i="0" u="none" strike="noStrike">
                          <a:solidFill>
                            <a:srgbClr val="000000"/>
                          </a:solidFill>
                          <a:effectLst/>
                          <a:latin typeface="Arial" panose="020B0604020202020204" pitchFamily="34" charset="0"/>
                        </a:rPr>
                        <a:t>55-64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15%</a:t>
                      </a:r>
                    </a:p>
                  </a:txBody>
                  <a:tcPr marL="9525" marR="9525" marT="9525" marB="0" anchor="b"/>
                </a:tc>
                <a:extLst>
                  <a:ext uri="{0D108BD9-81ED-4DB2-BD59-A6C34878D82A}">
                    <a16:rowId xmlns:a16="http://schemas.microsoft.com/office/drawing/2014/main" val="3257768983"/>
                  </a:ext>
                </a:extLst>
              </a:tr>
              <a:tr h="148621">
                <a:tc>
                  <a:txBody>
                    <a:bodyPr/>
                    <a:lstStyle/>
                    <a:p>
                      <a:pPr algn="l" rtl="0" fontAlgn="b"/>
                      <a:r>
                        <a:rPr lang="en-GB" sz="1100" b="0" i="0" u="none" strike="noStrike">
                          <a:solidFill>
                            <a:srgbClr val="000000"/>
                          </a:solidFill>
                          <a:effectLst/>
                          <a:latin typeface="Arial" panose="020B0604020202020204" pitchFamily="34" charset="0"/>
                        </a:rPr>
                        <a:t>65+</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14%</a:t>
                      </a:r>
                    </a:p>
                  </a:txBody>
                  <a:tcPr marL="9525" marR="9525" marT="9525" marB="0" anchor="b"/>
                </a:tc>
                <a:extLst>
                  <a:ext uri="{0D108BD9-81ED-4DB2-BD59-A6C34878D82A}">
                    <a16:rowId xmlns:a16="http://schemas.microsoft.com/office/drawing/2014/main" val="1464859565"/>
                  </a:ext>
                </a:extLst>
              </a:tr>
              <a:tr h="148621">
                <a:tc>
                  <a:txBody>
                    <a:bodyPr/>
                    <a:lstStyle/>
                    <a:p>
                      <a:pPr algn="l" rtl="0" fontAlgn="b"/>
                      <a:r>
                        <a:rPr lang="en-GB" sz="1100" b="0" i="0" u="none" strike="noStrike">
                          <a:solidFill>
                            <a:srgbClr val="000000"/>
                          </a:solidFill>
                          <a:effectLst/>
                          <a:latin typeface="Arial" panose="020B0604020202020204" pitchFamily="34" charset="0"/>
                        </a:rPr>
                        <a:t>Prefer not to say</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1807241292"/>
                  </a:ext>
                </a:extLst>
              </a:tr>
            </a:tbl>
          </a:graphicData>
        </a:graphic>
      </p:graphicFrame>
      <p:graphicFrame>
        <p:nvGraphicFramePr>
          <p:cNvPr id="10" name="Table 9">
            <a:extLst>
              <a:ext uri="{FF2B5EF4-FFF2-40B4-BE49-F238E27FC236}">
                <a16:creationId xmlns:a16="http://schemas.microsoft.com/office/drawing/2014/main" id="{286E086F-E910-8708-F723-B473C1963D0E}"/>
              </a:ext>
            </a:extLst>
          </p:cNvPr>
          <p:cNvGraphicFramePr>
            <a:graphicFrameLocks noGrp="1"/>
          </p:cNvGraphicFramePr>
          <p:nvPr>
            <p:extLst>
              <p:ext uri="{D42A27DB-BD31-4B8C-83A1-F6EECF244321}">
                <p14:modId xmlns:p14="http://schemas.microsoft.com/office/powerpoint/2010/main" val="2550084944"/>
              </p:ext>
            </p:extLst>
          </p:nvPr>
        </p:nvGraphicFramePr>
        <p:xfrm>
          <a:off x="6096000" y="1740596"/>
          <a:ext cx="2387600" cy="7620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4193023795"/>
                    </a:ext>
                  </a:extLst>
                </a:gridCol>
                <a:gridCol w="609600">
                  <a:extLst>
                    <a:ext uri="{9D8B030D-6E8A-4147-A177-3AD203B41FA5}">
                      <a16:colId xmlns:a16="http://schemas.microsoft.com/office/drawing/2014/main" val="1617535956"/>
                    </a:ext>
                  </a:extLst>
                </a:gridCol>
              </a:tblGrid>
              <a:tr h="190500">
                <a:tc>
                  <a:txBody>
                    <a:bodyPr/>
                    <a:lstStyle/>
                    <a:p>
                      <a:pPr algn="l" fontAlgn="b"/>
                      <a:r>
                        <a:rPr lang="en-GB" sz="1100" b="1" u="none" strike="noStrike">
                          <a:effectLst/>
                        </a:rPr>
                        <a:t>Gender</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43018640"/>
                  </a:ext>
                </a:extLst>
              </a:tr>
              <a:tr h="190500">
                <a:tc>
                  <a:txBody>
                    <a:bodyPr/>
                    <a:lstStyle/>
                    <a:p>
                      <a:pPr algn="l" fontAlgn="b"/>
                      <a:r>
                        <a:rPr lang="en-GB" sz="1100" u="none" strike="noStrike">
                          <a:effectLst/>
                        </a:rPr>
                        <a:t>Female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53%</a:t>
                      </a:r>
                    </a:p>
                  </a:txBody>
                  <a:tcPr marL="9525" marR="9525" marT="9525" marB="0" anchor="b"/>
                </a:tc>
                <a:extLst>
                  <a:ext uri="{0D108BD9-81ED-4DB2-BD59-A6C34878D82A}">
                    <a16:rowId xmlns:a16="http://schemas.microsoft.com/office/drawing/2014/main" val="451123591"/>
                  </a:ext>
                </a:extLst>
              </a:tr>
              <a:tr h="190500">
                <a:tc>
                  <a:txBody>
                    <a:bodyPr/>
                    <a:lstStyle/>
                    <a:p>
                      <a:pPr algn="l" fontAlgn="b"/>
                      <a:r>
                        <a:rPr lang="en-GB" sz="1100" u="none" strike="noStrike">
                          <a:effectLst/>
                        </a:rPr>
                        <a:t>Male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46%</a:t>
                      </a:r>
                    </a:p>
                  </a:txBody>
                  <a:tcPr marL="9525" marR="9525" marT="9525" marB="0" anchor="b"/>
                </a:tc>
                <a:extLst>
                  <a:ext uri="{0D108BD9-81ED-4DB2-BD59-A6C34878D82A}">
                    <a16:rowId xmlns:a16="http://schemas.microsoft.com/office/drawing/2014/main" val="148521128"/>
                  </a:ext>
                </a:extLst>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2528297515"/>
                  </a:ext>
                </a:extLst>
              </a:tr>
            </a:tbl>
          </a:graphicData>
        </a:graphic>
      </p:graphicFrame>
      <p:graphicFrame>
        <p:nvGraphicFramePr>
          <p:cNvPr id="11" name="Table 10">
            <a:extLst>
              <a:ext uri="{FF2B5EF4-FFF2-40B4-BE49-F238E27FC236}">
                <a16:creationId xmlns:a16="http://schemas.microsoft.com/office/drawing/2014/main" id="{AA4F8EA2-97DF-BEB7-BD6F-C547F6BA1ECA}"/>
              </a:ext>
            </a:extLst>
          </p:cNvPr>
          <p:cNvGraphicFramePr>
            <a:graphicFrameLocks noGrp="1"/>
          </p:cNvGraphicFramePr>
          <p:nvPr>
            <p:extLst>
              <p:ext uri="{D42A27DB-BD31-4B8C-83A1-F6EECF244321}">
                <p14:modId xmlns:p14="http://schemas.microsoft.com/office/powerpoint/2010/main" val="1017189678"/>
              </p:ext>
            </p:extLst>
          </p:nvPr>
        </p:nvGraphicFramePr>
        <p:xfrm>
          <a:off x="6096000" y="2833037"/>
          <a:ext cx="2376264" cy="76200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2354298833"/>
                    </a:ext>
                  </a:extLst>
                </a:gridCol>
                <a:gridCol w="576064">
                  <a:extLst>
                    <a:ext uri="{9D8B030D-6E8A-4147-A177-3AD203B41FA5}">
                      <a16:colId xmlns:a16="http://schemas.microsoft.com/office/drawing/2014/main" val="29484886"/>
                    </a:ext>
                  </a:extLst>
                </a:gridCol>
              </a:tblGrid>
              <a:tr h="190500">
                <a:tc>
                  <a:txBody>
                    <a:bodyPr/>
                    <a:lstStyle/>
                    <a:p>
                      <a:pPr algn="l" fontAlgn="b"/>
                      <a:r>
                        <a:rPr lang="en-GB" sz="1100" b="1" u="none" strike="noStrike">
                          <a:effectLst/>
                        </a:rPr>
                        <a:t>Disability/health condition</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54779443"/>
                  </a:ext>
                </a:extLst>
              </a:tr>
              <a:tr h="190500">
                <a:tc>
                  <a:txBody>
                    <a:bodyPr/>
                    <a:lstStyle/>
                    <a:p>
                      <a:pPr algn="l" fontAlgn="b"/>
                      <a:r>
                        <a:rPr lang="en-GB" sz="1100" u="none" strike="noStrike">
                          <a:effectLst/>
                        </a:rPr>
                        <a:t>No</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64%</a:t>
                      </a:r>
                    </a:p>
                  </a:txBody>
                  <a:tcPr marL="9525" marR="9525" marT="9525" marB="0" anchor="b"/>
                </a:tc>
                <a:extLst>
                  <a:ext uri="{0D108BD9-81ED-4DB2-BD59-A6C34878D82A}">
                    <a16:rowId xmlns:a16="http://schemas.microsoft.com/office/drawing/2014/main" val="3595925041"/>
                  </a:ext>
                </a:extLst>
              </a:tr>
              <a:tr h="190500">
                <a:tc>
                  <a:txBody>
                    <a:bodyPr/>
                    <a:lstStyle/>
                    <a:p>
                      <a:pPr algn="l" fontAlgn="b"/>
                      <a:r>
                        <a:rPr lang="en-GB" sz="1100" u="none" strike="noStrike">
                          <a:effectLst/>
                        </a:rPr>
                        <a:t>Yes</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33%</a:t>
                      </a:r>
                    </a:p>
                  </a:txBody>
                  <a:tcPr marL="9525" marR="9525" marT="9525" marB="0" anchor="b"/>
                </a:tc>
                <a:extLst>
                  <a:ext uri="{0D108BD9-81ED-4DB2-BD59-A6C34878D82A}">
                    <a16:rowId xmlns:a16="http://schemas.microsoft.com/office/drawing/2014/main" val="1131914256"/>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3%</a:t>
                      </a:r>
                    </a:p>
                  </a:txBody>
                  <a:tcPr marL="9525" marR="9525" marT="9525" marB="0" anchor="b"/>
                </a:tc>
                <a:extLst>
                  <a:ext uri="{0D108BD9-81ED-4DB2-BD59-A6C34878D82A}">
                    <a16:rowId xmlns:a16="http://schemas.microsoft.com/office/drawing/2014/main" val="817836995"/>
                  </a:ext>
                </a:extLst>
              </a:tr>
            </a:tbl>
          </a:graphicData>
        </a:graphic>
      </p:graphicFrame>
      <p:graphicFrame>
        <p:nvGraphicFramePr>
          <p:cNvPr id="12" name="Table 11">
            <a:extLst>
              <a:ext uri="{FF2B5EF4-FFF2-40B4-BE49-F238E27FC236}">
                <a16:creationId xmlns:a16="http://schemas.microsoft.com/office/drawing/2014/main" id="{1828E88A-40BB-32A3-61CE-5D1908D64167}"/>
              </a:ext>
            </a:extLst>
          </p:cNvPr>
          <p:cNvGraphicFramePr>
            <a:graphicFrameLocks noGrp="1"/>
          </p:cNvGraphicFramePr>
          <p:nvPr>
            <p:extLst>
              <p:ext uri="{D42A27DB-BD31-4B8C-83A1-F6EECF244321}">
                <p14:modId xmlns:p14="http://schemas.microsoft.com/office/powerpoint/2010/main" val="3477605571"/>
              </p:ext>
            </p:extLst>
          </p:nvPr>
        </p:nvGraphicFramePr>
        <p:xfrm>
          <a:off x="6096000" y="3788301"/>
          <a:ext cx="2376264" cy="2023110"/>
        </p:xfrm>
        <a:graphic>
          <a:graphicData uri="http://schemas.openxmlformats.org/drawingml/2006/table">
            <a:tbl>
              <a:tblPr>
                <a:tableStyleId>{5C22544A-7EE6-4342-B048-85BDC9FD1C3A}</a:tableStyleId>
              </a:tblPr>
              <a:tblGrid>
                <a:gridCol w="1800200">
                  <a:extLst>
                    <a:ext uri="{9D8B030D-6E8A-4147-A177-3AD203B41FA5}">
                      <a16:colId xmlns:a16="http://schemas.microsoft.com/office/drawing/2014/main" val="674817806"/>
                    </a:ext>
                  </a:extLst>
                </a:gridCol>
                <a:gridCol w="576064">
                  <a:extLst>
                    <a:ext uri="{9D8B030D-6E8A-4147-A177-3AD203B41FA5}">
                      <a16:colId xmlns:a16="http://schemas.microsoft.com/office/drawing/2014/main" val="3866318421"/>
                    </a:ext>
                  </a:extLst>
                </a:gridCol>
              </a:tblGrid>
              <a:tr h="190500">
                <a:tc>
                  <a:txBody>
                    <a:bodyPr/>
                    <a:lstStyle/>
                    <a:p>
                      <a:pPr algn="l" fontAlgn="b"/>
                      <a:r>
                        <a:rPr lang="en-GB" sz="1100" b="1" u="none" strike="noStrike">
                          <a:effectLst/>
                        </a:rPr>
                        <a:t>Employment status</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32478777"/>
                  </a:ext>
                </a:extLst>
              </a:tr>
              <a:tr h="190500">
                <a:tc>
                  <a:txBody>
                    <a:bodyPr/>
                    <a:lstStyle/>
                    <a:p>
                      <a:pPr algn="l" fontAlgn="b"/>
                      <a:r>
                        <a:rPr lang="en-US" sz="1100" u="none" strike="noStrike">
                          <a:effectLst/>
                        </a:rPr>
                        <a:t>Full time paid work (over 30 hours per week)</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49%</a:t>
                      </a:r>
                    </a:p>
                  </a:txBody>
                  <a:tcPr marL="9525" marR="9525" marT="9525" marB="0" anchor="b"/>
                </a:tc>
                <a:extLst>
                  <a:ext uri="{0D108BD9-81ED-4DB2-BD59-A6C34878D82A}">
                    <a16:rowId xmlns:a16="http://schemas.microsoft.com/office/drawing/2014/main" val="1893664167"/>
                  </a:ext>
                </a:extLst>
              </a:tr>
              <a:tr h="190500">
                <a:tc>
                  <a:txBody>
                    <a:bodyPr/>
                    <a:lstStyle/>
                    <a:p>
                      <a:pPr algn="l" fontAlgn="b"/>
                      <a:r>
                        <a:rPr lang="en-GB" sz="1100" u="none" strike="noStrike">
                          <a:effectLst/>
                        </a:rPr>
                        <a:t>Retired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14%</a:t>
                      </a:r>
                    </a:p>
                  </a:txBody>
                  <a:tcPr marL="9525" marR="9525" marT="9525" marB="0" anchor="b"/>
                </a:tc>
                <a:extLst>
                  <a:ext uri="{0D108BD9-81ED-4DB2-BD59-A6C34878D82A}">
                    <a16:rowId xmlns:a16="http://schemas.microsoft.com/office/drawing/2014/main" val="456259304"/>
                  </a:ext>
                </a:extLst>
              </a:tr>
              <a:tr h="190500">
                <a:tc>
                  <a:txBody>
                    <a:bodyPr/>
                    <a:lstStyle/>
                    <a:p>
                      <a:pPr algn="l" fontAlgn="b"/>
                      <a:r>
                        <a:rPr lang="en-GB" sz="1100" u="none" strike="noStrike">
                          <a:effectLst/>
                        </a:rPr>
                        <a:t>Part time paid work</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13%</a:t>
                      </a:r>
                    </a:p>
                  </a:txBody>
                  <a:tcPr marL="9525" marR="9525" marT="9525" marB="0" anchor="b"/>
                </a:tc>
                <a:extLst>
                  <a:ext uri="{0D108BD9-81ED-4DB2-BD59-A6C34878D82A}">
                    <a16:rowId xmlns:a16="http://schemas.microsoft.com/office/drawing/2014/main" val="3791285476"/>
                  </a:ext>
                </a:extLst>
              </a:tr>
              <a:tr h="190500">
                <a:tc>
                  <a:txBody>
                    <a:bodyPr/>
                    <a:lstStyle/>
                    <a:p>
                      <a:pPr algn="l" fontAlgn="b"/>
                      <a:r>
                        <a:rPr lang="en-GB" sz="1100" u="none" strike="noStrike">
                          <a:effectLst/>
                        </a:rPr>
                        <a:t>Unemployed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10%</a:t>
                      </a:r>
                    </a:p>
                  </a:txBody>
                  <a:tcPr marL="9525" marR="9525" marT="9525" marB="0" anchor="b"/>
                </a:tc>
                <a:extLst>
                  <a:ext uri="{0D108BD9-81ED-4DB2-BD59-A6C34878D82A}">
                    <a16:rowId xmlns:a16="http://schemas.microsoft.com/office/drawing/2014/main" val="741797436"/>
                  </a:ext>
                </a:extLst>
              </a:tr>
              <a:tr h="190500">
                <a:tc>
                  <a:txBody>
                    <a:bodyPr/>
                    <a:lstStyle/>
                    <a:p>
                      <a:pPr algn="l" fontAlgn="b"/>
                      <a:r>
                        <a:rPr lang="en-GB" sz="1100" u="none" strike="noStrike">
                          <a:effectLst/>
                        </a:rPr>
                        <a:t>Self-employed</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4%</a:t>
                      </a:r>
                    </a:p>
                  </a:txBody>
                  <a:tcPr marL="9525" marR="9525" marT="9525" marB="0" anchor="b"/>
                </a:tc>
                <a:extLst>
                  <a:ext uri="{0D108BD9-81ED-4DB2-BD59-A6C34878D82A}">
                    <a16:rowId xmlns:a16="http://schemas.microsoft.com/office/drawing/2014/main" val="805011868"/>
                  </a:ext>
                </a:extLst>
              </a:tr>
              <a:tr h="190500">
                <a:tc>
                  <a:txBody>
                    <a:bodyPr/>
                    <a:lstStyle/>
                    <a:p>
                      <a:pPr algn="l" fontAlgn="b"/>
                      <a:r>
                        <a:rPr lang="en-GB" sz="1100" u="none" strike="noStrike">
                          <a:effectLst/>
                        </a:rPr>
                        <a:t>Other</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148403833"/>
                  </a:ext>
                </a:extLst>
              </a:tr>
              <a:tr h="190500">
                <a:tc>
                  <a:txBody>
                    <a:bodyPr/>
                    <a:lstStyle/>
                    <a:p>
                      <a:pPr algn="l" fontAlgn="b"/>
                      <a:r>
                        <a:rPr lang="en-US" sz="1100" u="none" strike="noStrike">
                          <a:effectLst/>
                        </a:rPr>
                        <a:t>Full time education (school/college/university)</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3%</a:t>
                      </a:r>
                    </a:p>
                  </a:txBody>
                  <a:tcPr marL="9525" marR="9525" marT="9525" marB="0" anchor="b"/>
                </a:tc>
                <a:extLst>
                  <a:ext uri="{0D108BD9-81ED-4DB2-BD59-A6C34878D82A}">
                    <a16:rowId xmlns:a16="http://schemas.microsoft.com/office/drawing/2014/main" val="1151544928"/>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747499249"/>
                  </a:ext>
                </a:extLst>
              </a:tr>
            </a:tbl>
          </a:graphicData>
        </a:graphic>
      </p:graphicFrame>
      <p:graphicFrame>
        <p:nvGraphicFramePr>
          <p:cNvPr id="13" name="Table 12">
            <a:extLst>
              <a:ext uri="{FF2B5EF4-FFF2-40B4-BE49-F238E27FC236}">
                <a16:creationId xmlns:a16="http://schemas.microsoft.com/office/drawing/2014/main" id="{D6A4A1D7-A916-28D0-C12D-92B287EB32FA}"/>
              </a:ext>
            </a:extLst>
          </p:cNvPr>
          <p:cNvGraphicFramePr>
            <a:graphicFrameLocks noGrp="1"/>
          </p:cNvGraphicFramePr>
          <p:nvPr>
            <p:extLst>
              <p:ext uri="{D42A27DB-BD31-4B8C-83A1-F6EECF244321}">
                <p14:modId xmlns:p14="http://schemas.microsoft.com/office/powerpoint/2010/main" val="1137127874"/>
              </p:ext>
            </p:extLst>
          </p:nvPr>
        </p:nvGraphicFramePr>
        <p:xfrm>
          <a:off x="9036992" y="3275856"/>
          <a:ext cx="2389802" cy="3048000"/>
        </p:xfrm>
        <a:graphic>
          <a:graphicData uri="http://schemas.openxmlformats.org/drawingml/2006/table">
            <a:tbl>
              <a:tblPr>
                <a:tableStyleId>{5C22544A-7EE6-4342-B048-85BDC9FD1C3A}</a:tableStyleId>
              </a:tblPr>
              <a:tblGrid>
                <a:gridCol w="1741730">
                  <a:extLst>
                    <a:ext uri="{9D8B030D-6E8A-4147-A177-3AD203B41FA5}">
                      <a16:colId xmlns:a16="http://schemas.microsoft.com/office/drawing/2014/main" val="313343674"/>
                    </a:ext>
                  </a:extLst>
                </a:gridCol>
                <a:gridCol w="648072">
                  <a:extLst>
                    <a:ext uri="{9D8B030D-6E8A-4147-A177-3AD203B41FA5}">
                      <a16:colId xmlns:a16="http://schemas.microsoft.com/office/drawing/2014/main" val="3442816055"/>
                    </a:ext>
                  </a:extLst>
                </a:gridCol>
              </a:tblGrid>
              <a:tr h="190500">
                <a:tc>
                  <a:txBody>
                    <a:bodyPr/>
                    <a:lstStyle/>
                    <a:p>
                      <a:pPr algn="l" fontAlgn="b"/>
                      <a:r>
                        <a:rPr lang="en-GB" sz="1100" b="1" u="none" strike="noStrike">
                          <a:effectLst/>
                        </a:rPr>
                        <a:t>Household income</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56895241"/>
                  </a:ext>
                </a:extLst>
              </a:tr>
              <a:tr h="190500">
                <a:tc>
                  <a:txBody>
                    <a:bodyPr/>
                    <a:lstStyle/>
                    <a:p>
                      <a:pPr algn="l" fontAlgn="b"/>
                      <a:r>
                        <a:rPr lang="en-GB" sz="1100" u="none" strike="noStrike">
                          <a:effectLst/>
                        </a:rPr>
                        <a:t>Less than £5,000</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5%</a:t>
                      </a:r>
                    </a:p>
                  </a:txBody>
                  <a:tcPr marL="9525" marR="9525" marT="9525" marB="0" anchor="b"/>
                </a:tc>
                <a:extLst>
                  <a:ext uri="{0D108BD9-81ED-4DB2-BD59-A6C34878D82A}">
                    <a16:rowId xmlns:a16="http://schemas.microsoft.com/office/drawing/2014/main" val="4209105259"/>
                  </a:ext>
                </a:extLst>
              </a:tr>
              <a:tr h="190500">
                <a:tc>
                  <a:txBody>
                    <a:bodyPr/>
                    <a:lstStyle/>
                    <a:p>
                      <a:pPr algn="l" fontAlgn="b"/>
                      <a:r>
                        <a:rPr lang="en-GB" sz="1100" u="none" strike="noStrike">
                          <a:effectLst/>
                        </a:rPr>
                        <a:t>£5,000 to £9,999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5%</a:t>
                      </a:r>
                    </a:p>
                  </a:txBody>
                  <a:tcPr marL="9525" marR="9525" marT="9525" marB="0" anchor="b"/>
                </a:tc>
                <a:extLst>
                  <a:ext uri="{0D108BD9-81ED-4DB2-BD59-A6C34878D82A}">
                    <a16:rowId xmlns:a16="http://schemas.microsoft.com/office/drawing/2014/main" val="3685030365"/>
                  </a:ext>
                </a:extLst>
              </a:tr>
              <a:tr h="190500">
                <a:tc>
                  <a:txBody>
                    <a:bodyPr/>
                    <a:lstStyle/>
                    <a:p>
                      <a:pPr algn="l" fontAlgn="b"/>
                      <a:r>
                        <a:rPr lang="en-GB" sz="1100" u="none" strike="noStrike">
                          <a:effectLst/>
                        </a:rPr>
                        <a:t>£10,000 to £14,999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8%</a:t>
                      </a:r>
                    </a:p>
                  </a:txBody>
                  <a:tcPr marL="9525" marR="9525" marT="9525" marB="0" anchor="b"/>
                </a:tc>
                <a:extLst>
                  <a:ext uri="{0D108BD9-81ED-4DB2-BD59-A6C34878D82A}">
                    <a16:rowId xmlns:a16="http://schemas.microsoft.com/office/drawing/2014/main" val="128770203"/>
                  </a:ext>
                </a:extLst>
              </a:tr>
              <a:tr h="190500">
                <a:tc>
                  <a:txBody>
                    <a:bodyPr/>
                    <a:lstStyle/>
                    <a:p>
                      <a:pPr algn="l" fontAlgn="b"/>
                      <a:r>
                        <a:rPr lang="en-GB" sz="1100" u="none" strike="noStrike">
                          <a:effectLst/>
                        </a:rPr>
                        <a:t>£15,000 to £19,999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7%</a:t>
                      </a:r>
                    </a:p>
                  </a:txBody>
                  <a:tcPr marL="9525" marR="9525" marT="9525" marB="0" anchor="b"/>
                </a:tc>
                <a:extLst>
                  <a:ext uri="{0D108BD9-81ED-4DB2-BD59-A6C34878D82A}">
                    <a16:rowId xmlns:a16="http://schemas.microsoft.com/office/drawing/2014/main" val="2976727364"/>
                  </a:ext>
                </a:extLst>
              </a:tr>
              <a:tr h="190500">
                <a:tc>
                  <a:txBody>
                    <a:bodyPr/>
                    <a:lstStyle/>
                    <a:p>
                      <a:pPr algn="l" fontAlgn="b"/>
                      <a:r>
                        <a:rPr lang="en-GB" sz="1100" u="none" strike="noStrike">
                          <a:effectLst/>
                        </a:rPr>
                        <a:t>£20,000 to £24,999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9%</a:t>
                      </a:r>
                    </a:p>
                  </a:txBody>
                  <a:tcPr marL="9525" marR="9525" marT="9525" marB="0" anchor="b"/>
                </a:tc>
                <a:extLst>
                  <a:ext uri="{0D108BD9-81ED-4DB2-BD59-A6C34878D82A}">
                    <a16:rowId xmlns:a16="http://schemas.microsoft.com/office/drawing/2014/main" val="3153586595"/>
                  </a:ext>
                </a:extLst>
              </a:tr>
              <a:tr h="190500">
                <a:tc>
                  <a:txBody>
                    <a:bodyPr/>
                    <a:lstStyle/>
                    <a:p>
                      <a:pPr algn="l" fontAlgn="b"/>
                      <a:r>
                        <a:rPr lang="en-GB" sz="1100" u="none" strike="noStrike">
                          <a:effectLst/>
                        </a:rPr>
                        <a:t>£25,000 to £29,999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8%</a:t>
                      </a:r>
                    </a:p>
                  </a:txBody>
                  <a:tcPr marL="9525" marR="9525" marT="9525" marB="0" anchor="b"/>
                </a:tc>
                <a:extLst>
                  <a:ext uri="{0D108BD9-81ED-4DB2-BD59-A6C34878D82A}">
                    <a16:rowId xmlns:a16="http://schemas.microsoft.com/office/drawing/2014/main" val="2786945562"/>
                  </a:ext>
                </a:extLst>
              </a:tr>
              <a:tr h="190500">
                <a:tc>
                  <a:txBody>
                    <a:bodyPr/>
                    <a:lstStyle/>
                    <a:p>
                      <a:pPr algn="l" fontAlgn="b"/>
                      <a:r>
                        <a:rPr lang="en-GB" sz="1100" u="none" strike="noStrike">
                          <a:effectLst/>
                        </a:rPr>
                        <a:t>£30,000 to £34,999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9%</a:t>
                      </a:r>
                    </a:p>
                  </a:txBody>
                  <a:tcPr marL="9525" marR="9525" marT="9525" marB="0" anchor="b"/>
                </a:tc>
                <a:extLst>
                  <a:ext uri="{0D108BD9-81ED-4DB2-BD59-A6C34878D82A}">
                    <a16:rowId xmlns:a16="http://schemas.microsoft.com/office/drawing/2014/main" val="1633217895"/>
                  </a:ext>
                </a:extLst>
              </a:tr>
              <a:tr h="190500">
                <a:tc>
                  <a:txBody>
                    <a:bodyPr/>
                    <a:lstStyle/>
                    <a:p>
                      <a:pPr algn="l" fontAlgn="b"/>
                      <a:r>
                        <a:rPr lang="en-GB" sz="1100" u="none" strike="noStrike">
                          <a:effectLst/>
                        </a:rPr>
                        <a:t>£35,000 to £39,999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6%</a:t>
                      </a:r>
                    </a:p>
                  </a:txBody>
                  <a:tcPr marL="9525" marR="9525" marT="9525" marB="0" anchor="b"/>
                </a:tc>
                <a:extLst>
                  <a:ext uri="{0D108BD9-81ED-4DB2-BD59-A6C34878D82A}">
                    <a16:rowId xmlns:a16="http://schemas.microsoft.com/office/drawing/2014/main" val="2860545808"/>
                  </a:ext>
                </a:extLst>
              </a:tr>
              <a:tr h="190500">
                <a:tc>
                  <a:txBody>
                    <a:bodyPr/>
                    <a:lstStyle/>
                    <a:p>
                      <a:pPr algn="l" fontAlgn="b"/>
                      <a:r>
                        <a:rPr lang="en-GB" sz="1100" u="none" strike="noStrike">
                          <a:effectLst/>
                        </a:rPr>
                        <a:t>£40,000 to £49,999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9%</a:t>
                      </a:r>
                    </a:p>
                  </a:txBody>
                  <a:tcPr marL="9525" marR="9525" marT="9525" marB="0" anchor="b"/>
                </a:tc>
                <a:extLst>
                  <a:ext uri="{0D108BD9-81ED-4DB2-BD59-A6C34878D82A}">
                    <a16:rowId xmlns:a16="http://schemas.microsoft.com/office/drawing/2014/main" val="355565585"/>
                  </a:ext>
                </a:extLst>
              </a:tr>
              <a:tr h="190500">
                <a:tc>
                  <a:txBody>
                    <a:bodyPr/>
                    <a:lstStyle/>
                    <a:p>
                      <a:pPr algn="l" fontAlgn="b"/>
                      <a:r>
                        <a:rPr lang="en-GB" sz="1100" u="none" strike="noStrike">
                          <a:effectLst/>
                        </a:rPr>
                        <a:t>£50,000 to £59,999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8%</a:t>
                      </a:r>
                    </a:p>
                  </a:txBody>
                  <a:tcPr marL="9525" marR="9525" marT="9525" marB="0" anchor="b"/>
                </a:tc>
                <a:extLst>
                  <a:ext uri="{0D108BD9-81ED-4DB2-BD59-A6C34878D82A}">
                    <a16:rowId xmlns:a16="http://schemas.microsoft.com/office/drawing/2014/main" val="3502010237"/>
                  </a:ext>
                </a:extLst>
              </a:tr>
              <a:tr h="190500">
                <a:tc>
                  <a:txBody>
                    <a:bodyPr/>
                    <a:lstStyle/>
                    <a:p>
                      <a:pPr algn="l" fontAlgn="b"/>
                      <a:r>
                        <a:rPr lang="en-GB" sz="1100" u="none" strike="noStrike">
                          <a:effectLst/>
                        </a:rPr>
                        <a:t>£60,000 to £69,999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7%</a:t>
                      </a:r>
                    </a:p>
                  </a:txBody>
                  <a:tcPr marL="9525" marR="9525" marT="9525" marB="0" anchor="b"/>
                </a:tc>
                <a:extLst>
                  <a:ext uri="{0D108BD9-81ED-4DB2-BD59-A6C34878D82A}">
                    <a16:rowId xmlns:a16="http://schemas.microsoft.com/office/drawing/2014/main" val="585423120"/>
                  </a:ext>
                </a:extLst>
              </a:tr>
              <a:tr h="190500">
                <a:tc>
                  <a:txBody>
                    <a:bodyPr/>
                    <a:lstStyle/>
                    <a:p>
                      <a:pPr algn="l" fontAlgn="b"/>
                      <a:r>
                        <a:rPr lang="en-GB" sz="1100" u="none" strike="noStrike">
                          <a:effectLst/>
                        </a:rPr>
                        <a:t>£70,000 to £99,999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9%</a:t>
                      </a:r>
                    </a:p>
                  </a:txBody>
                  <a:tcPr marL="9525" marR="9525" marT="9525" marB="0" anchor="b"/>
                </a:tc>
                <a:extLst>
                  <a:ext uri="{0D108BD9-81ED-4DB2-BD59-A6C34878D82A}">
                    <a16:rowId xmlns:a16="http://schemas.microsoft.com/office/drawing/2014/main" val="1679745378"/>
                  </a:ext>
                </a:extLst>
              </a:tr>
              <a:tr h="190500">
                <a:tc>
                  <a:txBody>
                    <a:bodyPr/>
                    <a:lstStyle/>
                    <a:p>
                      <a:pPr algn="l" fontAlgn="b"/>
                      <a:r>
                        <a:rPr lang="en-GB" sz="1100" u="none" strike="noStrike">
                          <a:effectLst/>
                        </a:rPr>
                        <a:t>£100,000 to £149,999</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6%</a:t>
                      </a:r>
                    </a:p>
                  </a:txBody>
                  <a:tcPr marL="9525" marR="9525" marT="9525" marB="0" anchor="b"/>
                </a:tc>
                <a:extLst>
                  <a:ext uri="{0D108BD9-81ED-4DB2-BD59-A6C34878D82A}">
                    <a16:rowId xmlns:a16="http://schemas.microsoft.com/office/drawing/2014/main" val="4247187168"/>
                  </a:ext>
                </a:extLst>
              </a:tr>
              <a:tr h="190500">
                <a:tc>
                  <a:txBody>
                    <a:bodyPr/>
                    <a:lstStyle/>
                    <a:p>
                      <a:pPr algn="l" fontAlgn="b"/>
                      <a:r>
                        <a:rPr lang="en-GB" sz="1100" u="none" strike="noStrike">
                          <a:effectLst/>
                        </a:rPr>
                        <a:t>£150,000 and over</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3%</a:t>
                      </a:r>
                    </a:p>
                  </a:txBody>
                  <a:tcPr marL="9525" marR="9525" marT="9525" marB="0" anchor="b"/>
                </a:tc>
                <a:extLst>
                  <a:ext uri="{0D108BD9-81ED-4DB2-BD59-A6C34878D82A}">
                    <a16:rowId xmlns:a16="http://schemas.microsoft.com/office/drawing/2014/main" val="641726423"/>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5%</a:t>
                      </a:r>
                    </a:p>
                  </a:txBody>
                  <a:tcPr marL="9525" marR="9525" marT="9525" marB="0" anchor="b"/>
                </a:tc>
                <a:extLst>
                  <a:ext uri="{0D108BD9-81ED-4DB2-BD59-A6C34878D82A}">
                    <a16:rowId xmlns:a16="http://schemas.microsoft.com/office/drawing/2014/main" val="3514944324"/>
                  </a:ext>
                </a:extLst>
              </a:tr>
            </a:tbl>
          </a:graphicData>
        </a:graphic>
      </p:graphicFrame>
      <p:graphicFrame>
        <p:nvGraphicFramePr>
          <p:cNvPr id="14" name="Table 13">
            <a:extLst>
              <a:ext uri="{FF2B5EF4-FFF2-40B4-BE49-F238E27FC236}">
                <a16:creationId xmlns:a16="http://schemas.microsoft.com/office/drawing/2014/main" id="{2C564300-4166-563F-CB68-B4332477B8E3}"/>
              </a:ext>
            </a:extLst>
          </p:cNvPr>
          <p:cNvGraphicFramePr>
            <a:graphicFrameLocks noGrp="1"/>
          </p:cNvGraphicFramePr>
          <p:nvPr>
            <p:extLst>
              <p:ext uri="{D42A27DB-BD31-4B8C-83A1-F6EECF244321}">
                <p14:modId xmlns:p14="http://schemas.microsoft.com/office/powerpoint/2010/main" val="4155167294"/>
              </p:ext>
            </p:extLst>
          </p:nvPr>
        </p:nvGraphicFramePr>
        <p:xfrm>
          <a:off x="252572" y="3582145"/>
          <a:ext cx="2605405" cy="1664970"/>
        </p:xfrm>
        <a:graphic>
          <a:graphicData uri="http://schemas.openxmlformats.org/drawingml/2006/table">
            <a:tbl>
              <a:tblPr>
                <a:tableStyleId>{5C22544A-7EE6-4342-B048-85BDC9FD1C3A}</a:tableStyleId>
              </a:tblPr>
              <a:tblGrid>
                <a:gridCol w="1973792">
                  <a:extLst>
                    <a:ext uri="{9D8B030D-6E8A-4147-A177-3AD203B41FA5}">
                      <a16:colId xmlns:a16="http://schemas.microsoft.com/office/drawing/2014/main" val="4023907358"/>
                    </a:ext>
                  </a:extLst>
                </a:gridCol>
                <a:gridCol w="631613">
                  <a:extLst>
                    <a:ext uri="{9D8B030D-6E8A-4147-A177-3AD203B41FA5}">
                      <a16:colId xmlns:a16="http://schemas.microsoft.com/office/drawing/2014/main" val="1586097355"/>
                    </a:ext>
                  </a:extLst>
                </a:gridCol>
              </a:tblGrid>
              <a:tr h="190500">
                <a:tc>
                  <a:txBody>
                    <a:bodyPr/>
                    <a:lstStyle/>
                    <a:p>
                      <a:pPr algn="l" fontAlgn="b"/>
                      <a:r>
                        <a:rPr lang="en-GB" sz="1100" b="1" u="none" strike="noStrike">
                          <a:effectLst/>
                        </a:rPr>
                        <a:t>Ethnicity</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96111091"/>
                  </a:ext>
                </a:extLst>
              </a:tr>
              <a:tr h="97532">
                <a:tc>
                  <a:txBody>
                    <a:bodyPr/>
                    <a:lstStyle/>
                    <a:p>
                      <a:pPr algn="l" fontAlgn="b"/>
                      <a:r>
                        <a:rPr lang="en-GB" sz="1100" u="none" strike="noStrike">
                          <a:effectLst/>
                        </a:rPr>
                        <a:t>White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b="0" i="0" u="none" strike="noStrike">
                          <a:solidFill>
                            <a:srgbClr val="000000"/>
                          </a:solidFill>
                          <a:effectLst/>
                          <a:latin typeface="+mn-lt"/>
                        </a:rPr>
                        <a:t>90%</a:t>
                      </a:r>
                    </a:p>
                  </a:txBody>
                  <a:tcPr marL="9525" marR="9525" marT="9525" marB="0" anchor="b"/>
                </a:tc>
                <a:extLst>
                  <a:ext uri="{0D108BD9-81ED-4DB2-BD59-A6C34878D82A}">
                    <a16:rowId xmlns:a16="http://schemas.microsoft.com/office/drawing/2014/main" val="1811575127"/>
                  </a:ext>
                </a:extLst>
              </a:tr>
              <a:tr h="190500">
                <a:tc>
                  <a:txBody>
                    <a:bodyPr/>
                    <a:lstStyle/>
                    <a:p>
                      <a:pPr algn="l" fontAlgn="b"/>
                      <a:r>
                        <a:rPr lang="en-GB" sz="1100" u="none" strike="noStrike">
                          <a:effectLst/>
                        </a:rPr>
                        <a:t>African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4%</a:t>
                      </a:r>
                    </a:p>
                  </a:txBody>
                  <a:tcPr marL="9525" marR="9525" marT="9525" marB="0" anchor="b"/>
                </a:tc>
                <a:extLst>
                  <a:ext uri="{0D108BD9-81ED-4DB2-BD59-A6C34878D82A}">
                    <a16:rowId xmlns:a16="http://schemas.microsoft.com/office/drawing/2014/main" val="1226014132"/>
                  </a:ext>
                </a:extLst>
              </a:tr>
              <a:tr h="190500">
                <a:tc>
                  <a:txBody>
                    <a:bodyPr/>
                    <a:lstStyle/>
                    <a:p>
                      <a:pPr algn="l" fontAlgn="b"/>
                      <a:r>
                        <a:rPr lang="en-GB" sz="1100" u="none" strike="noStrike">
                          <a:effectLst/>
                        </a:rPr>
                        <a:t>Indian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2687167323"/>
                  </a:ext>
                </a:extLst>
              </a:tr>
              <a:tr h="190500">
                <a:tc>
                  <a:txBody>
                    <a:bodyPr/>
                    <a:lstStyle/>
                    <a:p>
                      <a:pPr algn="l" fontAlgn="b"/>
                      <a:r>
                        <a:rPr lang="en-GB" sz="1100" u="none" strike="noStrike">
                          <a:effectLst/>
                        </a:rPr>
                        <a:t>Pakistani</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rtl="0"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1323238562"/>
                  </a:ext>
                </a:extLst>
              </a:tr>
              <a:tr h="190500">
                <a:tc>
                  <a:txBody>
                    <a:bodyPr/>
                    <a:lstStyle/>
                    <a:p>
                      <a:pPr algn="l" fontAlgn="b"/>
                      <a:r>
                        <a:rPr lang="en-GB" sz="1100" u="none" strike="noStrike">
                          <a:effectLst/>
                        </a:rPr>
                        <a:t>Chinese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838138453"/>
                  </a:ext>
                </a:extLst>
              </a:tr>
              <a:tr h="190500">
                <a:tc>
                  <a:txBody>
                    <a:bodyPr/>
                    <a:lstStyle/>
                    <a:p>
                      <a:pPr algn="l" fontAlgn="b"/>
                      <a:r>
                        <a:rPr lang="en-GB" sz="1100" u="none" strike="noStrike">
                          <a:effectLst/>
                        </a:rPr>
                        <a:t>Black</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2%</a:t>
                      </a:r>
                    </a:p>
                  </a:txBody>
                  <a:tcPr marL="9525" marR="9525" marT="9525" marB="0" anchor="b"/>
                </a:tc>
                <a:extLst>
                  <a:ext uri="{0D108BD9-81ED-4DB2-BD59-A6C34878D82A}">
                    <a16:rowId xmlns:a16="http://schemas.microsoft.com/office/drawing/2014/main" val="3269088766"/>
                  </a:ext>
                </a:extLst>
              </a:tr>
              <a:tr h="190500">
                <a:tc>
                  <a:txBody>
                    <a:bodyPr/>
                    <a:lstStyle/>
                    <a:p>
                      <a:pPr algn="l" fontAlgn="b"/>
                      <a:r>
                        <a:rPr lang="en-US" sz="1100" u="none" strike="noStrike">
                          <a:effectLst/>
                        </a:rPr>
                        <a:t>Any mixed or multiple ethnic group</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a:t>
                      </a:r>
                    </a:p>
                  </a:txBody>
                  <a:tcPr marL="9525" marR="9525" marT="9525" marB="0" anchor="b"/>
                </a:tc>
                <a:extLst>
                  <a:ext uri="{0D108BD9-81ED-4DB2-BD59-A6C34878D82A}">
                    <a16:rowId xmlns:a16="http://schemas.microsoft.com/office/drawing/2014/main" val="1963731255"/>
                  </a:ext>
                </a:extLst>
              </a:tr>
            </a:tbl>
          </a:graphicData>
        </a:graphic>
      </p:graphicFrame>
      <p:sp>
        <p:nvSpPr>
          <p:cNvPr id="17" name="Title 3">
            <a:extLst>
              <a:ext uri="{FF2B5EF4-FFF2-40B4-BE49-F238E27FC236}">
                <a16:creationId xmlns:a16="http://schemas.microsoft.com/office/drawing/2014/main" id="{24D7E931-2547-6480-2CEC-567FFD402FB4}"/>
              </a:ext>
            </a:extLst>
          </p:cNvPr>
          <p:cNvSpPr txBox="1">
            <a:spLocks/>
          </p:cNvSpPr>
          <p:nvPr/>
        </p:nvSpPr>
        <p:spPr>
          <a:xfrm>
            <a:off x="191344" y="170965"/>
            <a:ext cx="4370596" cy="2862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a:lstStyle>
          <a:p>
            <a:r>
              <a:rPr lang="en-GB" sz="2800"/>
              <a:t>Demographics: Characteristics</a:t>
            </a:r>
          </a:p>
        </p:txBody>
      </p:sp>
      <p:graphicFrame>
        <p:nvGraphicFramePr>
          <p:cNvPr id="18" name="Table 17">
            <a:extLst>
              <a:ext uri="{FF2B5EF4-FFF2-40B4-BE49-F238E27FC236}">
                <a16:creationId xmlns:a16="http://schemas.microsoft.com/office/drawing/2014/main" id="{C62C1BF7-E2F1-F7DD-FCA9-BDF6DA1FE02A}"/>
              </a:ext>
            </a:extLst>
          </p:cNvPr>
          <p:cNvGraphicFramePr>
            <a:graphicFrameLocks noGrp="1"/>
          </p:cNvGraphicFramePr>
          <p:nvPr>
            <p:extLst>
              <p:ext uri="{D42A27DB-BD31-4B8C-83A1-F6EECF244321}">
                <p14:modId xmlns:p14="http://schemas.microsoft.com/office/powerpoint/2010/main" val="1416737999"/>
              </p:ext>
            </p:extLst>
          </p:nvPr>
        </p:nvGraphicFramePr>
        <p:xfrm>
          <a:off x="3219894" y="2820145"/>
          <a:ext cx="2387600" cy="952500"/>
        </p:xfrm>
        <a:graphic>
          <a:graphicData uri="http://schemas.openxmlformats.org/drawingml/2006/table">
            <a:tbl>
              <a:tblPr>
                <a:tableStyleId>{5C22544A-7EE6-4342-B048-85BDC9FD1C3A}</a:tableStyleId>
              </a:tblPr>
              <a:tblGrid>
                <a:gridCol w="1778000">
                  <a:extLst>
                    <a:ext uri="{9D8B030D-6E8A-4147-A177-3AD203B41FA5}">
                      <a16:colId xmlns:a16="http://schemas.microsoft.com/office/drawing/2014/main" val="2049506131"/>
                    </a:ext>
                  </a:extLst>
                </a:gridCol>
                <a:gridCol w="609600">
                  <a:extLst>
                    <a:ext uri="{9D8B030D-6E8A-4147-A177-3AD203B41FA5}">
                      <a16:colId xmlns:a16="http://schemas.microsoft.com/office/drawing/2014/main" val="3912265514"/>
                    </a:ext>
                  </a:extLst>
                </a:gridCol>
              </a:tblGrid>
              <a:tr h="190500">
                <a:tc>
                  <a:txBody>
                    <a:bodyPr/>
                    <a:lstStyle/>
                    <a:p>
                      <a:pPr algn="l" fontAlgn="b"/>
                      <a:r>
                        <a:rPr lang="en-GB" sz="1100" b="1" u="none" strike="noStrike">
                          <a:effectLst/>
                        </a:rPr>
                        <a:t>Urban/rural area (3-fold)</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09576789"/>
                  </a:ext>
                </a:extLst>
              </a:tr>
              <a:tr h="190500">
                <a:tc>
                  <a:txBody>
                    <a:bodyPr/>
                    <a:lstStyle/>
                    <a:p>
                      <a:pPr algn="l" fontAlgn="b"/>
                      <a:r>
                        <a:rPr lang="en-GB" sz="1100" u="none" strike="noStrike">
                          <a:effectLst/>
                        </a:rPr>
                        <a:t>Urban</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75%</a:t>
                      </a:r>
                    </a:p>
                  </a:txBody>
                  <a:tcPr marL="9525" marR="9525" marT="9525" marB="0" anchor="b"/>
                </a:tc>
                <a:extLst>
                  <a:ext uri="{0D108BD9-81ED-4DB2-BD59-A6C34878D82A}">
                    <a16:rowId xmlns:a16="http://schemas.microsoft.com/office/drawing/2014/main" val="220974551"/>
                  </a:ext>
                </a:extLst>
              </a:tr>
              <a:tr h="190500">
                <a:tc>
                  <a:txBody>
                    <a:bodyPr/>
                    <a:lstStyle/>
                    <a:p>
                      <a:pPr algn="l" fontAlgn="b"/>
                      <a:r>
                        <a:rPr lang="en-GB" sz="1100" b="0" i="0" u="none" strike="noStrike">
                          <a:solidFill>
                            <a:srgbClr val="000000"/>
                          </a:solidFill>
                          <a:effectLst/>
                          <a:latin typeface="+mn-lt"/>
                        </a:rPr>
                        <a:t>Accessible Rural </a:t>
                      </a:r>
                    </a:p>
                  </a:txBody>
                  <a:tcPr marL="9525" marR="9525" marT="9525" marB="0" anchor="b"/>
                </a:tc>
                <a:tc>
                  <a:txBody>
                    <a:bodyPr/>
                    <a:lstStyle/>
                    <a:p>
                      <a:pPr algn="r" fontAlgn="b"/>
                      <a:r>
                        <a:rPr lang="en-GB" sz="1100" b="0" i="0" u="none" strike="noStrike">
                          <a:solidFill>
                            <a:srgbClr val="000000"/>
                          </a:solidFill>
                          <a:effectLst/>
                          <a:latin typeface="+mn-lt"/>
                        </a:rPr>
                        <a:t>7%</a:t>
                      </a:r>
                    </a:p>
                  </a:txBody>
                  <a:tcPr marL="9525" marR="9525" marT="9525" marB="0" anchor="b"/>
                </a:tc>
                <a:extLst>
                  <a:ext uri="{0D108BD9-81ED-4DB2-BD59-A6C34878D82A}">
                    <a16:rowId xmlns:a16="http://schemas.microsoft.com/office/drawing/2014/main" val="3993282842"/>
                  </a:ext>
                </a:extLst>
              </a:tr>
              <a:tr h="190500">
                <a:tc>
                  <a:txBody>
                    <a:bodyPr/>
                    <a:lstStyle/>
                    <a:p>
                      <a:pPr algn="l" fontAlgn="b"/>
                      <a:r>
                        <a:rPr lang="en-GB" sz="1100" u="none" strike="noStrike">
                          <a:effectLst/>
                        </a:rPr>
                        <a:t>Remote Rural</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3%</a:t>
                      </a:r>
                    </a:p>
                  </a:txBody>
                  <a:tcPr marL="9525" marR="9525" marT="9525" marB="0" anchor="b"/>
                </a:tc>
                <a:extLst>
                  <a:ext uri="{0D108BD9-81ED-4DB2-BD59-A6C34878D82A}">
                    <a16:rowId xmlns:a16="http://schemas.microsoft.com/office/drawing/2014/main" val="2483537998"/>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b="0" i="0" u="none" strike="noStrike">
                          <a:solidFill>
                            <a:srgbClr val="000000"/>
                          </a:solidFill>
                          <a:effectLst/>
                          <a:latin typeface="+mn-lt"/>
                        </a:rPr>
                        <a:t>15%</a:t>
                      </a:r>
                    </a:p>
                  </a:txBody>
                  <a:tcPr marL="9525" marR="9525" marT="9525" marB="0" anchor="b"/>
                </a:tc>
                <a:extLst>
                  <a:ext uri="{0D108BD9-81ED-4DB2-BD59-A6C34878D82A}">
                    <a16:rowId xmlns:a16="http://schemas.microsoft.com/office/drawing/2014/main" val="2328198821"/>
                  </a:ext>
                </a:extLst>
              </a:tr>
            </a:tbl>
          </a:graphicData>
        </a:graphic>
      </p:graphicFrame>
    </p:spTree>
    <p:extLst>
      <p:ext uri="{BB962C8B-B14F-4D97-AF65-F5344CB8AC3E}">
        <p14:creationId xmlns:p14="http://schemas.microsoft.com/office/powerpoint/2010/main" val="417939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430B539-805E-F542-5095-810F82A345EB}"/>
              </a:ext>
            </a:extLst>
          </p:cNvPr>
          <p:cNvSpPr txBox="1"/>
          <p:nvPr/>
        </p:nvSpPr>
        <p:spPr>
          <a:xfrm>
            <a:off x="8451822" y="369332"/>
            <a:ext cx="473206" cy="523220"/>
          </a:xfrm>
          <a:prstGeom prst="rect">
            <a:avLst/>
          </a:prstGeom>
          <a:noFill/>
        </p:spPr>
        <p:txBody>
          <a:bodyPr wrap="none" rtlCol="0">
            <a:spAutoFit/>
          </a:bodyPr>
          <a:lstStyle/>
          <a:p>
            <a:pPr marL="285750" indent="-285750" algn="l">
              <a:buClr>
                <a:srgbClr val="2CE3A0"/>
              </a:buClr>
              <a:buFont typeface="Wingdings" pitchFamily="2" charset="2"/>
              <a:buChar char="§"/>
            </a:pPr>
            <a:endParaRPr lang="en-GB" sz="1400"/>
          </a:p>
          <a:p>
            <a:pPr marL="285750" indent="-285750" algn="l">
              <a:buClr>
                <a:srgbClr val="2CE3A0"/>
              </a:buClr>
              <a:buFont typeface="Wingdings" pitchFamily="2" charset="2"/>
              <a:buChar char="§"/>
            </a:pPr>
            <a:endParaRPr lang="en-GB" sz="1400" err="1"/>
          </a:p>
        </p:txBody>
      </p:sp>
      <p:graphicFrame>
        <p:nvGraphicFramePr>
          <p:cNvPr id="14" name="Table 13">
            <a:extLst>
              <a:ext uri="{FF2B5EF4-FFF2-40B4-BE49-F238E27FC236}">
                <a16:creationId xmlns:a16="http://schemas.microsoft.com/office/drawing/2014/main" id="{F0FBC70A-D4AC-CC89-BE3C-C1C1BDDB7C83}"/>
              </a:ext>
            </a:extLst>
          </p:cNvPr>
          <p:cNvGraphicFramePr>
            <a:graphicFrameLocks noGrp="1"/>
          </p:cNvGraphicFramePr>
          <p:nvPr>
            <p:extLst>
              <p:ext uri="{D42A27DB-BD31-4B8C-83A1-F6EECF244321}">
                <p14:modId xmlns:p14="http://schemas.microsoft.com/office/powerpoint/2010/main" val="202872015"/>
              </p:ext>
            </p:extLst>
          </p:nvPr>
        </p:nvGraphicFramePr>
        <p:xfrm>
          <a:off x="467295" y="1772816"/>
          <a:ext cx="2895600" cy="2059305"/>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1116318988"/>
                    </a:ext>
                  </a:extLst>
                </a:gridCol>
                <a:gridCol w="609600">
                  <a:extLst>
                    <a:ext uri="{9D8B030D-6E8A-4147-A177-3AD203B41FA5}">
                      <a16:colId xmlns:a16="http://schemas.microsoft.com/office/drawing/2014/main" val="3704812295"/>
                    </a:ext>
                  </a:extLst>
                </a:gridCol>
              </a:tblGrid>
              <a:tr h="190500">
                <a:tc>
                  <a:txBody>
                    <a:bodyPr/>
                    <a:lstStyle/>
                    <a:p>
                      <a:pPr algn="l" fontAlgn="b"/>
                      <a:r>
                        <a:rPr lang="en-GB" sz="1100" b="1" u="none" strike="noStrike">
                          <a:effectLst/>
                        </a:rPr>
                        <a:t>Priority service register</a:t>
                      </a:r>
                      <a:endParaRPr lang="en-GB"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39912312"/>
                  </a:ext>
                </a:extLst>
              </a:tr>
              <a:tr h="381000">
                <a:tc>
                  <a:txBody>
                    <a:bodyPr/>
                    <a:lstStyle/>
                    <a:p>
                      <a:pPr algn="l" fontAlgn="b"/>
                      <a:r>
                        <a:rPr lang="en-US" sz="1100" u="none" strike="noStrike">
                          <a:effectLst/>
                        </a:rPr>
                        <a:t>Disability, medical or mental health condition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25%</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22755533"/>
                  </a:ext>
                </a:extLst>
              </a:tr>
              <a:tr h="190500">
                <a:tc>
                  <a:txBody>
                    <a:bodyPr/>
                    <a:lstStyle/>
                    <a:p>
                      <a:pPr algn="l" fontAlgn="b"/>
                      <a:r>
                        <a:rPr lang="en-US" sz="1100" u="none" strike="noStrike">
                          <a:effectLst/>
                        </a:rPr>
                        <a:t>Over the age of 65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16%</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87960987"/>
                  </a:ext>
                </a:extLst>
              </a:tr>
              <a:tr h="190500">
                <a:tc>
                  <a:txBody>
                    <a:bodyPr/>
                    <a:lstStyle/>
                    <a:p>
                      <a:pPr algn="l" fontAlgn="b"/>
                      <a:r>
                        <a:rPr lang="en-US" sz="1100" u="none" strike="noStrike">
                          <a:effectLst/>
                        </a:rPr>
                        <a:t>Children under the age of 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11%</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71522424"/>
                  </a:ext>
                </a:extLst>
              </a:tr>
              <a:tr h="190500">
                <a:tc>
                  <a:txBody>
                    <a:bodyPr/>
                    <a:lstStyle/>
                    <a:p>
                      <a:pPr algn="l" fontAlgn="b"/>
                      <a:r>
                        <a:rPr lang="en-US" sz="1100" u="none" strike="noStrike">
                          <a:effectLst/>
                        </a:rPr>
                        <a:t>Vulnerable situation for another reason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32832512"/>
                  </a:ext>
                </a:extLst>
              </a:tr>
              <a:tr h="190500">
                <a:tc>
                  <a:txBody>
                    <a:bodyPr/>
                    <a:lstStyle/>
                    <a:p>
                      <a:pPr algn="l" fontAlgn="b"/>
                      <a:r>
                        <a:rPr lang="en-GB" sz="1100" u="none" strike="noStrike">
                          <a:effectLst/>
                        </a:rPr>
                        <a:t>Pregnant</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88225099"/>
                  </a:ext>
                </a:extLst>
              </a:tr>
              <a:tr h="190500">
                <a:tc>
                  <a:txBody>
                    <a:bodyPr/>
                    <a:lstStyle/>
                    <a:p>
                      <a:pPr algn="l" fontAlgn="b"/>
                      <a:r>
                        <a:rPr lang="en-GB" sz="1100" u="none" strike="noStrike">
                          <a:effectLst/>
                        </a:rPr>
                        <a:t>None of these</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47%</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78956271"/>
                  </a:ext>
                </a:extLst>
              </a:tr>
              <a:tr h="190500">
                <a:tc>
                  <a:txBody>
                    <a:bodyPr/>
                    <a:lstStyle/>
                    <a:p>
                      <a:pPr algn="l" fontAlgn="b"/>
                      <a:r>
                        <a:rPr lang="en-GB" sz="1100" u="none" strike="noStrike">
                          <a:effectLst/>
                        </a:rPr>
                        <a:t>Don't know</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71829500"/>
                  </a:ext>
                </a:extLst>
              </a:tr>
              <a:tr h="190500">
                <a:tc>
                  <a:txBody>
                    <a:bodyPr/>
                    <a:lstStyle/>
                    <a:p>
                      <a:pPr algn="l" fontAlgn="b"/>
                      <a:r>
                        <a:rPr lang="en-GB" sz="1100" u="none" strike="noStrike">
                          <a:effectLst/>
                        </a:rPr>
                        <a:t>Prefer not to say</a:t>
                      </a:r>
                      <a:endParaRPr lang="en-GB"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52514356"/>
                  </a:ext>
                </a:extLst>
              </a:tr>
            </a:tbl>
          </a:graphicData>
        </a:graphic>
      </p:graphicFrame>
      <p:graphicFrame>
        <p:nvGraphicFramePr>
          <p:cNvPr id="15" name="Table 14">
            <a:extLst>
              <a:ext uri="{FF2B5EF4-FFF2-40B4-BE49-F238E27FC236}">
                <a16:creationId xmlns:a16="http://schemas.microsoft.com/office/drawing/2014/main" id="{FBCBDBF5-0405-50BA-C7B0-CB96D1F794C4}"/>
              </a:ext>
            </a:extLst>
          </p:cNvPr>
          <p:cNvGraphicFramePr>
            <a:graphicFrameLocks noGrp="1"/>
          </p:cNvGraphicFramePr>
          <p:nvPr>
            <p:extLst>
              <p:ext uri="{D42A27DB-BD31-4B8C-83A1-F6EECF244321}">
                <p14:modId xmlns:p14="http://schemas.microsoft.com/office/powerpoint/2010/main" val="1814324765"/>
              </p:ext>
            </p:extLst>
          </p:nvPr>
        </p:nvGraphicFramePr>
        <p:xfrm>
          <a:off x="459700" y="4221088"/>
          <a:ext cx="2895600" cy="17145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805941837"/>
                    </a:ext>
                  </a:extLst>
                </a:gridCol>
                <a:gridCol w="609600">
                  <a:extLst>
                    <a:ext uri="{9D8B030D-6E8A-4147-A177-3AD203B41FA5}">
                      <a16:colId xmlns:a16="http://schemas.microsoft.com/office/drawing/2014/main" val="2049071225"/>
                    </a:ext>
                  </a:extLst>
                </a:gridCol>
              </a:tblGrid>
              <a:tr h="190500">
                <a:tc>
                  <a:txBody>
                    <a:bodyPr/>
                    <a:lstStyle/>
                    <a:p>
                      <a:pPr algn="l" fontAlgn="b"/>
                      <a:r>
                        <a:rPr lang="en-US" sz="1050" b="1" u="none" strike="noStrike">
                          <a:effectLst/>
                          <a:latin typeface="+mn-lt"/>
                        </a:rPr>
                        <a:t>Number of people in household</a:t>
                      </a:r>
                      <a:endParaRPr lang="en-US" sz="1050" b="1" i="0" u="none" strike="noStrike">
                        <a:solidFill>
                          <a:srgbClr val="000000"/>
                        </a:solidFill>
                        <a:effectLst/>
                        <a:latin typeface="+mn-lt"/>
                      </a:endParaRPr>
                    </a:p>
                  </a:txBody>
                  <a:tcPr marL="9525" marR="9525" marT="9525" marB="0" anchor="b"/>
                </a:tc>
                <a:tc>
                  <a:txBody>
                    <a:bodyPr/>
                    <a:lstStyle/>
                    <a:p>
                      <a:pPr algn="l" fontAlgn="b"/>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92123285"/>
                  </a:ext>
                </a:extLst>
              </a:tr>
              <a:tr h="190500">
                <a:tc>
                  <a:txBody>
                    <a:bodyPr/>
                    <a:lstStyle/>
                    <a:p>
                      <a:pPr algn="l" fontAlgn="b"/>
                      <a:r>
                        <a:rPr lang="en-GB" sz="1050" u="none" strike="noStrike">
                          <a:effectLst/>
                          <a:latin typeface="+mn-lt"/>
                        </a:rPr>
                        <a:t>1 person</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23%</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866726033"/>
                  </a:ext>
                </a:extLst>
              </a:tr>
              <a:tr h="190500">
                <a:tc>
                  <a:txBody>
                    <a:bodyPr/>
                    <a:lstStyle/>
                    <a:p>
                      <a:pPr algn="l" fontAlgn="b"/>
                      <a:r>
                        <a:rPr lang="en-GB" sz="1050" u="none" strike="noStrike">
                          <a:effectLst/>
                          <a:latin typeface="+mn-lt"/>
                        </a:rPr>
                        <a:t>2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31%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126412233"/>
                  </a:ext>
                </a:extLst>
              </a:tr>
              <a:tr h="190500">
                <a:tc>
                  <a:txBody>
                    <a:bodyPr/>
                    <a:lstStyle/>
                    <a:p>
                      <a:pPr algn="l" fontAlgn="b"/>
                      <a:r>
                        <a:rPr lang="en-GB" sz="1050" u="none" strike="noStrike">
                          <a:effectLst/>
                          <a:latin typeface="+mn-lt"/>
                        </a:rPr>
                        <a:t>3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17%</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367957770"/>
                  </a:ext>
                </a:extLst>
              </a:tr>
              <a:tr h="190500">
                <a:tc>
                  <a:txBody>
                    <a:bodyPr/>
                    <a:lstStyle/>
                    <a:p>
                      <a:pPr algn="l" fontAlgn="b"/>
                      <a:r>
                        <a:rPr lang="en-GB" sz="1050" u="none" strike="noStrike">
                          <a:effectLst/>
                          <a:latin typeface="+mn-lt"/>
                        </a:rPr>
                        <a:t>4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21%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57146753"/>
                  </a:ext>
                </a:extLst>
              </a:tr>
              <a:tr h="190500">
                <a:tc>
                  <a:txBody>
                    <a:bodyPr/>
                    <a:lstStyle/>
                    <a:p>
                      <a:pPr algn="l" fontAlgn="b"/>
                      <a:r>
                        <a:rPr lang="en-GB" sz="1050" u="none" strike="noStrike">
                          <a:effectLst/>
                          <a:latin typeface="+mn-lt"/>
                        </a:rPr>
                        <a:t>5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5%</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1770623"/>
                  </a:ext>
                </a:extLst>
              </a:tr>
              <a:tr h="190500">
                <a:tc>
                  <a:txBody>
                    <a:bodyPr/>
                    <a:lstStyle/>
                    <a:p>
                      <a:pPr algn="l" fontAlgn="b"/>
                      <a:r>
                        <a:rPr lang="en-GB" sz="1050" u="none" strike="noStrike">
                          <a:effectLst/>
                          <a:latin typeface="+mn-lt"/>
                        </a:rPr>
                        <a:t>6 people</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09979494"/>
                  </a:ext>
                </a:extLst>
              </a:tr>
              <a:tr h="190500">
                <a:tc>
                  <a:txBody>
                    <a:bodyPr/>
                    <a:lstStyle/>
                    <a:p>
                      <a:pPr algn="l" fontAlgn="b"/>
                      <a:r>
                        <a:rPr lang="en-GB" sz="1050" b="0" i="0" u="none" strike="noStrike">
                          <a:solidFill>
                            <a:srgbClr val="000000"/>
                          </a:solidFill>
                          <a:effectLst/>
                          <a:latin typeface="+mn-lt"/>
                        </a:rPr>
                        <a:t>7+ people </a:t>
                      </a:r>
                    </a:p>
                  </a:txBody>
                  <a:tcPr marL="9525" marR="9525" marT="9525" marB="0" anchor="b"/>
                </a:tc>
                <a:tc>
                  <a:txBody>
                    <a:bodyPr/>
                    <a:lstStyle/>
                    <a:p>
                      <a:pPr algn="r" fontAlgn="b"/>
                      <a:r>
                        <a:rPr lang="en-GB" sz="105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3171604367"/>
                  </a:ext>
                </a:extLst>
              </a:tr>
              <a:tr h="190500">
                <a:tc>
                  <a:txBody>
                    <a:bodyPr/>
                    <a:lstStyle/>
                    <a:p>
                      <a:pPr algn="l" fontAlgn="b"/>
                      <a:r>
                        <a:rPr lang="en-GB" sz="1050" u="none" strike="noStrike">
                          <a:effectLst/>
                          <a:latin typeface="+mn-lt"/>
                        </a:rPr>
                        <a:t>Prefer not to say</a:t>
                      </a:r>
                      <a:endParaRPr lang="en-GB" sz="1050" b="0" i="0" u="none" strike="noStrike">
                        <a:solidFill>
                          <a:srgbClr val="000000"/>
                        </a:solidFill>
                        <a:effectLst/>
                        <a:latin typeface="+mn-lt"/>
                      </a:endParaRPr>
                    </a:p>
                  </a:txBody>
                  <a:tcPr marL="9525" marR="9525" marT="9525" marB="0" anchor="b"/>
                </a:tc>
                <a:tc>
                  <a:txBody>
                    <a:bodyPr/>
                    <a:lstStyle/>
                    <a:p>
                      <a:pPr algn="r" fontAlgn="b"/>
                      <a:r>
                        <a:rPr lang="en-GB" sz="1050" u="none" strike="noStrike">
                          <a:effectLst/>
                          <a:latin typeface="+mn-lt"/>
                        </a:rPr>
                        <a:t>1%</a:t>
                      </a:r>
                      <a:endParaRPr lang="en-GB"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04876376"/>
                  </a:ext>
                </a:extLst>
              </a:tr>
            </a:tbl>
          </a:graphicData>
        </a:graphic>
      </p:graphicFrame>
      <p:graphicFrame>
        <p:nvGraphicFramePr>
          <p:cNvPr id="16" name="Table 15">
            <a:extLst>
              <a:ext uri="{FF2B5EF4-FFF2-40B4-BE49-F238E27FC236}">
                <a16:creationId xmlns:a16="http://schemas.microsoft.com/office/drawing/2014/main" id="{F04B7108-C256-8F21-5FA2-C96D196CDDBC}"/>
              </a:ext>
            </a:extLst>
          </p:cNvPr>
          <p:cNvGraphicFramePr>
            <a:graphicFrameLocks noGrp="1"/>
          </p:cNvGraphicFramePr>
          <p:nvPr>
            <p:extLst>
              <p:ext uri="{D42A27DB-BD31-4B8C-83A1-F6EECF244321}">
                <p14:modId xmlns:p14="http://schemas.microsoft.com/office/powerpoint/2010/main" val="84507012"/>
              </p:ext>
            </p:extLst>
          </p:nvPr>
        </p:nvGraphicFramePr>
        <p:xfrm>
          <a:off x="5015880" y="1772816"/>
          <a:ext cx="2895600" cy="2036445"/>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760129286"/>
                    </a:ext>
                  </a:extLst>
                </a:gridCol>
                <a:gridCol w="609600">
                  <a:extLst>
                    <a:ext uri="{9D8B030D-6E8A-4147-A177-3AD203B41FA5}">
                      <a16:colId xmlns:a16="http://schemas.microsoft.com/office/drawing/2014/main" val="3322949805"/>
                    </a:ext>
                  </a:extLst>
                </a:gridCol>
              </a:tblGrid>
              <a:tr h="190500">
                <a:tc>
                  <a:txBody>
                    <a:bodyPr/>
                    <a:lstStyle/>
                    <a:p>
                      <a:pPr algn="l" fontAlgn="b"/>
                      <a:r>
                        <a:rPr lang="en-GB" sz="1100" b="1" u="none" strike="noStrike">
                          <a:effectLst/>
                          <a:latin typeface="+mn-lt"/>
                        </a:rPr>
                        <a:t>Tenure type</a:t>
                      </a:r>
                      <a:endParaRPr lang="en-GB" sz="1100" b="1" i="0" u="none" strike="noStrike">
                        <a:solidFill>
                          <a:srgbClr val="000000"/>
                        </a:solidFill>
                        <a:effectLst/>
                        <a:latin typeface="+mn-lt"/>
                      </a:endParaRPr>
                    </a:p>
                  </a:txBody>
                  <a:tcPr marL="9525" marR="9525" marT="9525" marB="0" anchor="b"/>
                </a:tc>
                <a:tc>
                  <a:txBody>
                    <a:bodyPr/>
                    <a:lstStyle/>
                    <a:p>
                      <a:pPr algn="l"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066946374"/>
                  </a:ext>
                </a:extLst>
              </a:tr>
              <a:tr h="190500">
                <a:tc>
                  <a:txBody>
                    <a:bodyPr/>
                    <a:lstStyle/>
                    <a:p>
                      <a:pPr algn="l" fontAlgn="b"/>
                      <a:r>
                        <a:rPr lang="en-GB" sz="1100" u="none" strike="noStrike">
                          <a:effectLst/>
                          <a:latin typeface="+mn-lt"/>
                        </a:rPr>
                        <a:t>Own outright</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37%</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968358497"/>
                  </a:ext>
                </a:extLst>
              </a:tr>
              <a:tr h="190500">
                <a:tc>
                  <a:txBody>
                    <a:bodyPr/>
                    <a:lstStyle/>
                    <a:p>
                      <a:pPr algn="l" fontAlgn="b"/>
                      <a:r>
                        <a:rPr lang="en-GB" sz="1100" b="0" i="0" u="none" strike="noStrike">
                          <a:solidFill>
                            <a:srgbClr val="000000"/>
                          </a:solidFill>
                          <a:effectLst/>
                          <a:latin typeface="+mn-lt"/>
                        </a:rPr>
                        <a:t>Own with a mortgage or loan</a:t>
                      </a:r>
                    </a:p>
                  </a:txBody>
                  <a:tcPr marL="9525" marR="9525" marT="9525" marB="0" anchor="b"/>
                </a:tc>
                <a:tc>
                  <a:txBody>
                    <a:bodyPr/>
                    <a:lstStyle/>
                    <a:p>
                      <a:pPr algn="r" fontAlgn="b"/>
                      <a:r>
                        <a:rPr lang="en-GB" sz="1100" b="0" i="0" u="none" strike="noStrike">
                          <a:solidFill>
                            <a:srgbClr val="000000"/>
                          </a:solidFill>
                          <a:effectLst/>
                          <a:latin typeface="+mn-lt"/>
                        </a:rPr>
                        <a:t>20%</a:t>
                      </a:r>
                    </a:p>
                  </a:txBody>
                  <a:tcPr marL="9525" marR="9525" marT="9525" marB="0" anchor="b"/>
                </a:tc>
                <a:extLst>
                  <a:ext uri="{0D108BD9-81ED-4DB2-BD59-A6C34878D82A}">
                    <a16:rowId xmlns:a16="http://schemas.microsoft.com/office/drawing/2014/main" val="134934743"/>
                  </a:ext>
                </a:extLst>
              </a:tr>
              <a:tr h="190500">
                <a:tc>
                  <a:txBody>
                    <a:bodyPr/>
                    <a:lstStyle/>
                    <a:p>
                      <a:pPr algn="l" fontAlgn="b"/>
                      <a:r>
                        <a:rPr lang="en-GB" sz="1100" b="0" i="0" u="none" strike="noStrike">
                          <a:solidFill>
                            <a:srgbClr val="000000"/>
                          </a:solidFill>
                          <a:effectLst/>
                          <a:latin typeface="+mn-lt"/>
                        </a:rPr>
                        <a:t>Social rented by council, housing association or registered social landlord</a:t>
                      </a:r>
                    </a:p>
                  </a:txBody>
                  <a:tcPr marL="9525" marR="9525" marT="9525" marB="0" anchor="b"/>
                </a:tc>
                <a:tc>
                  <a:txBody>
                    <a:bodyPr/>
                    <a:lstStyle/>
                    <a:p>
                      <a:pPr algn="r" fontAlgn="b"/>
                      <a:r>
                        <a:rPr lang="en-GB" sz="1100" b="0" i="0" u="none" strike="noStrike">
                          <a:solidFill>
                            <a:srgbClr val="000000"/>
                          </a:solidFill>
                          <a:effectLst/>
                          <a:latin typeface="+mn-lt"/>
                        </a:rPr>
                        <a:t>25%</a:t>
                      </a:r>
                    </a:p>
                  </a:txBody>
                  <a:tcPr marL="9525" marR="9525" marT="9525" marB="0" anchor="b"/>
                </a:tc>
                <a:extLst>
                  <a:ext uri="{0D108BD9-81ED-4DB2-BD59-A6C34878D82A}">
                    <a16:rowId xmlns:a16="http://schemas.microsoft.com/office/drawing/2014/main" val="2833137638"/>
                  </a:ext>
                </a:extLst>
              </a:tr>
              <a:tr h="190500">
                <a:tc>
                  <a:txBody>
                    <a:bodyPr/>
                    <a:lstStyle/>
                    <a:p>
                      <a:pPr algn="l" fontAlgn="b"/>
                      <a:r>
                        <a:rPr lang="en-GB" sz="1100" b="0" i="0" u="none" strike="noStrike">
                          <a:solidFill>
                            <a:srgbClr val="000000"/>
                          </a:solidFill>
                          <a:effectLst/>
                          <a:latin typeface="+mn-lt"/>
                        </a:rPr>
                        <a:t>Private landlord or letting agency</a:t>
                      </a: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701997746"/>
                  </a:ext>
                </a:extLst>
              </a:tr>
              <a:tr h="190500">
                <a:tc>
                  <a:txBody>
                    <a:bodyPr/>
                    <a:lstStyle/>
                    <a:p>
                      <a:pPr algn="l" fontAlgn="b"/>
                      <a:r>
                        <a:rPr lang="en-GB" sz="1100" b="0" i="0" u="none" strike="noStrike">
                          <a:solidFill>
                            <a:srgbClr val="000000"/>
                          </a:solidFill>
                          <a:effectLst/>
                          <a:latin typeface="+mn-lt"/>
                        </a:rPr>
                        <a:t>Shared ownership</a:t>
                      </a:r>
                    </a:p>
                  </a:txBody>
                  <a:tcPr marL="9525" marR="9525" marT="9525" marB="0" anchor="b"/>
                </a:tc>
                <a:tc>
                  <a:txBody>
                    <a:bodyPr/>
                    <a:lstStyle/>
                    <a:p>
                      <a:pPr algn="r" fontAlgn="b"/>
                      <a:r>
                        <a:rPr lang="en-GB" sz="1100" b="0" i="0" u="none" strike="noStrike">
                          <a:solidFill>
                            <a:srgbClr val="000000"/>
                          </a:solidFill>
                          <a:effectLst/>
                          <a:latin typeface="+mn-lt"/>
                        </a:rPr>
                        <a:t>2%</a:t>
                      </a:r>
                    </a:p>
                  </a:txBody>
                  <a:tcPr marL="9525" marR="9525" marT="9525" marB="0" anchor="b"/>
                </a:tc>
                <a:extLst>
                  <a:ext uri="{0D108BD9-81ED-4DB2-BD59-A6C34878D82A}">
                    <a16:rowId xmlns:a16="http://schemas.microsoft.com/office/drawing/2014/main" val="3991159198"/>
                  </a:ext>
                </a:extLst>
              </a:tr>
              <a:tr h="190500">
                <a:tc>
                  <a:txBody>
                    <a:bodyPr/>
                    <a:lstStyle/>
                    <a:p>
                      <a:pPr algn="l" fontAlgn="b"/>
                      <a:r>
                        <a:rPr lang="en-GB" sz="1100" b="0" i="0" u="none" strike="noStrike">
                          <a:solidFill>
                            <a:srgbClr val="000000"/>
                          </a:solidFill>
                          <a:effectLst/>
                          <a:latin typeface="+mn-lt"/>
                        </a:rPr>
                        <a:t>Other private rented</a:t>
                      </a:r>
                    </a:p>
                  </a:txBody>
                  <a:tcPr marL="9525" marR="9525" marT="9525" marB="0" anchor="b"/>
                </a:tc>
                <a:tc>
                  <a:txBody>
                    <a:bodyPr/>
                    <a:lstStyle/>
                    <a:p>
                      <a:pPr algn="r" fontAlgn="b"/>
                      <a:r>
                        <a:rPr lang="en-GB" sz="1100" u="none" strike="noStrike">
                          <a:effectLst/>
                          <a:latin typeface="+mn-lt"/>
                        </a:rPr>
                        <a:t>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493014812"/>
                  </a:ext>
                </a:extLst>
              </a:tr>
              <a:tr h="190500">
                <a:tc>
                  <a:txBody>
                    <a:bodyPr/>
                    <a:lstStyle/>
                    <a:p>
                      <a:pPr algn="l" fontAlgn="b"/>
                      <a:r>
                        <a:rPr lang="en-GB" sz="1100" u="none" strike="noStrike">
                          <a:effectLst/>
                          <a:latin typeface="+mn-lt"/>
                        </a:rPr>
                        <a:t>Live rent free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648613742"/>
                  </a:ext>
                </a:extLst>
              </a:tr>
              <a:tr h="190500">
                <a:tc>
                  <a:txBody>
                    <a:bodyPr/>
                    <a:lstStyle/>
                    <a:p>
                      <a:pPr algn="l" fontAlgn="b"/>
                      <a:r>
                        <a:rPr lang="en-GB" sz="1100" u="none" strike="noStrike">
                          <a:effectLst/>
                          <a:latin typeface="+mn-lt"/>
                        </a:rPr>
                        <a:t>Don't know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009251905"/>
                  </a:ext>
                </a:extLst>
              </a:tr>
            </a:tbl>
          </a:graphicData>
        </a:graphic>
      </p:graphicFrame>
      <p:graphicFrame>
        <p:nvGraphicFramePr>
          <p:cNvPr id="17" name="Table 16">
            <a:extLst>
              <a:ext uri="{FF2B5EF4-FFF2-40B4-BE49-F238E27FC236}">
                <a16:creationId xmlns:a16="http://schemas.microsoft.com/office/drawing/2014/main" id="{069FB74C-7276-A867-2861-07EDD60BBED1}"/>
              </a:ext>
            </a:extLst>
          </p:cNvPr>
          <p:cNvGraphicFramePr>
            <a:graphicFrameLocks noGrp="1"/>
          </p:cNvGraphicFramePr>
          <p:nvPr>
            <p:extLst>
              <p:ext uri="{D42A27DB-BD31-4B8C-83A1-F6EECF244321}">
                <p14:modId xmlns:p14="http://schemas.microsoft.com/office/powerpoint/2010/main" val="1109599513"/>
              </p:ext>
            </p:extLst>
          </p:nvPr>
        </p:nvGraphicFramePr>
        <p:xfrm>
          <a:off x="4998009" y="4077072"/>
          <a:ext cx="2895600" cy="11430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460700141"/>
                    </a:ext>
                  </a:extLst>
                </a:gridCol>
                <a:gridCol w="609600">
                  <a:extLst>
                    <a:ext uri="{9D8B030D-6E8A-4147-A177-3AD203B41FA5}">
                      <a16:colId xmlns:a16="http://schemas.microsoft.com/office/drawing/2014/main" val="110526778"/>
                    </a:ext>
                  </a:extLst>
                </a:gridCol>
              </a:tblGrid>
              <a:tr h="190500">
                <a:tc>
                  <a:txBody>
                    <a:bodyPr/>
                    <a:lstStyle/>
                    <a:p>
                      <a:pPr algn="l" fontAlgn="b"/>
                      <a:r>
                        <a:rPr lang="en-GB" sz="1100" b="1" u="none" strike="noStrike">
                          <a:effectLst/>
                          <a:latin typeface="+mn-lt"/>
                        </a:rPr>
                        <a:t>Property type</a:t>
                      </a:r>
                      <a:endParaRPr lang="en-GB" sz="1100" b="1" i="0" u="none" strike="noStrike">
                        <a:solidFill>
                          <a:srgbClr val="000000"/>
                        </a:solidFill>
                        <a:effectLst/>
                        <a:latin typeface="+mn-lt"/>
                      </a:endParaRPr>
                    </a:p>
                  </a:txBody>
                  <a:tcPr marL="9525" marR="9525" marT="9525" marB="0" anchor="b"/>
                </a:tc>
                <a:tc>
                  <a:txBody>
                    <a:bodyPr/>
                    <a:lstStyle/>
                    <a:p>
                      <a:pPr algn="l"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258847663"/>
                  </a:ext>
                </a:extLst>
              </a:tr>
              <a:tr h="190500">
                <a:tc>
                  <a:txBody>
                    <a:bodyPr/>
                    <a:lstStyle/>
                    <a:p>
                      <a:pPr algn="l" fontAlgn="b"/>
                      <a:r>
                        <a:rPr lang="en-GB" sz="1100" u="none" strike="noStrike">
                          <a:effectLst/>
                          <a:latin typeface="+mn-lt"/>
                        </a:rPr>
                        <a:t>House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48%</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290834399"/>
                  </a:ext>
                </a:extLst>
              </a:tr>
              <a:tr h="190500">
                <a:tc>
                  <a:txBody>
                    <a:bodyPr/>
                    <a:lstStyle/>
                    <a:p>
                      <a:pPr algn="l" fontAlgn="b"/>
                      <a:r>
                        <a:rPr lang="en-GB" sz="1100" u="none" strike="noStrike">
                          <a:effectLst/>
                          <a:latin typeface="+mn-lt"/>
                        </a:rPr>
                        <a:t>Flat, apartment or bedsit</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38%</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06105564"/>
                  </a:ext>
                </a:extLst>
              </a:tr>
              <a:tr h="190500">
                <a:tc>
                  <a:txBody>
                    <a:bodyPr/>
                    <a:lstStyle/>
                    <a:p>
                      <a:pPr algn="l" fontAlgn="b"/>
                      <a:r>
                        <a:rPr lang="en-GB" sz="1100" u="none" strike="noStrike">
                          <a:effectLst/>
                          <a:latin typeface="+mn-lt"/>
                        </a:rPr>
                        <a:t>Bungalow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739077983"/>
                  </a:ext>
                </a:extLst>
              </a:tr>
              <a:tr h="190500">
                <a:tc>
                  <a:txBody>
                    <a:bodyPr/>
                    <a:lstStyle/>
                    <a:p>
                      <a:pPr algn="l" fontAlgn="b"/>
                      <a:r>
                        <a:rPr lang="en-GB" sz="1100" u="none" strike="noStrike">
                          <a:effectLst/>
                          <a:latin typeface="+mn-lt"/>
                        </a:rPr>
                        <a:t>Maisonette</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720700610"/>
                  </a:ext>
                </a:extLst>
              </a:tr>
              <a:tr h="190500">
                <a:tc>
                  <a:txBody>
                    <a:bodyPr/>
                    <a:lstStyle/>
                    <a:p>
                      <a:pPr algn="l" fontAlgn="b"/>
                      <a:r>
                        <a:rPr lang="en-GB" sz="1100" u="none" strike="noStrike">
                          <a:effectLst/>
                          <a:latin typeface="+mn-lt"/>
                        </a:rPr>
                        <a:t>Temporary building</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1653537"/>
                  </a:ext>
                </a:extLst>
              </a:tr>
            </a:tbl>
          </a:graphicData>
        </a:graphic>
      </p:graphicFrame>
      <p:graphicFrame>
        <p:nvGraphicFramePr>
          <p:cNvPr id="18" name="Table 17">
            <a:extLst>
              <a:ext uri="{FF2B5EF4-FFF2-40B4-BE49-F238E27FC236}">
                <a16:creationId xmlns:a16="http://schemas.microsoft.com/office/drawing/2014/main" id="{ACFE81B8-01F1-958F-F258-C99BAF7BB155}"/>
              </a:ext>
            </a:extLst>
          </p:cNvPr>
          <p:cNvGraphicFramePr>
            <a:graphicFrameLocks noGrp="1"/>
          </p:cNvGraphicFramePr>
          <p:nvPr>
            <p:extLst>
              <p:ext uri="{D42A27DB-BD31-4B8C-83A1-F6EECF244321}">
                <p14:modId xmlns:p14="http://schemas.microsoft.com/office/powerpoint/2010/main" val="125826298"/>
              </p:ext>
            </p:extLst>
          </p:nvPr>
        </p:nvGraphicFramePr>
        <p:xfrm>
          <a:off x="8330202" y="3886572"/>
          <a:ext cx="2895600" cy="13335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3162780032"/>
                    </a:ext>
                  </a:extLst>
                </a:gridCol>
                <a:gridCol w="609600">
                  <a:extLst>
                    <a:ext uri="{9D8B030D-6E8A-4147-A177-3AD203B41FA5}">
                      <a16:colId xmlns:a16="http://schemas.microsoft.com/office/drawing/2014/main" val="1256085515"/>
                    </a:ext>
                  </a:extLst>
                </a:gridCol>
              </a:tblGrid>
              <a:tr h="190500">
                <a:tc>
                  <a:txBody>
                    <a:bodyPr/>
                    <a:lstStyle/>
                    <a:p>
                      <a:pPr algn="l" fontAlgn="b"/>
                      <a:r>
                        <a:rPr lang="en-GB" sz="1100" b="1" u="none" strike="noStrike">
                          <a:effectLst/>
                        </a:rPr>
                        <a:t>Number of bedrooms</a:t>
                      </a:r>
                      <a:endParaRPr lang="en-GB" sz="11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0034885"/>
                  </a:ext>
                </a:extLst>
              </a:tr>
              <a:tr h="190500">
                <a:tc>
                  <a:txBody>
                    <a:bodyPr/>
                    <a:lstStyle/>
                    <a:p>
                      <a:pPr algn="l" rtl="0" fontAlgn="b"/>
                      <a:r>
                        <a:rPr lang="en-GB" sz="1100" b="0" i="0" u="none" strike="noStrike">
                          <a:solidFill>
                            <a:srgbClr val="000000"/>
                          </a:solidFill>
                          <a:effectLst/>
                          <a:latin typeface="Arial" panose="020B0604020202020204" pitchFamily="34" charset="0"/>
                        </a:rPr>
                        <a:t>1</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12%</a:t>
                      </a:r>
                    </a:p>
                  </a:txBody>
                  <a:tcPr marL="9525" marR="9525" marT="9525" marB="0" anchor="b"/>
                </a:tc>
                <a:extLst>
                  <a:ext uri="{0D108BD9-81ED-4DB2-BD59-A6C34878D82A}">
                    <a16:rowId xmlns:a16="http://schemas.microsoft.com/office/drawing/2014/main" val="849927084"/>
                  </a:ext>
                </a:extLst>
              </a:tr>
              <a:tr h="190500">
                <a:tc>
                  <a:txBody>
                    <a:bodyPr/>
                    <a:lstStyle/>
                    <a:p>
                      <a:pPr algn="l" rtl="0" fontAlgn="b"/>
                      <a:r>
                        <a:rPr lang="en-GB" sz="1100" b="0" i="0" u="none" strike="noStrike">
                          <a:solidFill>
                            <a:srgbClr val="000000"/>
                          </a:solidFill>
                          <a:effectLst/>
                          <a:latin typeface="Arial" panose="020B0604020202020204" pitchFamily="34" charset="0"/>
                        </a:rPr>
                        <a:t>2</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35%</a:t>
                      </a:r>
                    </a:p>
                  </a:txBody>
                  <a:tcPr marL="9525" marR="9525" marT="9525" marB="0" anchor="b"/>
                </a:tc>
                <a:extLst>
                  <a:ext uri="{0D108BD9-81ED-4DB2-BD59-A6C34878D82A}">
                    <a16:rowId xmlns:a16="http://schemas.microsoft.com/office/drawing/2014/main" val="179434369"/>
                  </a:ext>
                </a:extLst>
              </a:tr>
              <a:tr h="190500">
                <a:tc>
                  <a:txBody>
                    <a:bodyPr/>
                    <a:lstStyle/>
                    <a:p>
                      <a:pPr algn="l" rtl="0" fontAlgn="b"/>
                      <a:r>
                        <a:rPr lang="en-GB" sz="1100" b="0" i="0" u="none" strike="noStrike">
                          <a:solidFill>
                            <a:srgbClr val="000000"/>
                          </a:solidFill>
                          <a:effectLst/>
                          <a:latin typeface="Arial" panose="020B0604020202020204" pitchFamily="34" charset="0"/>
                        </a:rPr>
                        <a:t>3</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34%</a:t>
                      </a:r>
                    </a:p>
                  </a:txBody>
                  <a:tcPr marL="9525" marR="9525" marT="9525" marB="0" anchor="b"/>
                </a:tc>
                <a:extLst>
                  <a:ext uri="{0D108BD9-81ED-4DB2-BD59-A6C34878D82A}">
                    <a16:rowId xmlns:a16="http://schemas.microsoft.com/office/drawing/2014/main" val="3014138909"/>
                  </a:ext>
                </a:extLst>
              </a:tr>
              <a:tr h="190500">
                <a:tc>
                  <a:txBody>
                    <a:bodyPr/>
                    <a:lstStyle/>
                    <a:p>
                      <a:pPr algn="l" rtl="0" fontAlgn="b"/>
                      <a:r>
                        <a:rPr lang="en-GB" sz="1100" b="0" i="0" u="none" strike="noStrike">
                          <a:solidFill>
                            <a:srgbClr val="000000"/>
                          </a:solidFill>
                          <a:effectLst/>
                          <a:latin typeface="Arial" panose="020B0604020202020204" pitchFamily="34" charset="0"/>
                        </a:rPr>
                        <a:t>4</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13%</a:t>
                      </a:r>
                    </a:p>
                  </a:txBody>
                  <a:tcPr marL="9525" marR="9525" marT="9525" marB="0" anchor="b"/>
                </a:tc>
                <a:extLst>
                  <a:ext uri="{0D108BD9-81ED-4DB2-BD59-A6C34878D82A}">
                    <a16:rowId xmlns:a16="http://schemas.microsoft.com/office/drawing/2014/main" val="2704254107"/>
                  </a:ext>
                </a:extLst>
              </a:tr>
              <a:tr h="190500">
                <a:tc>
                  <a:txBody>
                    <a:bodyPr/>
                    <a:lstStyle/>
                    <a:p>
                      <a:pPr algn="l" rtl="0" fontAlgn="b"/>
                      <a:r>
                        <a:rPr lang="en-GB" sz="1100" b="0" i="0" u="none" strike="noStrike">
                          <a:solidFill>
                            <a:srgbClr val="000000"/>
                          </a:solidFill>
                          <a:effectLst/>
                          <a:latin typeface="Arial" panose="020B0604020202020204" pitchFamily="34" charset="0"/>
                        </a:rPr>
                        <a:t>5</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3%</a:t>
                      </a:r>
                    </a:p>
                  </a:txBody>
                  <a:tcPr marL="9525" marR="9525" marT="9525" marB="0" anchor="b"/>
                </a:tc>
                <a:extLst>
                  <a:ext uri="{0D108BD9-81ED-4DB2-BD59-A6C34878D82A}">
                    <a16:rowId xmlns:a16="http://schemas.microsoft.com/office/drawing/2014/main" val="2171091811"/>
                  </a:ext>
                </a:extLst>
              </a:tr>
              <a:tr h="190500">
                <a:tc>
                  <a:txBody>
                    <a:bodyPr/>
                    <a:lstStyle/>
                    <a:p>
                      <a:pPr algn="l" rtl="0" fontAlgn="b"/>
                      <a:r>
                        <a:rPr lang="en-GB" sz="1100" b="0" i="0" u="none" strike="noStrike">
                          <a:solidFill>
                            <a:srgbClr val="000000"/>
                          </a:solidFill>
                          <a:effectLst/>
                          <a:latin typeface="Arial" panose="020B0604020202020204" pitchFamily="34" charset="0"/>
                        </a:rPr>
                        <a:t>6+</a:t>
                      </a:r>
                    </a:p>
                  </a:txBody>
                  <a:tcPr marL="9525" marR="9525" marT="9525" marB="0" anchor="b"/>
                </a:tc>
                <a:tc>
                  <a:txBody>
                    <a:bodyPr/>
                    <a:lstStyle/>
                    <a:p>
                      <a:pPr algn="r" rtl="0" fontAlgn="b"/>
                      <a:r>
                        <a:rPr lang="en-GB" sz="1100" b="0" i="0" u="none" strike="noStrike">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2171062719"/>
                  </a:ext>
                </a:extLst>
              </a:tr>
            </a:tbl>
          </a:graphicData>
        </a:graphic>
      </p:graphicFrame>
      <p:graphicFrame>
        <p:nvGraphicFramePr>
          <p:cNvPr id="19" name="Table 18">
            <a:extLst>
              <a:ext uri="{FF2B5EF4-FFF2-40B4-BE49-F238E27FC236}">
                <a16:creationId xmlns:a16="http://schemas.microsoft.com/office/drawing/2014/main" id="{F22D84D7-1D56-D964-70E4-12C440124CCF}"/>
              </a:ext>
            </a:extLst>
          </p:cNvPr>
          <p:cNvGraphicFramePr>
            <a:graphicFrameLocks noGrp="1"/>
          </p:cNvGraphicFramePr>
          <p:nvPr>
            <p:extLst>
              <p:ext uri="{D42A27DB-BD31-4B8C-83A1-F6EECF244321}">
                <p14:modId xmlns:p14="http://schemas.microsoft.com/office/powerpoint/2010/main" val="963389401"/>
              </p:ext>
            </p:extLst>
          </p:nvPr>
        </p:nvGraphicFramePr>
        <p:xfrm>
          <a:off x="8321379" y="1772816"/>
          <a:ext cx="2895600" cy="152400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278769962"/>
                    </a:ext>
                  </a:extLst>
                </a:gridCol>
                <a:gridCol w="609600">
                  <a:extLst>
                    <a:ext uri="{9D8B030D-6E8A-4147-A177-3AD203B41FA5}">
                      <a16:colId xmlns:a16="http://schemas.microsoft.com/office/drawing/2014/main" val="784532495"/>
                    </a:ext>
                  </a:extLst>
                </a:gridCol>
              </a:tblGrid>
              <a:tr h="190500">
                <a:tc>
                  <a:txBody>
                    <a:bodyPr/>
                    <a:lstStyle/>
                    <a:p>
                      <a:pPr algn="l" fontAlgn="b"/>
                      <a:r>
                        <a:rPr lang="en-GB" sz="1100" b="1" u="none" strike="noStrike">
                          <a:effectLst/>
                          <a:latin typeface="+mn-lt"/>
                        </a:rPr>
                        <a:t>Property age</a:t>
                      </a:r>
                      <a:endParaRPr lang="en-GB" sz="1100" b="1" i="0" u="none" strike="noStrike">
                        <a:solidFill>
                          <a:srgbClr val="000000"/>
                        </a:solidFill>
                        <a:effectLst/>
                        <a:latin typeface="+mn-lt"/>
                      </a:endParaRPr>
                    </a:p>
                  </a:txBody>
                  <a:tcPr marL="9525" marR="9525" marT="9525" marB="0" anchor="b"/>
                </a:tc>
                <a:tc>
                  <a:txBody>
                    <a:bodyPr/>
                    <a:lstStyle/>
                    <a:p>
                      <a:pPr algn="r" fontAlgn="b"/>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97915348"/>
                  </a:ext>
                </a:extLst>
              </a:tr>
              <a:tr h="190500">
                <a:tc>
                  <a:txBody>
                    <a:bodyPr/>
                    <a:lstStyle/>
                    <a:p>
                      <a:pPr algn="l" fontAlgn="b"/>
                      <a:r>
                        <a:rPr lang="en-GB" sz="1100" u="none" strike="noStrike">
                          <a:effectLst/>
                          <a:latin typeface="+mn-lt"/>
                        </a:rPr>
                        <a:t>Pre 1919</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10%</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73074101"/>
                  </a:ext>
                </a:extLst>
              </a:tr>
              <a:tr h="190500">
                <a:tc>
                  <a:txBody>
                    <a:bodyPr/>
                    <a:lstStyle/>
                    <a:p>
                      <a:pPr algn="l" fontAlgn="b"/>
                      <a:r>
                        <a:rPr lang="en-GB" sz="1100" u="none" strike="noStrike">
                          <a:effectLst/>
                          <a:latin typeface="+mn-lt"/>
                        </a:rPr>
                        <a:t>1919-1944</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8%</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948525908"/>
                  </a:ext>
                </a:extLst>
              </a:tr>
              <a:tr h="190500">
                <a:tc>
                  <a:txBody>
                    <a:bodyPr/>
                    <a:lstStyle/>
                    <a:p>
                      <a:pPr algn="l" fontAlgn="b"/>
                      <a:r>
                        <a:rPr lang="en-GB" sz="1100" u="none" strike="noStrike">
                          <a:effectLst/>
                          <a:latin typeface="+mn-lt"/>
                        </a:rPr>
                        <a:t>1945-1964</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13%</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22707687"/>
                  </a:ext>
                </a:extLst>
              </a:tr>
              <a:tr h="190500">
                <a:tc>
                  <a:txBody>
                    <a:bodyPr/>
                    <a:lstStyle/>
                    <a:p>
                      <a:pPr algn="l" fontAlgn="b"/>
                      <a:r>
                        <a:rPr lang="en-GB" sz="1100" u="none" strike="noStrike">
                          <a:effectLst/>
                          <a:latin typeface="+mn-lt"/>
                        </a:rPr>
                        <a:t>1965-1982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16%</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220258988"/>
                  </a:ext>
                </a:extLst>
              </a:tr>
              <a:tr h="190500">
                <a:tc>
                  <a:txBody>
                    <a:bodyPr/>
                    <a:lstStyle/>
                    <a:p>
                      <a:pPr algn="l" fontAlgn="b"/>
                      <a:r>
                        <a:rPr lang="en-GB" sz="1100" u="none" strike="noStrike">
                          <a:effectLst/>
                          <a:latin typeface="+mn-lt"/>
                        </a:rPr>
                        <a:t>1983-2002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16%</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03426739"/>
                  </a:ext>
                </a:extLst>
              </a:tr>
              <a:tr h="190500">
                <a:tc>
                  <a:txBody>
                    <a:bodyPr/>
                    <a:lstStyle/>
                    <a:p>
                      <a:pPr algn="l" fontAlgn="b"/>
                      <a:r>
                        <a:rPr lang="en-GB" sz="1100" u="none" strike="noStrike">
                          <a:effectLst/>
                          <a:latin typeface="+mn-lt"/>
                        </a:rPr>
                        <a:t>Post 2002</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22%</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527659351"/>
                  </a:ext>
                </a:extLst>
              </a:tr>
              <a:tr h="190500">
                <a:tc>
                  <a:txBody>
                    <a:bodyPr/>
                    <a:lstStyle/>
                    <a:p>
                      <a:pPr algn="l" fontAlgn="b"/>
                      <a:r>
                        <a:rPr lang="en-GB" sz="1100" u="none" strike="noStrike">
                          <a:effectLst/>
                          <a:latin typeface="+mn-lt"/>
                        </a:rPr>
                        <a:t>Don't know</a:t>
                      </a:r>
                      <a:endParaRPr lang="en-GB" sz="1100" b="0" i="0" u="none" strike="noStrike">
                        <a:solidFill>
                          <a:srgbClr val="000000"/>
                        </a:solidFill>
                        <a:effectLst/>
                        <a:latin typeface="+mn-lt"/>
                      </a:endParaRPr>
                    </a:p>
                  </a:txBody>
                  <a:tcPr marL="9525" marR="9525" marT="9525" marB="0" anchor="b"/>
                </a:tc>
                <a:tc>
                  <a:txBody>
                    <a:bodyPr/>
                    <a:lstStyle/>
                    <a:p>
                      <a:pPr algn="r" fontAlgn="b"/>
                      <a:r>
                        <a:rPr lang="en-GB" sz="1100" u="none" strike="noStrike">
                          <a:effectLst/>
                          <a:latin typeface="+mn-lt"/>
                        </a:rPr>
                        <a:t>15%</a:t>
                      </a:r>
                      <a:endParaRPr lang="en-GB" sz="11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786036541"/>
                  </a:ext>
                </a:extLst>
              </a:tr>
            </a:tbl>
          </a:graphicData>
        </a:graphic>
      </p:graphicFrame>
      <p:sp>
        <p:nvSpPr>
          <p:cNvPr id="20" name="Title 3">
            <a:extLst>
              <a:ext uri="{FF2B5EF4-FFF2-40B4-BE49-F238E27FC236}">
                <a16:creationId xmlns:a16="http://schemas.microsoft.com/office/drawing/2014/main" id="{3DCF76E9-1072-117A-254A-BCFC48E80B8D}"/>
              </a:ext>
            </a:extLst>
          </p:cNvPr>
          <p:cNvSpPr>
            <a:spLocks noGrp="1"/>
          </p:cNvSpPr>
          <p:nvPr>
            <p:ph type="title"/>
          </p:nvPr>
        </p:nvSpPr>
        <p:spPr>
          <a:xfrm>
            <a:off x="191344" y="170965"/>
            <a:ext cx="4370596" cy="557735"/>
          </a:xfrm>
        </p:spPr>
        <p:txBody>
          <a:bodyPr>
            <a:noAutofit/>
          </a:bodyPr>
          <a:lstStyle/>
          <a:p>
            <a:r>
              <a:rPr lang="en-GB" sz="2800"/>
              <a:t>Demographics: Household makeup</a:t>
            </a:r>
          </a:p>
        </p:txBody>
      </p:sp>
      <p:sp>
        <p:nvSpPr>
          <p:cNvPr id="21" name="Title 3">
            <a:extLst>
              <a:ext uri="{FF2B5EF4-FFF2-40B4-BE49-F238E27FC236}">
                <a16:creationId xmlns:a16="http://schemas.microsoft.com/office/drawing/2014/main" id="{8FB13E2E-71B2-6CA5-8D7F-E1209F3DCB04}"/>
              </a:ext>
            </a:extLst>
          </p:cNvPr>
          <p:cNvSpPr txBox="1">
            <a:spLocks/>
          </p:cNvSpPr>
          <p:nvPr/>
        </p:nvSpPr>
        <p:spPr>
          <a:xfrm>
            <a:off x="4768186" y="170965"/>
            <a:ext cx="6286588" cy="5577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u="none" kern="1200">
                <a:solidFill>
                  <a:schemeClr val="accent1"/>
                </a:solidFill>
                <a:latin typeface="+mj-lt"/>
                <a:ea typeface="Arial" charset="0"/>
                <a:cs typeface="Arial" charset="0"/>
              </a:defRPr>
            </a:lvl1pPr>
          </a:lstStyle>
          <a:p>
            <a:r>
              <a:rPr lang="en-GB" sz="2800"/>
              <a:t>Demographics: </a:t>
            </a:r>
          </a:p>
          <a:p>
            <a:r>
              <a:rPr lang="en-GB" sz="2800"/>
              <a:t>Property characteristics</a:t>
            </a:r>
          </a:p>
        </p:txBody>
      </p:sp>
      <p:cxnSp>
        <p:nvCxnSpPr>
          <p:cNvPr id="22" name="Straight Connector 21">
            <a:extLst>
              <a:ext uri="{FF2B5EF4-FFF2-40B4-BE49-F238E27FC236}">
                <a16:creationId xmlns:a16="http://schemas.microsoft.com/office/drawing/2014/main" id="{170BC06B-777C-C4E3-0112-4411F023E9F1}"/>
              </a:ext>
            </a:extLst>
          </p:cNvPr>
          <p:cNvCxnSpPr>
            <a:cxnSpLocks/>
          </p:cNvCxnSpPr>
          <p:nvPr/>
        </p:nvCxnSpPr>
        <p:spPr>
          <a:xfrm>
            <a:off x="4223792" y="260648"/>
            <a:ext cx="0" cy="6408712"/>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37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90D0AE4-417F-C588-271D-D42DFFDD129F}"/>
              </a:ext>
            </a:extLst>
          </p:cNvPr>
          <p:cNvGraphicFramePr/>
          <p:nvPr>
            <p:extLst>
              <p:ext uri="{D42A27DB-BD31-4B8C-83A1-F6EECF244321}">
                <p14:modId xmlns:p14="http://schemas.microsoft.com/office/powerpoint/2010/main" val="809499761"/>
              </p:ext>
            </p:extLst>
          </p:nvPr>
        </p:nvGraphicFramePr>
        <p:xfrm>
          <a:off x="935852" y="1373650"/>
          <a:ext cx="10960873" cy="529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A89A825-32D9-90BB-4403-5F7A3DE46ADE}"/>
              </a:ext>
            </a:extLst>
          </p:cNvPr>
          <p:cNvSpPr>
            <a:spLocks noGrp="1"/>
          </p:cNvSpPr>
          <p:nvPr>
            <p:ph type="title"/>
          </p:nvPr>
        </p:nvSpPr>
        <p:spPr/>
        <p:txBody>
          <a:bodyPr/>
          <a:lstStyle/>
          <a:p>
            <a:r>
              <a:rPr lang="en-GB"/>
              <a:t>Key Findings</a:t>
            </a:r>
          </a:p>
        </p:txBody>
      </p:sp>
      <p:pic>
        <p:nvPicPr>
          <p:cNvPr id="8" name="Graphic 7" descr="Thumbs up sign with solid fill">
            <a:extLst>
              <a:ext uri="{FF2B5EF4-FFF2-40B4-BE49-F238E27FC236}">
                <a16:creationId xmlns:a16="http://schemas.microsoft.com/office/drawing/2014/main" id="{0FDFECC8-B074-5798-CE3B-6CF5D204CA5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21045" y="5614898"/>
            <a:ext cx="637604" cy="637604"/>
          </a:xfrm>
          <a:prstGeom prst="rect">
            <a:avLst/>
          </a:prstGeom>
        </p:spPr>
      </p:pic>
      <p:pic>
        <p:nvPicPr>
          <p:cNvPr id="11" name="Graphic 10" descr="Loan with solid fill">
            <a:extLst>
              <a:ext uri="{FF2B5EF4-FFF2-40B4-BE49-F238E27FC236}">
                <a16:creationId xmlns:a16="http://schemas.microsoft.com/office/drawing/2014/main" id="{BA3C7114-7D97-04E4-4970-787C811FF1B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21046" y="1373650"/>
            <a:ext cx="637603" cy="637603"/>
          </a:xfrm>
          <a:prstGeom prst="rect">
            <a:avLst/>
          </a:prstGeom>
        </p:spPr>
      </p:pic>
      <p:pic>
        <p:nvPicPr>
          <p:cNvPr id="12" name="Graphic 11" descr="Fire with solid fill">
            <a:extLst>
              <a:ext uri="{FF2B5EF4-FFF2-40B4-BE49-F238E27FC236}">
                <a16:creationId xmlns:a16="http://schemas.microsoft.com/office/drawing/2014/main" id="{912B026A-4355-45BC-6068-7F026A7B2E7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21045" y="4660836"/>
            <a:ext cx="637601" cy="637601"/>
          </a:xfrm>
          <a:prstGeom prst="rect">
            <a:avLst/>
          </a:prstGeom>
        </p:spPr>
      </p:pic>
      <p:pic>
        <p:nvPicPr>
          <p:cNvPr id="13" name="Graphic 12" descr="Money with solid fill">
            <a:extLst>
              <a:ext uri="{FF2B5EF4-FFF2-40B4-BE49-F238E27FC236}">
                <a16:creationId xmlns:a16="http://schemas.microsoft.com/office/drawing/2014/main" id="{FF8C7726-2978-6A15-DA0F-86290B35030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21046" y="2540214"/>
            <a:ext cx="637600" cy="637600"/>
          </a:xfrm>
          <a:prstGeom prst="rect">
            <a:avLst/>
          </a:prstGeom>
        </p:spPr>
      </p:pic>
      <p:pic>
        <p:nvPicPr>
          <p:cNvPr id="17" name="Graphic 16" descr="Sustainability with solid fill">
            <a:extLst>
              <a:ext uri="{FF2B5EF4-FFF2-40B4-BE49-F238E27FC236}">
                <a16:creationId xmlns:a16="http://schemas.microsoft.com/office/drawing/2014/main" id="{BC1647C9-0103-BC01-8576-6943B04135E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21046" y="3652507"/>
            <a:ext cx="637600" cy="637600"/>
          </a:xfrm>
          <a:prstGeom prst="rect">
            <a:avLst/>
          </a:prstGeom>
        </p:spPr>
      </p:pic>
    </p:spTree>
    <p:extLst>
      <p:ext uri="{BB962C8B-B14F-4D97-AF65-F5344CB8AC3E}">
        <p14:creationId xmlns:p14="http://schemas.microsoft.com/office/powerpoint/2010/main" val="195724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668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3ED05C-0674-3333-5295-DC76BD3CF4A2}"/>
              </a:ext>
            </a:extLst>
          </p:cNvPr>
          <p:cNvSpPr>
            <a:spLocks noGrp="1"/>
          </p:cNvSpPr>
          <p:nvPr>
            <p:ph type="title"/>
          </p:nvPr>
        </p:nvSpPr>
        <p:spPr/>
        <p:txBody>
          <a:bodyPr>
            <a:normAutofit fontScale="90000"/>
          </a:bodyPr>
          <a:lstStyle/>
          <a:p>
            <a:r>
              <a:rPr lang="en-GB"/>
              <a:t>Sample profile: Energy use</a:t>
            </a:r>
          </a:p>
        </p:txBody>
      </p:sp>
    </p:spTree>
    <p:extLst>
      <p:ext uri="{BB962C8B-B14F-4D97-AF65-F5344CB8AC3E}">
        <p14:creationId xmlns:p14="http://schemas.microsoft.com/office/powerpoint/2010/main" val="287909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179C-6DAB-9DD6-83D4-D00077DC21B5}"/>
              </a:ext>
            </a:extLst>
          </p:cNvPr>
          <p:cNvSpPr>
            <a:spLocks noGrp="1"/>
          </p:cNvSpPr>
          <p:nvPr>
            <p:ph type="title"/>
          </p:nvPr>
        </p:nvSpPr>
        <p:spPr>
          <a:xfrm>
            <a:off x="285978" y="158479"/>
            <a:ext cx="6654186" cy="557735"/>
          </a:xfrm>
        </p:spPr>
        <p:txBody>
          <a:bodyPr/>
          <a:lstStyle/>
          <a:p>
            <a:r>
              <a:rPr lang="en-GB"/>
              <a:t>Sample profile: Energy use</a:t>
            </a:r>
          </a:p>
        </p:txBody>
      </p:sp>
      <p:sp>
        <p:nvSpPr>
          <p:cNvPr id="4" name="Slide Number Placeholder 1">
            <a:extLst>
              <a:ext uri="{FF2B5EF4-FFF2-40B4-BE49-F238E27FC236}">
                <a16:creationId xmlns:a16="http://schemas.microsoft.com/office/drawing/2014/main" id="{E50F480B-5981-7063-50E8-966A87253E64}"/>
              </a:ext>
            </a:extLst>
          </p:cNvPr>
          <p:cNvSpPr txBox="1">
            <a:spLocks/>
          </p:cNvSpPr>
          <p:nvPr/>
        </p:nvSpPr>
        <p:spPr>
          <a:xfrm>
            <a:off x="23004" y="6086210"/>
            <a:ext cx="7180134" cy="7384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A2Dum. Main energy type. Base: All (n=1,608)</a:t>
            </a:r>
          </a:p>
          <a:p>
            <a:r>
              <a:rPr lang="en-US" sz="900" dirty="0">
                <a:solidFill>
                  <a:schemeClr val="bg1">
                    <a:lumMod val="50000"/>
                  </a:schemeClr>
                </a:solidFill>
              </a:rPr>
              <a:t>A6/SUPP8. How does your household pay for your main energy source? Base: All (n=1,608)</a:t>
            </a:r>
          </a:p>
          <a:p>
            <a:r>
              <a:rPr lang="en-US" sz="900" dirty="0">
                <a:solidFill>
                  <a:schemeClr val="bg1">
                    <a:lumMod val="50000"/>
                  </a:schemeClr>
                </a:solidFill>
              </a:rPr>
              <a:t>A7. Does your home have a smart meter? Base: All (n=1,608)</a:t>
            </a:r>
          </a:p>
          <a:p>
            <a:r>
              <a:rPr lang="en-US" sz="900" dirty="0">
                <a:solidFill>
                  <a:schemeClr val="bg1">
                    <a:lumMod val="50000"/>
                  </a:schemeClr>
                </a:solidFill>
              </a:rPr>
              <a:t>E1/EPC1. Do you know your home’s EPC rating? Base: All (n= 1,608)</a:t>
            </a:r>
          </a:p>
          <a:p>
            <a:r>
              <a:rPr lang="en-US" sz="900" dirty="0">
                <a:solidFill>
                  <a:schemeClr val="bg1">
                    <a:lumMod val="50000"/>
                  </a:schemeClr>
                </a:solidFill>
              </a:rPr>
              <a:t>E6.1/EPC2 To what extent do you agree with the following statement about your home's energy efficiency: Base: All (n=916)</a:t>
            </a:r>
          </a:p>
        </p:txBody>
      </p:sp>
      <p:sp>
        <p:nvSpPr>
          <p:cNvPr id="5" name="Chart Placeholder 2">
            <a:extLst>
              <a:ext uri="{FF2B5EF4-FFF2-40B4-BE49-F238E27FC236}">
                <a16:creationId xmlns:a16="http://schemas.microsoft.com/office/drawing/2014/main" id="{F3F4F9F5-40DF-7FAC-A4D4-F2555F4F943D}"/>
              </a:ext>
            </a:extLst>
          </p:cNvPr>
          <p:cNvSpPr txBox="1">
            <a:spLocks/>
          </p:cNvSpPr>
          <p:nvPr/>
        </p:nvSpPr>
        <p:spPr>
          <a:xfrm>
            <a:off x="6096000" y="1844451"/>
            <a:ext cx="5400600" cy="39608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1600"/>
          </a:p>
          <a:p>
            <a:endParaRPr lang="en-GB" sz="1600"/>
          </a:p>
        </p:txBody>
      </p:sp>
      <p:graphicFrame>
        <p:nvGraphicFramePr>
          <p:cNvPr id="6" name="Chart 5">
            <a:extLst>
              <a:ext uri="{FF2B5EF4-FFF2-40B4-BE49-F238E27FC236}">
                <a16:creationId xmlns:a16="http://schemas.microsoft.com/office/drawing/2014/main" id="{38163724-2187-982E-6B9F-DB3BFD9A26F4}"/>
              </a:ext>
            </a:extLst>
          </p:cNvPr>
          <p:cNvGraphicFramePr/>
          <p:nvPr>
            <p:extLst>
              <p:ext uri="{D42A27DB-BD31-4B8C-83A1-F6EECF244321}">
                <p14:modId xmlns:p14="http://schemas.microsoft.com/office/powerpoint/2010/main" val="3154511017"/>
              </p:ext>
            </p:extLst>
          </p:nvPr>
        </p:nvGraphicFramePr>
        <p:xfrm>
          <a:off x="67128" y="840276"/>
          <a:ext cx="4818310" cy="32606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68E9DF4-1988-6FAC-F49C-95C3ED7D8AA1}"/>
              </a:ext>
            </a:extLst>
          </p:cNvPr>
          <p:cNvGraphicFramePr/>
          <p:nvPr>
            <p:extLst>
              <p:ext uri="{D42A27DB-BD31-4B8C-83A1-F6EECF244321}">
                <p14:modId xmlns:p14="http://schemas.microsoft.com/office/powerpoint/2010/main" val="257830480"/>
              </p:ext>
            </p:extLst>
          </p:nvPr>
        </p:nvGraphicFramePr>
        <p:xfrm>
          <a:off x="6096000" y="3926792"/>
          <a:ext cx="5908785" cy="2930743"/>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a:extLst>
              <a:ext uri="{FF2B5EF4-FFF2-40B4-BE49-F238E27FC236}">
                <a16:creationId xmlns:a16="http://schemas.microsoft.com/office/drawing/2014/main" id="{AC28FCF0-9ECA-E450-68F2-0758F57F05B7}"/>
              </a:ext>
            </a:extLst>
          </p:cNvPr>
          <p:cNvGrpSpPr/>
          <p:nvPr/>
        </p:nvGrpSpPr>
        <p:grpSpPr>
          <a:xfrm>
            <a:off x="10056955" y="1319929"/>
            <a:ext cx="1900864" cy="1901214"/>
            <a:chOff x="8346500" y="1313951"/>
            <a:chExt cx="1900864" cy="1901214"/>
          </a:xfrm>
        </p:grpSpPr>
        <p:sp>
          <p:nvSpPr>
            <p:cNvPr id="8" name="TextBox 7">
              <a:extLst>
                <a:ext uri="{FF2B5EF4-FFF2-40B4-BE49-F238E27FC236}">
                  <a16:creationId xmlns:a16="http://schemas.microsoft.com/office/drawing/2014/main" id="{DD954349-54DB-2336-DF88-930B1772E5CA}"/>
                </a:ext>
              </a:extLst>
            </p:cNvPr>
            <p:cNvSpPr txBox="1"/>
            <p:nvPr/>
          </p:nvSpPr>
          <p:spPr>
            <a:xfrm>
              <a:off x="8346500" y="1393390"/>
              <a:ext cx="1900864" cy="1821775"/>
            </a:xfrm>
            <a:prstGeom prst="roundRect">
              <a:avLst/>
            </a:prstGeom>
            <a:solidFill>
              <a:schemeClr val="accent5">
                <a:lumMod val="20000"/>
                <a:lumOff val="80000"/>
              </a:schemeClr>
            </a:solidFill>
          </p:spPr>
          <p:txBody>
            <a:bodyPr wrap="square" rtlCol="0">
              <a:spAutoFit/>
            </a:bodyPr>
            <a:lstStyle/>
            <a:p>
              <a:endParaRPr lang="en-GB" sz="1100" b="1" dirty="0">
                <a:solidFill>
                  <a:schemeClr val="accent5"/>
                </a:solidFill>
              </a:endParaRPr>
            </a:p>
            <a:p>
              <a:endParaRPr lang="en-GB" sz="1100" b="1" dirty="0">
                <a:solidFill>
                  <a:schemeClr val="accent5"/>
                </a:solidFill>
              </a:endParaRPr>
            </a:p>
            <a:p>
              <a:endParaRPr lang="en-GB" sz="1100" b="1" dirty="0">
                <a:solidFill>
                  <a:schemeClr val="accent5"/>
                </a:solidFill>
              </a:endParaRPr>
            </a:p>
            <a:p>
              <a:pPr algn="ctr"/>
              <a:r>
                <a:rPr lang="en-GB" sz="2400" b="1" dirty="0">
                  <a:solidFill>
                    <a:schemeClr val="accent5"/>
                  </a:solidFill>
                </a:rPr>
                <a:t>69%</a:t>
              </a:r>
              <a:r>
                <a:rPr lang="en-GB" sz="1050" b="1" dirty="0">
                  <a:solidFill>
                    <a:schemeClr val="accent5"/>
                  </a:solidFill>
                </a:rPr>
                <a:t> </a:t>
              </a:r>
            </a:p>
            <a:p>
              <a:pPr algn="ctr"/>
              <a:r>
                <a:rPr lang="en-GB" sz="1100" b="1" dirty="0">
                  <a:solidFill>
                    <a:schemeClr val="accent5"/>
                  </a:solidFill>
                </a:rPr>
                <a:t>have a smart meter</a:t>
              </a:r>
            </a:p>
            <a:p>
              <a:pPr algn="ctr"/>
              <a:r>
                <a:rPr lang="en-GB" sz="1100" b="1" dirty="0">
                  <a:solidFill>
                    <a:schemeClr val="accent5"/>
                  </a:solidFill>
                </a:rPr>
                <a:t> </a:t>
              </a:r>
            </a:p>
            <a:p>
              <a:pPr algn="ctr"/>
              <a:r>
                <a:rPr lang="en-GB" sz="1100" dirty="0">
                  <a:solidFill>
                    <a:schemeClr val="accent5"/>
                  </a:solidFill>
                </a:rPr>
                <a:t>30% do not have one, and 1% don’t know.</a:t>
              </a:r>
            </a:p>
          </p:txBody>
        </p:sp>
        <p:pic>
          <p:nvPicPr>
            <p:cNvPr id="13" name="Graphic 12" descr="Speedometer Low with solid fill">
              <a:extLst>
                <a:ext uri="{FF2B5EF4-FFF2-40B4-BE49-F238E27FC236}">
                  <a16:creationId xmlns:a16="http://schemas.microsoft.com/office/drawing/2014/main" id="{1FE8386F-BBCC-23F1-BB5D-01DD6332F1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79431" y="1313951"/>
              <a:ext cx="835001" cy="745333"/>
            </a:xfrm>
            <a:prstGeom prst="rect">
              <a:avLst/>
            </a:prstGeom>
          </p:spPr>
        </p:pic>
      </p:grpSp>
      <p:cxnSp>
        <p:nvCxnSpPr>
          <p:cNvPr id="15" name="Straight Connector 14">
            <a:extLst>
              <a:ext uri="{FF2B5EF4-FFF2-40B4-BE49-F238E27FC236}">
                <a16:creationId xmlns:a16="http://schemas.microsoft.com/office/drawing/2014/main" id="{F02E13EA-B3ED-2735-691B-7E94459AD563}"/>
              </a:ext>
            </a:extLst>
          </p:cNvPr>
          <p:cNvCxnSpPr>
            <a:cxnSpLocks/>
          </p:cNvCxnSpPr>
          <p:nvPr/>
        </p:nvCxnSpPr>
        <p:spPr>
          <a:xfrm>
            <a:off x="2935684" y="4105803"/>
            <a:ext cx="0" cy="1980407"/>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8AC673-99BE-A03D-290F-CEC00BCE4A46}"/>
              </a:ext>
            </a:extLst>
          </p:cNvPr>
          <p:cNvCxnSpPr>
            <a:cxnSpLocks/>
          </p:cNvCxnSpPr>
          <p:nvPr/>
        </p:nvCxnSpPr>
        <p:spPr>
          <a:xfrm flipH="1">
            <a:off x="4798337" y="3824857"/>
            <a:ext cx="7159482"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B0248D-FAB5-3CB7-F5C2-9E71D8C83CCA}"/>
              </a:ext>
            </a:extLst>
          </p:cNvPr>
          <p:cNvCxnSpPr>
            <a:cxnSpLocks/>
          </p:cNvCxnSpPr>
          <p:nvPr/>
        </p:nvCxnSpPr>
        <p:spPr>
          <a:xfrm>
            <a:off x="9869216" y="1295981"/>
            <a:ext cx="0" cy="2330877"/>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40F887-673C-1324-C187-2DFA61B88287}"/>
              </a:ext>
            </a:extLst>
          </p:cNvPr>
          <p:cNvCxnSpPr>
            <a:cxnSpLocks/>
          </p:cNvCxnSpPr>
          <p:nvPr/>
        </p:nvCxnSpPr>
        <p:spPr>
          <a:xfrm>
            <a:off x="5720529" y="4100954"/>
            <a:ext cx="0" cy="2335232"/>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0" name="Chart 29">
            <a:extLst>
              <a:ext uri="{FF2B5EF4-FFF2-40B4-BE49-F238E27FC236}">
                <a16:creationId xmlns:a16="http://schemas.microsoft.com/office/drawing/2014/main" id="{44CF835A-1927-331F-1870-922FD12A7693}"/>
              </a:ext>
            </a:extLst>
          </p:cNvPr>
          <p:cNvGraphicFramePr/>
          <p:nvPr>
            <p:extLst>
              <p:ext uri="{D42A27DB-BD31-4B8C-83A1-F6EECF244321}">
                <p14:modId xmlns:p14="http://schemas.microsoft.com/office/powerpoint/2010/main" val="1908395968"/>
              </p:ext>
            </p:extLst>
          </p:nvPr>
        </p:nvGraphicFramePr>
        <p:xfrm>
          <a:off x="0" y="4204903"/>
          <a:ext cx="2770503" cy="1801237"/>
        </p:xfrm>
        <a:graphic>
          <a:graphicData uri="http://schemas.openxmlformats.org/drawingml/2006/chart">
            <c:chart xmlns:c="http://schemas.openxmlformats.org/drawingml/2006/chart" xmlns:r="http://schemas.openxmlformats.org/officeDocument/2006/relationships" r:id="rId6"/>
          </a:graphicData>
        </a:graphic>
      </p:graphicFrame>
      <p:grpSp>
        <p:nvGrpSpPr>
          <p:cNvPr id="37" name="Group 36">
            <a:extLst>
              <a:ext uri="{FF2B5EF4-FFF2-40B4-BE49-F238E27FC236}">
                <a16:creationId xmlns:a16="http://schemas.microsoft.com/office/drawing/2014/main" id="{38050F71-DC3A-00EC-5FDF-D337AEC4F206}"/>
              </a:ext>
            </a:extLst>
          </p:cNvPr>
          <p:cNvGrpSpPr/>
          <p:nvPr/>
        </p:nvGrpSpPr>
        <p:grpSpPr>
          <a:xfrm>
            <a:off x="3206657" y="4240223"/>
            <a:ext cx="2242899" cy="1634490"/>
            <a:chOff x="3293757" y="4112583"/>
            <a:chExt cx="2242899" cy="1634490"/>
          </a:xfrm>
        </p:grpSpPr>
        <p:sp>
          <p:nvSpPr>
            <p:cNvPr id="32" name="TextBox 31">
              <a:extLst>
                <a:ext uri="{FF2B5EF4-FFF2-40B4-BE49-F238E27FC236}">
                  <a16:creationId xmlns:a16="http://schemas.microsoft.com/office/drawing/2014/main" id="{C1A7A07B-6FD7-1D1C-B406-F2C19F69DA9A}"/>
                </a:ext>
              </a:extLst>
            </p:cNvPr>
            <p:cNvSpPr txBox="1"/>
            <p:nvPr/>
          </p:nvSpPr>
          <p:spPr>
            <a:xfrm>
              <a:off x="3293757" y="4112583"/>
              <a:ext cx="2242899" cy="1634490"/>
            </a:xfrm>
            <a:prstGeom prst="roundRect">
              <a:avLst/>
            </a:prstGeom>
            <a:solidFill>
              <a:schemeClr val="accent3">
                <a:lumMod val="20000"/>
                <a:lumOff val="80000"/>
              </a:schemeClr>
            </a:solidFill>
          </p:spPr>
          <p:txBody>
            <a:bodyPr wrap="square" rtlCol="0">
              <a:spAutoFit/>
            </a:bodyPr>
            <a:lstStyle/>
            <a:p>
              <a:pPr algn="ctr"/>
              <a:r>
                <a:rPr lang="en-GB" sz="2400" b="1">
                  <a:solidFill>
                    <a:schemeClr val="accent3"/>
                  </a:solidFill>
                </a:rPr>
                <a:t>	22%</a:t>
              </a:r>
              <a:r>
                <a:rPr lang="en-GB" sz="1050" b="1">
                  <a:solidFill>
                    <a:schemeClr val="accent3"/>
                  </a:solidFill>
                </a:rPr>
                <a:t> </a:t>
              </a:r>
            </a:p>
            <a:p>
              <a:pPr algn="ctr"/>
              <a:r>
                <a:rPr lang="en-GB" sz="1100" b="1">
                  <a:solidFill>
                    <a:schemeClr val="accent3"/>
                  </a:solidFill>
                </a:rPr>
                <a:t>	know the EPC 	rating of their 	home</a:t>
              </a:r>
            </a:p>
            <a:p>
              <a:pPr algn="ctr"/>
              <a:r>
                <a:rPr lang="en-GB" sz="1100" b="1">
                  <a:solidFill>
                    <a:schemeClr val="accent3"/>
                  </a:solidFill>
                </a:rPr>
                <a:t> </a:t>
              </a:r>
            </a:p>
            <a:p>
              <a:pPr algn="ctr"/>
              <a:r>
                <a:rPr lang="en-GB" sz="1100">
                  <a:solidFill>
                    <a:schemeClr val="accent3"/>
                  </a:solidFill>
                </a:rPr>
                <a:t>56% do not, and 23% don’t know.</a:t>
              </a:r>
            </a:p>
          </p:txBody>
        </p:sp>
        <p:pic>
          <p:nvPicPr>
            <p:cNvPr id="20" name="Graphic 19" descr="House with solid fill">
              <a:extLst>
                <a:ext uri="{FF2B5EF4-FFF2-40B4-BE49-F238E27FC236}">
                  <a16:creationId xmlns:a16="http://schemas.microsoft.com/office/drawing/2014/main" id="{766CE1B0-B709-AE10-1203-5619CB9EC5B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93120" y="4320481"/>
              <a:ext cx="761929" cy="761929"/>
            </a:xfrm>
            <a:prstGeom prst="rect">
              <a:avLst/>
            </a:prstGeom>
          </p:spPr>
        </p:pic>
      </p:grpSp>
      <p:graphicFrame>
        <p:nvGraphicFramePr>
          <p:cNvPr id="42" name="Chart 41">
            <a:extLst>
              <a:ext uri="{FF2B5EF4-FFF2-40B4-BE49-F238E27FC236}">
                <a16:creationId xmlns:a16="http://schemas.microsoft.com/office/drawing/2014/main" id="{C0D4CD3F-EF3D-956F-1A54-A6D03A2E650D}"/>
              </a:ext>
            </a:extLst>
          </p:cNvPr>
          <p:cNvGraphicFramePr/>
          <p:nvPr>
            <p:extLst>
              <p:ext uri="{D42A27DB-BD31-4B8C-83A1-F6EECF244321}">
                <p14:modId xmlns:p14="http://schemas.microsoft.com/office/powerpoint/2010/main" val="2835683836"/>
              </p:ext>
            </p:extLst>
          </p:nvPr>
        </p:nvGraphicFramePr>
        <p:xfrm>
          <a:off x="5209310" y="996049"/>
          <a:ext cx="4488605" cy="2930743"/>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a:extLst>
              <a:ext uri="{FF2B5EF4-FFF2-40B4-BE49-F238E27FC236}">
                <a16:creationId xmlns:a16="http://schemas.microsoft.com/office/drawing/2014/main" id="{FA67BB2D-F77E-62AE-DAC8-95EDD2109059}"/>
              </a:ext>
            </a:extLst>
          </p:cNvPr>
          <p:cNvSpPr txBox="1"/>
          <p:nvPr/>
        </p:nvSpPr>
        <p:spPr>
          <a:xfrm>
            <a:off x="260729" y="3131617"/>
            <a:ext cx="4375672" cy="817245"/>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cxnSp>
        <p:nvCxnSpPr>
          <p:cNvPr id="12" name="Straight Connector 11">
            <a:extLst>
              <a:ext uri="{FF2B5EF4-FFF2-40B4-BE49-F238E27FC236}">
                <a16:creationId xmlns:a16="http://schemas.microsoft.com/office/drawing/2014/main" id="{34FC01F9-5BB7-7E65-5F49-D41B30C4789B}"/>
              </a:ext>
            </a:extLst>
          </p:cNvPr>
          <p:cNvCxnSpPr>
            <a:cxnSpLocks/>
          </p:cNvCxnSpPr>
          <p:nvPr/>
        </p:nvCxnSpPr>
        <p:spPr>
          <a:xfrm>
            <a:off x="4962152" y="1179299"/>
            <a:ext cx="0" cy="2447559"/>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2" name="Graphic 21" descr="Warning with solid fill">
            <a:extLst>
              <a:ext uri="{FF2B5EF4-FFF2-40B4-BE49-F238E27FC236}">
                <a16:creationId xmlns:a16="http://schemas.microsoft.com/office/drawing/2014/main" id="{FECF7C5E-3568-B7A6-E808-20A6A6F85BC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8793" y="3027668"/>
            <a:ext cx="291620" cy="291620"/>
          </a:xfrm>
          <a:prstGeom prst="rect">
            <a:avLst/>
          </a:prstGeom>
        </p:spPr>
      </p:pic>
    </p:spTree>
    <p:extLst>
      <p:ext uri="{BB962C8B-B14F-4D97-AF65-F5344CB8AC3E}">
        <p14:creationId xmlns:p14="http://schemas.microsoft.com/office/powerpoint/2010/main" val="129741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DB8CE-EB26-6D1A-6316-93F9A88336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04F4D0-E75D-12A5-AC33-128B7078116B}"/>
              </a:ext>
            </a:extLst>
          </p:cNvPr>
          <p:cNvSpPr>
            <a:spLocks noGrp="1"/>
          </p:cNvSpPr>
          <p:nvPr>
            <p:ph type="title"/>
          </p:nvPr>
        </p:nvSpPr>
        <p:spPr/>
        <p:txBody>
          <a:bodyPr>
            <a:normAutofit fontScale="90000"/>
          </a:bodyPr>
          <a:lstStyle/>
          <a:p>
            <a:r>
              <a:rPr lang="en-GB"/>
              <a:t>Energy debt and engagement with support</a:t>
            </a:r>
          </a:p>
        </p:txBody>
      </p:sp>
    </p:spTree>
    <p:extLst>
      <p:ext uri="{BB962C8B-B14F-4D97-AF65-F5344CB8AC3E}">
        <p14:creationId xmlns:p14="http://schemas.microsoft.com/office/powerpoint/2010/main" val="312078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03ED-B08A-3FC8-8F01-1064FD439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DFF10-B94A-1C51-2EC1-634875ADB1F8}"/>
              </a:ext>
            </a:extLst>
          </p:cNvPr>
          <p:cNvSpPr>
            <a:spLocks noGrp="1"/>
          </p:cNvSpPr>
          <p:nvPr>
            <p:ph type="title"/>
          </p:nvPr>
        </p:nvSpPr>
        <p:spPr>
          <a:xfrm>
            <a:off x="429260" y="360149"/>
            <a:ext cx="8763084" cy="557735"/>
          </a:xfrm>
        </p:spPr>
        <p:txBody>
          <a:bodyPr/>
          <a:lstStyle/>
          <a:p>
            <a:r>
              <a:rPr lang="en-GB" sz="2400" dirty="0"/>
              <a:t>Most households reported that they are not in energy debt or arrears, however the proportion of respondents in debt has increased compared to Jan/Feb 2025</a:t>
            </a:r>
          </a:p>
        </p:txBody>
      </p:sp>
      <p:graphicFrame>
        <p:nvGraphicFramePr>
          <p:cNvPr id="4" name="Chart 3">
            <a:extLst>
              <a:ext uri="{FF2B5EF4-FFF2-40B4-BE49-F238E27FC236}">
                <a16:creationId xmlns:a16="http://schemas.microsoft.com/office/drawing/2014/main" id="{B82EF706-4121-732B-F928-0512BB774644}"/>
              </a:ext>
            </a:extLst>
          </p:cNvPr>
          <p:cNvGraphicFramePr/>
          <p:nvPr>
            <p:extLst>
              <p:ext uri="{D42A27DB-BD31-4B8C-83A1-F6EECF244321}">
                <p14:modId xmlns:p14="http://schemas.microsoft.com/office/powerpoint/2010/main" val="3654595673"/>
              </p:ext>
            </p:extLst>
          </p:nvPr>
        </p:nvGraphicFramePr>
        <p:xfrm>
          <a:off x="429260" y="1604878"/>
          <a:ext cx="6048672" cy="174525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601175A9-FA6A-C6D8-B076-C7A09EB3D942}"/>
              </a:ext>
            </a:extLst>
          </p:cNvPr>
          <p:cNvSpPr txBox="1">
            <a:spLocks/>
          </p:cNvSpPr>
          <p:nvPr/>
        </p:nvSpPr>
        <p:spPr>
          <a:xfrm>
            <a:off x="102770" y="6423523"/>
            <a:ext cx="104275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D1/AFF20. Are you in energy debt or arrears? Base: All (Jan/Feb 2026 n=1,608; Jan/Feb 2025 n=1,656; Jan/Feb 2024</a:t>
            </a:r>
            <a:r>
              <a:rPr lang="en-GB" sz="900" dirty="0">
                <a:solidFill>
                  <a:schemeClr val="bg1">
                    <a:lumMod val="50000"/>
                  </a:schemeClr>
                </a:solidFill>
              </a:rPr>
              <a:t> </a:t>
            </a:r>
            <a:r>
              <a:rPr lang="en-US" sz="900" dirty="0">
                <a:solidFill>
                  <a:schemeClr val="bg1">
                    <a:lumMod val="50000"/>
                  </a:schemeClr>
                </a:solidFill>
              </a:rPr>
              <a:t>n=1,609; Oct 2023 n=1,589)</a:t>
            </a:r>
          </a:p>
          <a:p>
            <a:r>
              <a:rPr lang="en-GB" sz="900" dirty="0">
                <a:solidFill>
                  <a:schemeClr val="bg1">
                    <a:lumMod val="50000"/>
                  </a:schemeClr>
                </a:solidFill>
              </a:rPr>
              <a:t>D3BANDED/AFF22. Roughly, how long, in months, have you been in debt or arrears? Base: All in energy debt or arrears (Jan/Feb 2026 n=331, </a:t>
            </a:r>
            <a:r>
              <a:rPr lang="en-US" sz="900" dirty="0">
                <a:solidFill>
                  <a:schemeClr val="bg1">
                    <a:lumMod val="50000"/>
                  </a:schemeClr>
                </a:solidFill>
              </a:rPr>
              <a:t>Jan/Feb 2025 </a:t>
            </a:r>
            <a:r>
              <a:rPr lang="en-GB" sz="900" dirty="0">
                <a:solidFill>
                  <a:schemeClr val="bg1">
                    <a:lumMod val="50000"/>
                  </a:schemeClr>
                </a:solidFill>
              </a:rPr>
              <a:t>n=272; </a:t>
            </a:r>
            <a:r>
              <a:rPr lang="en-US" sz="900" dirty="0">
                <a:solidFill>
                  <a:schemeClr val="bg1">
                    <a:lumMod val="50000"/>
                  </a:schemeClr>
                </a:solidFill>
              </a:rPr>
              <a:t>Jan/Feb 2024</a:t>
            </a:r>
            <a:r>
              <a:rPr lang="en-GB" sz="900" dirty="0">
                <a:solidFill>
                  <a:schemeClr val="bg1">
                    <a:lumMod val="50000"/>
                  </a:schemeClr>
                </a:solidFill>
              </a:rPr>
              <a:t> n=135)</a:t>
            </a:r>
            <a:endParaRPr lang="en-GB" sz="900" dirty="0">
              <a:solidFill>
                <a:schemeClr val="bg1">
                  <a:lumMod val="50000"/>
                </a:schemeClr>
              </a:solidFill>
              <a:cs typeface="Arial"/>
            </a:endParaRPr>
          </a:p>
        </p:txBody>
      </p:sp>
      <p:graphicFrame>
        <p:nvGraphicFramePr>
          <p:cNvPr id="17" name="Chart 16">
            <a:extLst>
              <a:ext uri="{FF2B5EF4-FFF2-40B4-BE49-F238E27FC236}">
                <a16:creationId xmlns:a16="http://schemas.microsoft.com/office/drawing/2014/main" id="{0687D116-BC08-39A8-7D85-743FE10194CB}"/>
              </a:ext>
            </a:extLst>
          </p:cNvPr>
          <p:cNvGraphicFramePr/>
          <p:nvPr>
            <p:extLst>
              <p:ext uri="{D42A27DB-BD31-4B8C-83A1-F6EECF244321}">
                <p14:modId xmlns:p14="http://schemas.microsoft.com/office/powerpoint/2010/main" val="3094092766"/>
              </p:ext>
            </p:extLst>
          </p:nvPr>
        </p:nvGraphicFramePr>
        <p:xfrm>
          <a:off x="7068088" y="1534168"/>
          <a:ext cx="4904659" cy="497157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58643CC9-DFF7-7A6C-3846-8237DDC17153}"/>
              </a:ext>
            </a:extLst>
          </p:cNvPr>
          <p:cNvSpPr txBox="1"/>
          <p:nvPr/>
        </p:nvSpPr>
        <p:spPr>
          <a:xfrm>
            <a:off x="8508268" y="1226391"/>
            <a:ext cx="2808312" cy="307777"/>
          </a:xfrm>
          <a:prstGeom prst="rect">
            <a:avLst/>
          </a:prstGeom>
          <a:noFill/>
        </p:spPr>
        <p:txBody>
          <a:bodyPr wrap="square" rtlCol="0">
            <a:spAutoFit/>
          </a:bodyPr>
          <a:lstStyle/>
          <a:p>
            <a:pPr algn="l">
              <a:buClr>
                <a:srgbClr val="2CE3A0"/>
              </a:buClr>
            </a:pPr>
            <a:r>
              <a:rPr lang="en-GB" sz="1400" b="1" dirty="0"/>
              <a:t>Length of time in debt </a:t>
            </a:r>
          </a:p>
        </p:txBody>
      </p:sp>
      <p:sp>
        <p:nvSpPr>
          <p:cNvPr id="19" name="Arrow: Up 18">
            <a:extLst>
              <a:ext uri="{FF2B5EF4-FFF2-40B4-BE49-F238E27FC236}">
                <a16:creationId xmlns:a16="http://schemas.microsoft.com/office/drawing/2014/main" id="{5EB2E883-9F63-4288-D1F6-61C4CB1DFDD9}"/>
              </a:ext>
            </a:extLst>
          </p:cNvPr>
          <p:cNvSpPr/>
          <p:nvPr/>
        </p:nvSpPr>
        <p:spPr>
          <a:xfrm>
            <a:off x="6096000" y="1796252"/>
            <a:ext cx="216024" cy="21602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778D0EB-A4D9-1D93-8199-AF69DD7D2B22}"/>
              </a:ext>
            </a:extLst>
          </p:cNvPr>
          <p:cNvSpPr txBox="1"/>
          <p:nvPr/>
        </p:nvSpPr>
        <p:spPr>
          <a:xfrm>
            <a:off x="352969" y="3350130"/>
            <a:ext cx="5477463" cy="2962513"/>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050" b="1" dirty="0"/>
              <a:t>Groups </a:t>
            </a:r>
            <a:r>
              <a:rPr lang="en-GB" sz="1050" b="1" u="sng" dirty="0"/>
              <a:t>most likely</a:t>
            </a:r>
            <a:r>
              <a:rPr lang="en-GB" sz="1050" b="1" dirty="0"/>
              <a:t> to be in energy debt or arrears:</a:t>
            </a:r>
          </a:p>
          <a:p>
            <a:endParaRPr lang="en-GB" sz="1050" b="1" dirty="0"/>
          </a:p>
          <a:p>
            <a:pPr lvl="1"/>
            <a:r>
              <a:rPr lang="en-GB" sz="1050" dirty="0"/>
              <a:t>Those aged between 16-24 (31%), 25-34 (28%), 35-44 (25%) and 45-54 (24%)</a:t>
            </a:r>
          </a:p>
          <a:p>
            <a:pPr lvl="1"/>
            <a:endParaRPr lang="en-GB" sz="1050" dirty="0"/>
          </a:p>
          <a:p>
            <a:pPr lvl="1"/>
            <a:r>
              <a:rPr lang="en-GB" sz="1050" dirty="0"/>
              <a:t>Households with 5 or more people (33%) compared to those with 2-4 people (17%)</a:t>
            </a:r>
          </a:p>
          <a:p>
            <a:pPr lvl="1"/>
            <a:endParaRPr lang="en-GB" sz="1050" dirty="0"/>
          </a:p>
          <a:p>
            <a:pPr lvl="1"/>
            <a:r>
              <a:rPr lang="en-GB" sz="1050" dirty="0"/>
              <a:t>Children under 5 in the household (34%) compared to households without children under 5 (17%)</a:t>
            </a:r>
          </a:p>
          <a:p>
            <a:pPr lvl="1"/>
            <a:endParaRPr lang="en-GB" sz="1050" dirty="0"/>
          </a:p>
          <a:p>
            <a:pPr lvl="1"/>
            <a:r>
              <a:rPr lang="en-GB" sz="1050" dirty="0"/>
              <a:t>Households with two or more generations of adults from the same family living together (28%) compared to those with one generation (15%)</a:t>
            </a:r>
            <a:endParaRPr lang="en-GB" sz="1050" b="1" dirty="0"/>
          </a:p>
          <a:p>
            <a:pPr lvl="1"/>
            <a:endParaRPr lang="en-GB" sz="1050" dirty="0"/>
          </a:p>
          <a:p>
            <a:pPr lvl="1"/>
            <a:r>
              <a:rPr lang="en-GB" sz="1050" dirty="0"/>
              <a:t>Households with a prepayment meter (29%) compared to those who pay by regular direct debit or standing order (17%)</a:t>
            </a:r>
          </a:p>
        </p:txBody>
      </p:sp>
      <p:pic>
        <p:nvPicPr>
          <p:cNvPr id="9" name="Graphic 8" descr="Daily calendar outline">
            <a:extLst>
              <a:ext uri="{FF2B5EF4-FFF2-40B4-BE49-F238E27FC236}">
                <a16:creationId xmlns:a16="http://schemas.microsoft.com/office/drawing/2014/main" id="{E2A340A0-09B5-A0C0-C50D-11880A87F5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6428" y="3881312"/>
            <a:ext cx="354483" cy="354483"/>
          </a:xfrm>
          <a:prstGeom prst="rect">
            <a:avLst/>
          </a:prstGeom>
        </p:spPr>
      </p:pic>
      <p:pic>
        <p:nvPicPr>
          <p:cNvPr id="11" name="Graphic 10" descr="Family with boy outline">
            <a:extLst>
              <a:ext uri="{FF2B5EF4-FFF2-40B4-BE49-F238E27FC236}">
                <a16:creationId xmlns:a16="http://schemas.microsoft.com/office/drawing/2014/main" id="{232E8E55-C5DE-6074-CEF1-1D1B63EE5A8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2110" y="4775205"/>
            <a:ext cx="354483" cy="354483"/>
          </a:xfrm>
          <a:prstGeom prst="rect">
            <a:avLst/>
          </a:prstGeom>
        </p:spPr>
      </p:pic>
      <p:pic>
        <p:nvPicPr>
          <p:cNvPr id="13" name="Graphic 12" descr="House outline">
            <a:extLst>
              <a:ext uri="{FF2B5EF4-FFF2-40B4-BE49-F238E27FC236}">
                <a16:creationId xmlns:a16="http://schemas.microsoft.com/office/drawing/2014/main" id="{D57AE657-AB91-C30F-4F72-0FD283FDB42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6428" y="4296987"/>
            <a:ext cx="354483" cy="354483"/>
          </a:xfrm>
          <a:prstGeom prst="rect">
            <a:avLst/>
          </a:prstGeom>
        </p:spPr>
      </p:pic>
      <p:pic>
        <p:nvPicPr>
          <p:cNvPr id="14" name="Graphic 13" descr="House outline">
            <a:extLst>
              <a:ext uri="{FF2B5EF4-FFF2-40B4-BE49-F238E27FC236}">
                <a16:creationId xmlns:a16="http://schemas.microsoft.com/office/drawing/2014/main" id="{B7011ABA-89E3-B828-82AE-437C7BD5945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5880" y="5236859"/>
            <a:ext cx="384297" cy="384297"/>
          </a:xfrm>
          <a:prstGeom prst="rect">
            <a:avLst/>
          </a:prstGeom>
        </p:spPr>
      </p:pic>
      <p:pic>
        <p:nvPicPr>
          <p:cNvPr id="5" name="Graphic 4" descr="Payroll outline">
            <a:extLst>
              <a:ext uri="{FF2B5EF4-FFF2-40B4-BE49-F238E27FC236}">
                <a16:creationId xmlns:a16="http://schemas.microsoft.com/office/drawing/2014/main" id="{0502D3B3-B946-0348-636D-02216740960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4004" y="5722550"/>
            <a:ext cx="384297" cy="384297"/>
          </a:xfrm>
          <a:prstGeom prst="rect">
            <a:avLst/>
          </a:prstGeom>
        </p:spPr>
      </p:pic>
      <p:sp>
        <p:nvSpPr>
          <p:cNvPr id="7" name="TextBox 6">
            <a:extLst>
              <a:ext uri="{FF2B5EF4-FFF2-40B4-BE49-F238E27FC236}">
                <a16:creationId xmlns:a16="http://schemas.microsoft.com/office/drawing/2014/main" id="{1F50100E-3B62-AC95-DD80-E4FE0D5C3EAA}"/>
              </a:ext>
            </a:extLst>
          </p:cNvPr>
          <p:cNvSpPr txBox="1"/>
          <p:nvPr/>
        </p:nvSpPr>
        <p:spPr>
          <a:xfrm>
            <a:off x="10702220" y="1200231"/>
            <a:ext cx="1442452" cy="1277273"/>
          </a:xfrm>
          <a:prstGeom prst="rect">
            <a:avLst/>
          </a:prstGeom>
          <a:noFill/>
        </p:spPr>
        <p:txBody>
          <a:bodyPr wrap="square" rtlCol="0">
            <a:spAutoFit/>
          </a:bodyPr>
          <a:lstStyle/>
          <a:p>
            <a:pPr>
              <a:buClr>
                <a:srgbClr val="2CE3A0"/>
              </a:buClr>
            </a:pPr>
            <a:r>
              <a:rPr lang="en-GB" sz="1100" i="1"/>
              <a:t>*The high level of DK in 2024 is due to a difference in the question wording. Treat the comparability with 2024 with caution.</a:t>
            </a:r>
          </a:p>
        </p:txBody>
      </p:sp>
      <p:sp>
        <p:nvSpPr>
          <p:cNvPr id="10" name="TextBox 9">
            <a:extLst>
              <a:ext uri="{FF2B5EF4-FFF2-40B4-BE49-F238E27FC236}">
                <a16:creationId xmlns:a16="http://schemas.microsoft.com/office/drawing/2014/main" id="{77F0786F-9044-2632-ECAA-DDE34BD233D8}"/>
              </a:ext>
            </a:extLst>
          </p:cNvPr>
          <p:cNvSpPr txBox="1"/>
          <p:nvPr/>
        </p:nvSpPr>
        <p:spPr>
          <a:xfrm>
            <a:off x="6022981" y="3619251"/>
            <a:ext cx="1746364" cy="2513886"/>
          </a:xfrm>
          <a:prstGeom prst="roundRect">
            <a:avLst/>
          </a:prstGeom>
          <a:solidFill>
            <a:schemeClr val="bg1">
              <a:lumMod val="95000"/>
            </a:schemeClr>
          </a:solidFill>
          <a:ln>
            <a:solidFill>
              <a:schemeClr val="tx1"/>
            </a:solidFill>
          </a:ln>
        </p:spPr>
        <p:txBody>
          <a:bodyPr wrap="square" rtlCol="0">
            <a:spAutoFit/>
          </a:bodyPr>
          <a:lstStyle/>
          <a:p>
            <a:pPr algn="l">
              <a:buClr>
                <a:srgbClr val="2CE3A0"/>
              </a:buClr>
            </a:pPr>
            <a:r>
              <a:rPr lang="en-GB" sz="1050" i="1" dirty="0"/>
              <a:t>Please note that the proportion of households self-reporting electricity as their home’s main energy type is out of proportion to the national figures on heating source (10%*). These consumers may be more likely to report energy debt or affordability challenges. </a:t>
            </a:r>
            <a:endParaRPr lang="en-GB" sz="1050" b="1" i="1" dirty="0"/>
          </a:p>
        </p:txBody>
      </p:sp>
      <p:pic>
        <p:nvPicPr>
          <p:cNvPr id="12" name="Graphic 11" descr="Warning with solid fill">
            <a:extLst>
              <a:ext uri="{FF2B5EF4-FFF2-40B4-BE49-F238E27FC236}">
                <a16:creationId xmlns:a16="http://schemas.microsoft.com/office/drawing/2014/main" id="{B78C424E-0FFA-407A-204D-BB9B7389CDA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912392" y="3541416"/>
            <a:ext cx="291620" cy="291620"/>
          </a:xfrm>
          <a:prstGeom prst="rect">
            <a:avLst/>
          </a:prstGeom>
        </p:spPr>
      </p:pic>
    </p:spTree>
    <p:extLst>
      <p:ext uri="{BB962C8B-B14F-4D97-AF65-F5344CB8AC3E}">
        <p14:creationId xmlns:p14="http://schemas.microsoft.com/office/powerpoint/2010/main" val="1955934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57E1-9EE3-7C37-1001-7C6CA9668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B98CD-CEB9-CB05-61D2-4335CBF40535}"/>
              </a:ext>
            </a:extLst>
          </p:cNvPr>
          <p:cNvSpPr>
            <a:spLocks noGrp="1"/>
          </p:cNvSpPr>
          <p:nvPr>
            <p:ph type="title"/>
          </p:nvPr>
        </p:nvSpPr>
        <p:spPr>
          <a:xfrm>
            <a:off x="429260" y="332870"/>
            <a:ext cx="9051116" cy="557735"/>
          </a:xfrm>
        </p:spPr>
        <p:txBody>
          <a:bodyPr/>
          <a:lstStyle/>
          <a:p>
            <a:r>
              <a:rPr lang="en-GB" sz="2400" dirty="0"/>
              <a:t>Over a third of households in energy debt reported that they have energy debt </a:t>
            </a:r>
            <a:r>
              <a:rPr lang="en-GB" sz="2400"/>
              <a:t>repayments</a:t>
            </a:r>
            <a:r>
              <a:rPr lang="en-GB" sz="2400" dirty="0"/>
              <a:t>. Half of households found it easy to keep up with their </a:t>
            </a:r>
            <a:r>
              <a:rPr lang="en-GB" sz="2400"/>
              <a:t>repayments</a:t>
            </a:r>
            <a:r>
              <a:rPr lang="en-GB" sz="2400" dirty="0"/>
              <a:t> </a:t>
            </a:r>
            <a:br>
              <a:rPr lang="en-GB" sz="2400" dirty="0"/>
            </a:br>
            <a:endParaRPr lang="en-GB" sz="2400" dirty="0"/>
          </a:p>
        </p:txBody>
      </p:sp>
      <p:graphicFrame>
        <p:nvGraphicFramePr>
          <p:cNvPr id="4" name="Chart 3">
            <a:extLst>
              <a:ext uri="{FF2B5EF4-FFF2-40B4-BE49-F238E27FC236}">
                <a16:creationId xmlns:a16="http://schemas.microsoft.com/office/drawing/2014/main" id="{5A4438C7-D7B6-296C-19DB-1050A5B18BA3}"/>
              </a:ext>
            </a:extLst>
          </p:cNvPr>
          <p:cNvGraphicFramePr/>
          <p:nvPr>
            <p:extLst>
              <p:ext uri="{D42A27DB-BD31-4B8C-83A1-F6EECF244321}">
                <p14:modId xmlns:p14="http://schemas.microsoft.com/office/powerpoint/2010/main" val="3687798073"/>
              </p:ext>
            </p:extLst>
          </p:nvPr>
        </p:nvGraphicFramePr>
        <p:xfrm>
          <a:off x="264236" y="1490796"/>
          <a:ext cx="7200800" cy="366418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7B5EF2D-92B0-0EEE-8D85-5827EEC50EAD}"/>
              </a:ext>
            </a:extLst>
          </p:cNvPr>
          <p:cNvSpPr txBox="1"/>
          <p:nvPr/>
        </p:nvSpPr>
        <p:spPr>
          <a:xfrm>
            <a:off x="7703142" y="1943292"/>
            <a:ext cx="3633790" cy="2936974"/>
          </a:xfrm>
          <a:prstGeom prst="round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1200" b="1" dirty="0"/>
              <a:t>Groups most likely to have an </a:t>
            </a:r>
            <a:r>
              <a:rPr lang="en-GB" sz="1200" b="1" u="sng" dirty="0"/>
              <a:t>energy debt repayment plan</a:t>
            </a:r>
            <a:r>
              <a:rPr lang="en-GB" sz="1200" b="1" dirty="0"/>
              <a:t> in place:</a:t>
            </a:r>
          </a:p>
          <a:p>
            <a:endParaRPr lang="en-GB" sz="1050" b="1" dirty="0"/>
          </a:p>
          <a:p>
            <a:pPr lvl="1"/>
            <a:r>
              <a:rPr lang="en-GB" sz="1200">
                <a:ea typeface="Calibri" panose="020F0502020204030204" pitchFamily="34" charset="0"/>
                <a:cs typeface="Arial"/>
              </a:rPr>
              <a:t>Households with a pre-payment meter </a:t>
            </a:r>
            <a:r>
              <a:rPr lang="en-GB" sz="1200" dirty="0">
                <a:ea typeface="Calibri" panose="020F0502020204030204" pitchFamily="34" charset="0"/>
                <a:cs typeface="Arial"/>
              </a:rPr>
              <a:t>(</a:t>
            </a:r>
            <a:r>
              <a:rPr lang="en-GB" sz="1200">
                <a:ea typeface="Calibri" panose="020F0502020204030204" pitchFamily="34" charset="0"/>
                <a:cs typeface="Arial"/>
              </a:rPr>
              <a:t>52</a:t>
            </a:r>
            <a:r>
              <a:rPr lang="en-GB" sz="1200" dirty="0">
                <a:ea typeface="Calibri" panose="020F0502020204030204" pitchFamily="34" charset="0"/>
                <a:cs typeface="Arial"/>
              </a:rPr>
              <a:t>%) compared to </a:t>
            </a:r>
            <a:r>
              <a:rPr lang="en-GB" sz="1200">
                <a:ea typeface="Calibri" panose="020F0502020204030204" pitchFamily="34" charset="0"/>
                <a:cs typeface="Arial"/>
              </a:rPr>
              <a:t>those who pay the bill by regular direct debit or standing order (38%)</a:t>
            </a:r>
            <a:endParaRPr lang="en-GB" sz="1200" dirty="0">
              <a:ea typeface="Calibri" panose="020F0502020204030204" pitchFamily="34" charset="0"/>
              <a:cs typeface="Arial"/>
            </a:endParaRPr>
          </a:p>
          <a:p>
            <a:pPr lvl="1"/>
            <a:endParaRPr lang="en-GB" sz="1200" dirty="0">
              <a:ea typeface="Calibri" panose="020F0502020204030204" pitchFamily="34" charset="0"/>
              <a:cs typeface="Arial"/>
            </a:endParaRPr>
          </a:p>
          <a:p>
            <a:pPr lvl="1"/>
            <a:r>
              <a:rPr lang="en-GB" sz="1200" dirty="0">
                <a:ea typeface="Calibri" panose="020F0502020204030204" pitchFamily="34" charset="0"/>
                <a:cs typeface="Arial"/>
              </a:rPr>
              <a:t>Older participants aged between 45-54 (51%) compared to younger participants aged 16-24 (18%)</a:t>
            </a:r>
          </a:p>
          <a:p>
            <a:pPr lvl="1"/>
            <a:endParaRPr lang="en-GB" sz="1200" dirty="0">
              <a:ea typeface="Calibri" panose="020F0502020204030204" pitchFamily="34" charset="0"/>
              <a:cs typeface="Arial"/>
            </a:endParaRPr>
          </a:p>
          <a:p>
            <a:pPr lvl="1"/>
            <a:r>
              <a:rPr lang="en-GB" sz="1200">
                <a:ea typeface="Calibri" panose="020F0502020204030204" pitchFamily="34" charset="0"/>
                <a:cs typeface="Arial"/>
              </a:rPr>
              <a:t>Those from large urban areas </a:t>
            </a:r>
            <a:r>
              <a:rPr lang="en-GB" sz="1200" dirty="0">
                <a:ea typeface="Calibri" panose="020F0502020204030204" pitchFamily="34" charset="0"/>
                <a:cs typeface="Arial"/>
              </a:rPr>
              <a:t>(</a:t>
            </a:r>
            <a:r>
              <a:rPr lang="en-GB" sz="1200">
                <a:ea typeface="Calibri" panose="020F0502020204030204" pitchFamily="34" charset="0"/>
                <a:cs typeface="Arial"/>
              </a:rPr>
              <a:t>43</a:t>
            </a:r>
            <a:r>
              <a:rPr lang="en-GB" sz="1200" dirty="0">
                <a:ea typeface="Calibri" panose="020F0502020204030204" pitchFamily="34" charset="0"/>
                <a:cs typeface="Arial"/>
              </a:rPr>
              <a:t>%) compared to </a:t>
            </a:r>
            <a:r>
              <a:rPr lang="en-GB" sz="1200">
                <a:ea typeface="Calibri" panose="020F0502020204030204" pitchFamily="34" charset="0"/>
                <a:cs typeface="Arial"/>
              </a:rPr>
              <a:t>average </a:t>
            </a:r>
            <a:endParaRPr lang="en-GB" sz="1200" dirty="0">
              <a:ea typeface="Calibri" panose="020F0502020204030204" pitchFamily="34" charset="0"/>
              <a:cs typeface="Arial"/>
            </a:endParaRPr>
          </a:p>
        </p:txBody>
      </p:sp>
      <p:sp>
        <p:nvSpPr>
          <p:cNvPr id="8" name="Slide Number Placeholder 1">
            <a:extLst>
              <a:ext uri="{FF2B5EF4-FFF2-40B4-BE49-F238E27FC236}">
                <a16:creationId xmlns:a16="http://schemas.microsoft.com/office/drawing/2014/main" id="{56E244C4-B119-B9A9-9C64-8F14548F7F87}"/>
              </a:ext>
            </a:extLst>
          </p:cNvPr>
          <p:cNvSpPr txBox="1">
            <a:spLocks/>
          </p:cNvSpPr>
          <p:nvPr/>
        </p:nvSpPr>
        <p:spPr>
          <a:xfrm>
            <a:off x="0" y="6456711"/>
            <a:ext cx="9120336" cy="40128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50000"/>
                  </a:schemeClr>
                </a:solidFill>
              </a:rPr>
              <a:t>D2/AFF21. </a:t>
            </a:r>
            <a:r>
              <a:rPr lang="en-GB" sz="900" dirty="0">
                <a:solidFill>
                  <a:schemeClr val="bg1">
                    <a:lumMod val="50000"/>
                  </a:schemeClr>
                </a:solidFill>
              </a:rPr>
              <a:t>What is the nature of your energy debt or arrears? </a:t>
            </a:r>
            <a:r>
              <a:rPr lang="en-US" sz="900" dirty="0">
                <a:solidFill>
                  <a:schemeClr val="bg1">
                    <a:lumMod val="50000"/>
                  </a:schemeClr>
                </a:solidFill>
              </a:rPr>
              <a:t>Base: All in energy debt or arrears (Jan/Feb 2026 n=331 Jan/Feb 2025 n=272) </a:t>
            </a:r>
          </a:p>
          <a:p>
            <a:r>
              <a:rPr lang="en-US" sz="900" dirty="0">
                <a:solidFill>
                  <a:schemeClr val="bg1">
                    <a:lumMod val="50000"/>
                  </a:schemeClr>
                </a:solidFill>
              </a:rPr>
              <a:t>D4a </a:t>
            </a:r>
            <a:r>
              <a:rPr lang="en-GB" sz="900" dirty="0">
                <a:solidFill>
                  <a:schemeClr val="bg1">
                    <a:lumMod val="50000"/>
                  </a:schemeClr>
                </a:solidFill>
              </a:rPr>
              <a:t>How easy or difficult is it for you to keep up with your debt repayment plan? Base: All in energy debt or arrears (n=331)</a:t>
            </a:r>
            <a:endParaRPr lang="en-US" sz="900" dirty="0">
              <a:solidFill>
                <a:schemeClr val="bg1">
                  <a:lumMod val="50000"/>
                </a:schemeClr>
              </a:solidFill>
            </a:endParaRPr>
          </a:p>
        </p:txBody>
      </p:sp>
      <p:grpSp>
        <p:nvGrpSpPr>
          <p:cNvPr id="3" name="Group 2">
            <a:extLst>
              <a:ext uri="{FF2B5EF4-FFF2-40B4-BE49-F238E27FC236}">
                <a16:creationId xmlns:a16="http://schemas.microsoft.com/office/drawing/2014/main" id="{4AC4D256-DCFB-270F-0D60-6E27B01D039C}"/>
              </a:ext>
            </a:extLst>
          </p:cNvPr>
          <p:cNvGrpSpPr/>
          <p:nvPr/>
        </p:nvGrpSpPr>
        <p:grpSpPr>
          <a:xfrm>
            <a:off x="10723314" y="6422337"/>
            <a:ext cx="1342504" cy="267366"/>
            <a:chOff x="7346750" y="6245674"/>
            <a:chExt cx="1342504" cy="267366"/>
          </a:xfrm>
        </p:grpSpPr>
        <p:pic>
          <p:nvPicPr>
            <p:cNvPr id="6" name="Graphic 5" descr="Badge Follow with solid fill">
              <a:extLst>
                <a:ext uri="{FF2B5EF4-FFF2-40B4-BE49-F238E27FC236}">
                  <a16:creationId xmlns:a16="http://schemas.microsoft.com/office/drawing/2014/main" id="{343B0D5B-EE9D-9220-BE95-61F8BA0C2A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750" y="6245674"/>
              <a:ext cx="267366" cy="267366"/>
            </a:xfrm>
            <a:prstGeom prst="rect">
              <a:avLst/>
            </a:prstGeom>
          </p:spPr>
        </p:pic>
        <p:sp>
          <p:nvSpPr>
            <p:cNvPr id="9" name="TextBox 8">
              <a:extLst>
                <a:ext uri="{FF2B5EF4-FFF2-40B4-BE49-F238E27FC236}">
                  <a16:creationId xmlns:a16="http://schemas.microsoft.com/office/drawing/2014/main" id="{45861C0C-852D-D6E2-601C-DEB2419675A6}"/>
                </a:ext>
              </a:extLst>
            </p:cNvPr>
            <p:cNvSpPr txBox="1"/>
            <p:nvPr/>
          </p:nvSpPr>
          <p:spPr>
            <a:xfrm>
              <a:off x="7536159" y="6245674"/>
              <a:ext cx="1153095" cy="261610"/>
            </a:xfrm>
            <a:prstGeom prst="rect">
              <a:avLst/>
            </a:prstGeom>
            <a:noFill/>
          </p:spPr>
          <p:txBody>
            <a:bodyPr wrap="square" rtlCol="0">
              <a:spAutoFit/>
            </a:bodyPr>
            <a:lstStyle/>
            <a:p>
              <a:r>
                <a:rPr lang="en-GB" sz="1100" i="1">
                  <a:solidFill>
                    <a:schemeClr val="accent1"/>
                  </a:solidFill>
                </a:rPr>
                <a:t>New question</a:t>
              </a:r>
            </a:p>
          </p:txBody>
        </p:sp>
      </p:grpSp>
      <p:graphicFrame>
        <p:nvGraphicFramePr>
          <p:cNvPr id="12" name="Chart 11">
            <a:extLst>
              <a:ext uri="{FF2B5EF4-FFF2-40B4-BE49-F238E27FC236}">
                <a16:creationId xmlns:a16="http://schemas.microsoft.com/office/drawing/2014/main" id="{E959E424-9495-6615-566E-B04138D6544D}"/>
              </a:ext>
            </a:extLst>
          </p:cNvPr>
          <p:cNvGraphicFramePr/>
          <p:nvPr>
            <p:extLst>
              <p:ext uri="{D42A27DB-BD31-4B8C-83A1-F6EECF244321}">
                <p14:modId xmlns:p14="http://schemas.microsoft.com/office/powerpoint/2010/main" val="453875714"/>
              </p:ext>
            </p:extLst>
          </p:nvPr>
        </p:nvGraphicFramePr>
        <p:xfrm>
          <a:off x="2109117" y="5090204"/>
          <a:ext cx="8881563" cy="142442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1CA2E897-E3C4-2F11-254C-16B11643ADF0}"/>
              </a:ext>
            </a:extLst>
          </p:cNvPr>
          <p:cNvSpPr txBox="1"/>
          <p:nvPr/>
        </p:nvSpPr>
        <p:spPr>
          <a:xfrm>
            <a:off x="606637" y="5219760"/>
            <a:ext cx="1502480" cy="954107"/>
          </a:xfrm>
          <a:prstGeom prst="rect">
            <a:avLst/>
          </a:prstGeom>
          <a:noFill/>
        </p:spPr>
        <p:txBody>
          <a:bodyPr wrap="square" rtlCol="0">
            <a:spAutoFit/>
          </a:bodyPr>
          <a:lstStyle/>
          <a:p>
            <a:pPr algn="l">
              <a:buClr>
                <a:srgbClr val="2CE3A0"/>
              </a:buClr>
            </a:pPr>
            <a:r>
              <a:rPr lang="en-GB" sz="1400" b="1"/>
              <a:t>Ease of keeping up with debt repayment plan </a:t>
            </a:r>
          </a:p>
        </p:txBody>
      </p:sp>
      <p:sp>
        <p:nvSpPr>
          <p:cNvPr id="14" name="Right Brace 13">
            <a:extLst>
              <a:ext uri="{FF2B5EF4-FFF2-40B4-BE49-F238E27FC236}">
                <a16:creationId xmlns:a16="http://schemas.microsoft.com/office/drawing/2014/main" id="{19590522-B66C-1955-ABBD-4AC082942BF0}"/>
              </a:ext>
            </a:extLst>
          </p:cNvPr>
          <p:cNvSpPr/>
          <p:nvPr/>
        </p:nvSpPr>
        <p:spPr>
          <a:xfrm rot="16200000">
            <a:off x="4264005" y="3324656"/>
            <a:ext cx="123352" cy="4120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9778496C-902F-BA93-B797-064BABC539AA}"/>
              </a:ext>
            </a:extLst>
          </p:cNvPr>
          <p:cNvSpPr/>
          <p:nvPr/>
        </p:nvSpPr>
        <p:spPr>
          <a:xfrm rot="16200000">
            <a:off x="9483167" y="4326692"/>
            <a:ext cx="73741" cy="2080921"/>
          </a:xfrm>
          <a:prstGeom prst="righ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A1C1FE82-09C7-80D7-9BDF-1E66F3EADEE8}"/>
              </a:ext>
            </a:extLst>
          </p:cNvPr>
          <p:cNvSpPr txBox="1"/>
          <p:nvPr/>
        </p:nvSpPr>
        <p:spPr>
          <a:xfrm>
            <a:off x="9261266" y="5102581"/>
            <a:ext cx="517542" cy="276999"/>
          </a:xfrm>
          <a:prstGeom prst="rect">
            <a:avLst/>
          </a:prstGeom>
          <a:noFill/>
        </p:spPr>
        <p:txBody>
          <a:bodyPr wrap="square" rtlCol="0">
            <a:spAutoFit/>
          </a:bodyPr>
          <a:lstStyle/>
          <a:p>
            <a:pPr algn="ctr"/>
            <a:r>
              <a:rPr lang="en-GB" sz="1200" b="1">
                <a:solidFill>
                  <a:schemeClr val="accent3"/>
                </a:solidFill>
              </a:rPr>
              <a:t>25%</a:t>
            </a:r>
          </a:p>
        </p:txBody>
      </p:sp>
      <p:sp>
        <p:nvSpPr>
          <p:cNvPr id="17" name="TextBox 16">
            <a:extLst>
              <a:ext uri="{FF2B5EF4-FFF2-40B4-BE49-F238E27FC236}">
                <a16:creationId xmlns:a16="http://schemas.microsoft.com/office/drawing/2014/main" id="{5F3BF63B-D457-6DB0-BF0B-B9533D69292E}"/>
              </a:ext>
            </a:extLst>
          </p:cNvPr>
          <p:cNvSpPr txBox="1"/>
          <p:nvPr/>
        </p:nvSpPr>
        <p:spPr>
          <a:xfrm>
            <a:off x="4021801" y="5090204"/>
            <a:ext cx="607759" cy="276999"/>
          </a:xfrm>
          <a:prstGeom prst="rect">
            <a:avLst/>
          </a:prstGeom>
          <a:noFill/>
        </p:spPr>
        <p:txBody>
          <a:bodyPr wrap="square" rtlCol="0">
            <a:spAutoFit/>
          </a:bodyPr>
          <a:lstStyle/>
          <a:p>
            <a:pPr algn="ctr"/>
            <a:r>
              <a:rPr lang="en-GB" sz="1200" b="1">
                <a:solidFill>
                  <a:schemeClr val="accent1"/>
                </a:solidFill>
              </a:rPr>
              <a:t>49% </a:t>
            </a:r>
          </a:p>
        </p:txBody>
      </p:sp>
      <p:sp>
        <p:nvSpPr>
          <p:cNvPr id="18" name="Arrow: Up 17">
            <a:extLst>
              <a:ext uri="{FF2B5EF4-FFF2-40B4-BE49-F238E27FC236}">
                <a16:creationId xmlns:a16="http://schemas.microsoft.com/office/drawing/2014/main" id="{EA9DBDDB-9D79-BF8A-92BA-20EF8BEFCFA3}"/>
              </a:ext>
            </a:extLst>
          </p:cNvPr>
          <p:cNvSpPr/>
          <p:nvPr/>
        </p:nvSpPr>
        <p:spPr>
          <a:xfrm rot="10800000">
            <a:off x="6724225" y="1835280"/>
            <a:ext cx="216024" cy="216024"/>
          </a:xfrm>
          <a:prstGeom prst="up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City outline">
            <a:extLst>
              <a:ext uri="{FF2B5EF4-FFF2-40B4-BE49-F238E27FC236}">
                <a16:creationId xmlns:a16="http://schemas.microsoft.com/office/drawing/2014/main" id="{C2B89C21-CD9E-F347-C983-763C9D13C51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35105" y="4210739"/>
            <a:ext cx="457200" cy="457200"/>
          </a:xfrm>
          <a:prstGeom prst="rect">
            <a:avLst/>
          </a:prstGeom>
        </p:spPr>
      </p:pic>
      <p:pic>
        <p:nvPicPr>
          <p:cNvPr id="19" name="Graphic 18" descr="Daily calendar outline">
            <a:extLst>
              <a:ext uri="{FF2B5EF4-FFF2-40B4-BE49-F238E27FC236}">
                <a16:creationId xmlns:a16="http://schemas.microsoft.com/office/drawing/2014/main" id="{BFBDCC94-BEF5-7C37-EE0C-428737C7FE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35105" y="3541212"/>
            <a:ext cx="457200" cy="457200"/>
          </a:xfrm>
          <a:prstGeom prst="rect">
            <a:avLst/>
          </a:prstGeom>
        </p:spPr>
      </p:pic>
      <p:pic>
        <p:nvPicPr>
          <p:cNvPr id="7" name="Graphic 6" descr="Payroll outline">
            <a:extLst>
              <a:ext uri="{FF2B5EF4-FFF2-40B4-BE49-F238E27FC236}">
                <a16:creationId xmlns:a16="http://schemas.microsoft.com/office/drawing/2014/main" id="{0CFA5C00-5C0B-78D4-AAEB-A64940EADA9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75210" y="2789707"/>
            <a:ext cx="376989" cy="376989"/>
          </a:xfrm>
          <a:prstGeom prst="rect">
            <a:avLst/>
          </a:prstGeom>
        </p:spPr>
      </p:pic>
      <p:sp>
        <p:nvSpPr>
          <p:cNvPr id="20" name="TextBox 19">
            <a:extLst>
              <a:ext uri="{FF2B5EF4-FFF2-40B4-BE49-F238E27FC236}">
                <a16:creationId xmlns:a16="http://schemas.microsoft.com/office/drawing/2014/main" id="{DE7DD5F7-F5FB-D0C9-0774-6FF3C673AF67}"/>
              </a:ext>
            </a:extLst>
          </p:cNvPr>
          <p:cNvSpPr txBox="1"/>
          <p:nvPr/>
        </p:nvSpPr>
        <p:spPr>
          <a:xfrm>
            <a:off x="1960886" y="1460019"/>
            <a:ext cx="2977808" cy="307777"/>
          </a:xfrm>
          <a:prstGeom prst="rect">
            <a:avLst/>
          </a:prstGeom>
          <a:noFill/>
        </p:spPr>
        <p:txBody>
          <a:bodyPr wrap="square" rtlCol="0">
            <a:spAutoFit/>
          </a:bodyPr>
          <a:lstStyle/>
          <a:p>
            <a:pPr algn="l">
              <a:buClr>
                <a:srgbClr val="2CE3A0"/>
              </a:buClr>
            </a:pPr>
            <a:r>
              <a:rPr lang="en-GB" sz="1400" b="1"/>
              <a:t>Nature of energy debt / arrears</a:t>
            </a:r>
          </a:p>
        </p:txBody>
      </p:sp>
      <p:sp>
        <p:nvSpPr>
          <p:cNvPr id="11" name="Arrow: Up 10">
            <a:extLst>
              <a:ext uri="{FF2B5EF4-FFF2-40B4-BE49-F238E27FC236}">
                <a16:creationId xmlns:a16="http://schemas.microsoft.com/office/drawing/2014/main" id="{7A20CD03-A8A8-EC66-51B1-D543B8D21CBF}"/>
              </a:ext>
            </a:extLst>
          </p:cNvPr>
          <p:cNvSpPr/>
          <p:nvPr/>
        </p:nvSpPr>
        <p:spPr>
          <a:xfrm rot="5400000" flipH="1">
            <a:off x="6756013" y="1981245"/>
            <a:ext cx="216023" cy="1340499"/>
          </a:xfrm>
          <a:prstGeom prst="up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563090550"/>
      </p:ext>
    </p:extLst>
  </p:cSld>
  <p:clrMapOvr>
    <a:masterClrMapping/>
  </p:clrMapOvr>
</p:sld>
</file>

<file path=ppt/theme/theme1.xml><?xml version="1.0" encoding="utf-8"?>
<a:theme xmlns:a="http://schemas.openxmlformats.org/drawingml/2006/main" name="Covers">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547"/>
        </a:solidFill>
      </a:spPr>
      <a:bodyPr rtlCol="0" anchor="ctr"/>
      <a:lstStyle>
        <a:defPPr marL="0" indent="0" algn="l">
          <a:lnSpc>
            <a:spcPct val="90000"/>
          </a:lnSpc>
          <a:spcBef>
            <a:spcPts val="1000"/>
          </a:spcBef>
          <a:buNone/>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FF POWERPOINT TEMPLATE STG2" id="{F4DA8632-73D0-4D44-9EF4-531030F401A0}" vid="{BD379A2E-93EC-F241-809C-2503F9EC93E7}"/>
    </a:ext>
  </a:extLst>
</a:theme>
</file>

<file path=ppt/theme/theme2.xml><?xml version="1.0" encoding="utf-8"?>
<a:theme xmlns:a="http://schemas.openxmlformats.org/drawingml/2006/main" name="Text slide ">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85750" indent="-285750" algn="l">
          <a:buClr>
            <a:srgbClr val="2CE3A0"/>
          </a:buClr>
          <a:buFont typeface="Wingdings" pitchFamily="2" charset="2"/>
          <a:buChar char="§"/>
          <a:defRPr sz="1400" dirty="0" err="1" smtClean="0"/>
        </a:defPPr>
      </a:lstStyle>
    </a:txDef>
  </a:objectDefaults>
  <a:extraClrSchemeLst/>
  <a:extLst>
    <a:ext uri="{05A4C25C-085E-4340-85A3-A5531E510DB2}">
      <thm15:themeFamily xmlns:thm15="http://schemas.microsoft.com/office/thememl/2012/main" name="IFF POWERPOINT TEMPLATE STG2" id="{F4DA8632-73D0-4D44-9EF4-531030F401A0}" vid="{846EE935-7B3C-2644-A4F1-6E8793C54086}"/>
    </a:ext>
  </a:extLst>
</a:theme>
</file>

<file path=ppt/theme/theme3.xml><?xml version="1.0" encoding="utf-8"?>
<a:theme xmlns:a="http://schemas.openxmlformats.org/drawingml/2006/main" name="Text slide Logo on left">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 POWERPOINT TEMPLATE STG2" id="{F4DA8632-73D0-4D44-9EF4-531030F401A0}" vid="{BB8BA4E8-25B5-054E-82A0-851153D80926}"/>
    </a:ext>
  </a:extLst>
</a:theme>
</file>

<file path=ppt/theme/theme4.xml><?xml version="1.0" encoding="utf-8"?>
<a:theme xmlns:a="http://schemas.openxmlformats.org/drawingml/2006/main" name="Quotes">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 POWERPOINT TEMPLATE STG2" id="{F4DA8632-73D0-4D44-9EF4-531030F401A0}" vid="{6CEEFE15-7457-564E-8F32-7175FF1DA329}"/>
    </a:ext>
  </a:extLst>
</a:theme>
</file>

<file path=ppt/theme/theme5.xml><?xml version="1.0" encoding="utf-8"?>
<a:theme xmlns:a="http://schemas.openxmlformats.org/drawingml/2006/main" name="Green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 POWERPOINT TEMPLATE STG2" id="{F4DA8632-73D0-4D44-9EF4-531030F401A0}" vid="{8C74BB86-231E-F149-A322-5804DDD5D1AF}"/>
    </a:ext>
  </a:extLst>
</a:theme>
</file>

<file path=ppt/theme/theme6.xml><?xml version="1.0" encoding="utf-8"?>
<a:theme xmlns:a="http://schemas.openxmlformats.org/drawingml/2006/main" name="Closing slides">
  <a:themeElements>
    <a:clrScheme name="Custom 1">
      <a:dk1>
        <a:srgbClr val="000000"/>
      </a:dk1>
      <a:lt1>
        <a:srgbClr val="FFFFFF"/>
      </a:lt1>
      <a:dk2>
        <a:srgbClr val="000000"/>
      </a:dk2>
      <a:lt2>
        <a:srgbClr val="E7E6E6"/>
      </a:lt2>
      <a:accent1>
        <a:srgbClr val="005547"/>
      </a:accent1>
      <a:accent2>
        <a:srgbClr val="2CE3A0"/>
      </a:accent2>
      <a:accent3>
        <a:srgbClr val="B70050"/>
      </a:accent3>
      <a:accent4>
        <a:srgbClr val="FFD457"/>
      </a:accent4>
      <a:accent5>
        <a:srgbClr val="ED7D31"/>
      </a:accent5>
      <a:accent6>
        <a:srgbClr val="3392BD"/>
      </a:accent6>
      <a:hlink>
        <a:srgbClr val="005547"/>
      </a:hlink>
      <a:folHlink>
        <a:srgbClr val="B7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F POWERPOINT TEMPLATE STG2" id="{F4DA8632-73D0-4D44-9EF4-531030F401A0}" vid="{A0572B2E-B8C5-1049-8661-E0CCCEAC46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E9183EA845E443B055EF763BA17A11" ma:contentTypeVersion="10" ma:contentTypeDescription="Create a new document." ma:contentTypeScope="" ma:versionID="0c01456b9dd6f2648943e73c48f74f76">
  <xsd:schema xmlns:xsd="http://www.w3.org/2001/XMLSchema" xmlns:xs="http://www.w3.org/2001/XMLSchema" xmlns:p="http://schemas.microsoft.com/office/2006/metadata/properties" xmlns:ns3="3047d181-58a0-4540-8158-c6c370520a43" targetNamespace="http://schemas.microsoft.com/office/2006/metadata/properties" ma:root="true" ma:fieldsID="ae56711bb09f5fa41a7755e442e51946" ns3:_="">
    <xsd:import namespace="3047d181-58a0-4540-8158-c6c370520a4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7d181-58a0-4540-8158-c6c370520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etadata xmlns="http://www.objective.com/ecm/document/metadata/53D26341A57B383EE0540010E0463CCA" version="1.0.0">
  <systemFields>
    <field name="Objective-Id">
      <value order="0">A55938902</value>
    </field>
    <field name="Objective-Title">
      <value order="0">EN25-02 14208 Consumer Scotland Energy Affordability Tracker - JanFeb2026 - IFF Report Confidential V04.00</value>
    </field>
    <field name="Objective-Description">
      <value order="0"/>
    </field>
    <field name="Objective-CreationStamp">
      <value order="0">2026-03-31T08:38:02Z</value>
    </field>
    <field name="Objective-IsApproved">
      <value order="0">false</value>
    </field>
    <field name="Objective-IsPublished">
      <value order="0">true</value>
    </field>
    <field name="Objective-DatePublished">
      <value order="0">2026-05-20T07:48:26Z</value>
    </field>
    <field name="Objective-ModificationStamp">
      <value order="0">2026-05-20T07:48:26Z</value>
    </field>
    <field name="Objective-Owner">
      <value order="0">Cowan, Diarmuid D (U322680)</value>
    </field>
    <field name="Objective-Path">
      <value order="0">Objective Global Folder:Consumer Scotland File Plan:Operational Delivery:Energy:Policy and Advocacy: Energy:Workstream: EN25-02 Energy Future energy retail market designed for consumers: 2025-2030</value>
    </field>
    <field name="Objective-Parent">
      <value order="0">Workstream: EN25-02 Energy Future energy retail market designed for consumers: 2025-2030</value>
    </field>
    <field name="Objective-State">
      <value order="0">Published</value>
    </field>
    <field name="Objective-VersionId">
      <value order="0">vA85647991</value>
    </field>
    <field name="Objective-Version">
      <value order="0">2.0</value>
    </field>
    <field name="Objective-VersionNumber">
      <value order="0">3</value>
    </field>
    <field name="Objective-VersionComment">
      <value order="0">Amend total %s in standing charge slides and removing comments for publication</value>
    </field>
    <field name="Objective-FileNumber">
      <value order="0">CASE/774926</value>
    </field>
    <field name="Objective-Classification">
      <value order="0">OFFICIAL</value>
    </field>
    <field name="Objective-Caveats">
      <value order="0">Caveat for access to Consumer Scotland</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field name="Objective-Shared By">
        <value order="0"/>
      </field>
      <field name="Objective-Access Conditions">
        <value order="0"/>
      </field>
      <field name="Objective-Access Status">
        <value order="0"/>
      </field>
      <field name="Objective-Date Open From">
        <value order="0"/>
      </field>
    </catalogue>
  </catalogues>
</metadat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51B649-0B66-48E4-9179-15A895DDA186}">
  <ds:schemaRefs>
    <ds:schemaRef ds:uri="3047d181-58a0-4540-8158-c6c370520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4828C4-2D85-4F4C-8A66-83ED1C932428}">
  <ds:schemaRefs>
    <ds:schemaRef ds:uri="http://schemas.microsoft.com/sharepoint/v3/contenttype/forms"/>
  </ds:schemaRefs>
</ds:datastoreItem>
</file>

<file path=customXml/itemProps3.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itemProps4.xml><?xml version="1.0" encoding="utf-8"?>
<ds:datastoreItem xmlns:ds="http://schemas.openxmlformats.org/officeDocument/2006/customXml" ds:itemID="{EB864178-D223-4DC9-A266-B83C02A86908}">
  <ds:schemaRefs>
    <ds:schemaRef ds:uri="http://purl.org/dc/elements/1.1/"/>
    <ds:schemaRef ds:uri="http://purl.org/dc/terms/"/>
    <ds:schemaRef ds:uri="3047d181-58a0-4540-8158-c6c370520a43"/>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2024 w comments EK stg4</Template>
  <TotalTime>87</TotalTime>
  <Words>9139</Words>
  <Application>Microsoft Office PowerPoint</Application>
  <PresentationFormat>Widescreen</PresentationFormat>
  <Paragraphs>1086</Paragraphs>
  <Slides>40</Slides>
  <Notes>29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40</vt:i4>
      </vt:variant>
    </vt:vector>
  </HeadingPairs>
  <TitlesOfParts>
    <vt:vector size="50" baseType="lpstr">
      <vt:lpstr>Aptos Narrow</vt:lpstr>
      <vt:lpstr>Arial</vt:lpstr>
      <vt:lpstr>Calibri</vt:lpstr>
      <vt:lpstr>Wingdings</vt:lpstr>
      <vt:lpstr>Covers</vt:lpstr>
      <vt:lpstr>Text slide </vt:lpstr>
      <vt:lpstr>Text slide Logo on left</vt:lpstr>
      <vt:lpstr>Quotes</vt:lpstr>
      <vt:lpstr>Green background</vt:lpstr>
      <vt:lpstr>Closing slides</vt:lpstr>
      <vt:lpstr>Consumer Scotland: Energy Affordability Tracker</vt:lpstr>
      <vt:lpstr>Introduction</vt:lpstr>
      <vt:lpstr>Method</vt:lpstr>
      <vt:lpstr>Key Findings</vt:lpstr>
      <vt:lpstr>Sample profile: Energy use</vt:lpstr>
      <vt:lpstr>Sample profile: Energy use</vt:lpstr>
      <vt:lpstr>Energy debt and engagement with support</vt:lpstr>
      <vt:lpstr>Most households reported that they are not in energy debt or arrears, however the proportion of respondents in debt has increased compared to Jan/Feb 2025</vt:lpstr>
      <vt:lpstr>Over a third of households in energy debt reported that they have energy debt repayments. Half of households found it easy to keep up with their repayments  </vt:lpstr>
      <vt:lpstr>There has been an increase in households experiencing legal action or debt recovery action compared to 2025</vt:lpstr>
      <vt:lpstr>Engagement with financial support exceeds previous years, with over 4 in 10 households reporting use </vt:lpstr>
      <vt:lpstr>In line with 2025, approximately one third of households sought external debt advice</vt:lpstr>
      <vt:lpstr>Energy affordability</vt:lpstr>
      <vt:lpstr>Households are managing less well financially compared to 2025, although still better than 2024 and before</vt:lpstr>
      <vt:lpstr>In line with 2025, over half of households reported that it is easy to keep up with their energy bills  </vt:lpstr>
      <vt:lpstr>Spending cutbacks remain highest in general spending, entertainment, holidays and treats, and clothes shopping </vt:lpstr>
      <vt:lpstr>Almost 4 in 10 households experienced at least one financial impact of the cost of energy this winter, consistent with experiences in 2025  </vt:lpstr>
      <vt:lpstr>Households are more likely to not be able to afford to heat their home to a comfortable level because of financial concerns and energy inefficiency than in 2025</vt:lpstr>
      <vt:lpstr>A third of households reported mental health impacts due to keeping up with their energy bills and over a quarter reported physical health impacts, an increase from 2025  </vt:lpstr>
      <vt:lpstr>Energy efficiency</vt:lpstr>
      <vt:lpstr>Over half of households do not know what their home’s EPC rating is</vt:lpstr>
      <vt:lpstr>Overall, most households have a positive experience with their home’s EPC rating, and believe they motivate them to take action to improve energy performance</vt:lpstr>
      <vt:lpstr>The majority of households have not installed any energy efficiency technologies in their home</vt:lpstr>
      <vt:lpstr>Awareness about where to get information about how to improve the energy efficiency of their home has improved since Jan/Feb 2025</vt:lpstr>
      <vt:lpstr>Understanding of energy usage and bills</vt:lpstr>
      <vt:lpstr>6 in 10 reported that they understand what flexible use tariffs are used for</vt:lpstr>
      <vt:lpstr>Around three‑quarters of households that are on a flexible tariff feel both confident and knowledgeable about them</vt:lpstr>
      <vt:lpstr>A third of households reported that they do not understand what standing charges on their energy bills pay for</vt:lpstr>
      <vt:lpstr>Understanding of what standing charges are covered on their electricity bill is mixed, with approximately half answering more than three items correctly</vt:lpstr>
      <vt:lpstr>Many households did not identify that network costs are not covered by standing charges on their gas bills</vt:lpstr>
      <vt:lpstr>Over half of households correctly reported that standing charges vary by region, however a quarter were not confident in this answer</vt:lpstr>
      <vt:lpstr>Experience of energy supplier</vt:lpstr>
      <vt:lpstr>The majority of households were satisfied with their energy supplier</vt:lpstr>
      <vt:lpstr>The proportion of households contacting their supplier in the last 6 months has remained stable</vt:lpstr>
      <vt:lpstr>Over half of households agree their supplier offers a good price for energy, an increase from 2025 </vt:lpstr>
      <vt:lpstr>Two thirds of households agree that their supplier treats them fairly in their dealings with them</vt:lpstr>
      <vt:lpstr>Appendix: Respondent demographics</vt:lpstr>
      <vt:lpstr>PowerPoint Presentation</vt:lpstr>
      <vt:lpstr>Demographics: Household makeup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dc:title>
  <dc:creator>Ellie Kent</dc:creator>
  <cp:lastModifiedBy>Andrew Denholm</cp:lastModifiedBy>
  <cp:revision>26</cp:revision>
  <dcterms:created xsi:type="dcterms:W3CDTF">2024-05-01T14:53:14Z</dcterms:created>
  <dcterms:modified xsi:type="dcterms:W3CDTF">2026-06-05T07:41:10Z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0x010100A1E9183EA845E443B055EF763BA17A11</vt:lpwstr>
  </property>
  <property fmtid="{D5CDD505-2E9C-101B-9397-08002B2CF9AE}" pid="3" name="Objective-Id">
    <vt:lpwstr>A55938902</vt:lpwstr>
  </property>
  <property fmtid="{D5CDD505-2E9C-101B-9397-08002B2CF9AE}" pid="4" name="Objective-Title">
    <vt:lpwstr>EN25-02 14208 Consumer Scotland Energy Affordability Tracker - JanFeb2026 - IFF Report Confidential V04.00</vt:lpwstr>
  </property>
  <property fmtid="{D5CDD505-2E9C-101B-9397-08002B2CF9AE}" pid="5" name="Objective-Description">
    <vt:lpwstr/>
  </property>
  <property fmtid="{D5CDD505-2E9C-101B-9397-08002B2CF9AE}" pid="6" name="Objective-CreationStamp">
    <vt:filetime>2026-03-31T08:38:02Z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2026-05-20T07:48:26Z</vt:filetime>
  </property>
  <property fmtid="{D5CDD505-2E9C-101B-9397-08002B2CF9AE}" pid="10" name="Objective-ModificationStamp">
    <vt:filetime>2026-05-20T07:48:26Z</vt:filetime>
  </property>
  <property fmtid="{D5CDD505-2E9C-101B-9397-08002B2CF9AE}" pid="11" name="Objective-Owner">
    <vt:lpwstr>Cowan, Diarmuid D (U322680)</vt:lpwstr>
  </property>
  <property fmtid="{D5CDD505-2E9C-101B-9397-08002B2CF9AE}" pid="12" name="Objective-Path">
    <vt:lpwstr>Objective Global Folder:Consumer Scotland File Plan:Operational Delivery:Energy:Policy and Advocacy: Energy:Workstream: EN25-02 Energy Future energy retail market designed for consumers: 2025-2030</vt:lpwstr>
  </property>
  <property fmtid="{D5CDD505-2E9C-101B-9397-08002B2CF9AE}" pid="13" name="Objective-Parent">
    <vt:lpwstr>Workstream: EN25-02 Energy Future energy retail market designed for consumers: 2025-2030</vt:lpwstr>
  </property>
  <property fmtid="{D5CDD505-2E9C-101B-9397-08002B2CF9AE}" pid="14" name="Objective-State">
    <vt:lpwstr>Published</vt:lpwstr>
  </property>
  <property fmtid="{D5CDD505-2E9C-101B-9397-08002B2CF9AE}" pid="15" name="Objective-VersionId">
    <vt:lpwstr>vA85647991</vt:lpwstr>
  </property>
  <property fmtid="{D5CDD505-2E9C-101B-9397-08002B2CF9AE}" pid="16" name="Objective-Version">
    <vt:lpwstr>2.0</vt:lpwstr>
  </property>
  <property fmtid="{D5CDD505-2E9C-101B-9397-08002B2CF9AE}" pid="17" name="Objective-VersionNumber">
    <vt:r8>3</vt:r8>
  </property>
  <property fmtid="{D5CDD505-2E9C-101B-9397-08002B2CF9AE}" pid="18" name="Objective-VersionComment">
    <vt:lpwstr>Amend total %s in standing charge slides and removing comments for publication</vt:lpwstr>
  </property>
  <property fmtid="{D5CDD505-2E9C-101B-9397-08002B2CF9AE}" pid="19" name="Objective-FileNumber">
    <vt:lpwstr>CASE/774926</vt:lpwstr>
  </property>
  <property fmtid="{D5CDD505-2E9C-101B-9397-08002B2CF9AE}" pid="20" name="Objective-Classification">
    <vt:lpwstr>OFFICIAL</vt:lpwstr>
  </property>
  <property fmtid="{D5CDD505-2E9C-101B-9397-08002B2CF9AE}" pid="21" name="Objective-Caveats">
    <vt:lpwstr>Caveat for access to Consumer Scotland</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Objective-Shared By">
    <vt:lpwstr/>
  </property>
  <property fmtid="{D5CDD505-2E9C-101B-9397-08002B2CF9AE}" pid="29" name="Objective-Access Conditions">
    <vt:lpwstr/>
  </property>
  <property fmtid="{D5CDD505-2E9C-101B-9397-08002B2CF9AE}" pid="30" name="Objective-Access Status">
    <vt:lpwstr/>
  </property>
  <property fmtid="{D5CDD505-2E9C-101B-9397-08002B2CF9AE}" pid="31" name="Objective-Date Open From">
    <vt:lpwstr/>
  </property>
</Properties>
</file>