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1" r:id="rId5"/>
    <p:sldMasterId id="2147483738" r:id="rId6"/>
    <p:sldMasterId id="2147483712" r:id="rId7"/>
    <p:sldMasterId id="2147483723" r:id="rId8"/>
  </p:sldMasterIdLst>
  <p:notesMasterIdLst>
    <p:notesMasterId r:id="rId48"/>
  </p:notesMasterIdLst>
  <p:handoutMasterIdLst>
    <p:handoutMasterId r:id="rId49"/>
  </p:handoutMasterIdLst>
  <p:sldIdLst>
    <p:sldId id="335" r:id="rId9"/>
    <p:sldId id="372" r:id="rId10"/>
    <p:sldId id="373" r:id="rId11"/>
    <p:sldId id="377" r:id="rId12"/>
    <p:sldId id="378" r:id="rId13"/>
    <p:sldId id="411" r:id="rId14"/>
    <p:sldId id="381" r:id="rId15"/>
    <p:sldId id="402" r:id="rId16"/>
    <p:sldId id="382" r:id="rId17"/>
    <p:sldId id="383" r:id="rId18"/>
    <p:sldId id="384" r:id="rId19"/>
    <p:sldId id="403" r:id="rId20"/>
    <p:sldId id="385" r:id="rId21"/>
    <p:sldId id="386" r:id="rId22"/>
    <p:sldId id="404" r:id="rId23"/>
    <p:sldId id="387" r:id="rId24"/>
    <p:sldId id="388" r:id="rId25"/>
    <p:sldId id="405" r:id="rId26"/>
    <p:sldId id="389" r:id="rId27"/>
    <p:sldId id="406" r:id="rId28"/>
    <p:sldId id="390" r:id="rId29"/>
    <p:sldId id="391" r:id="rId30"/>
    <p:sldId id="407" r:id="rId31"/>
    <p:sldId id="392" r:id="rId32"/>
    <p:sldId id="393" r:id="rId33"/>
    <p:sldId id="408" r:id="rId34"/>
    <p:sldId id="395" r:id="rId35"/>
    <p:sldId id="396" r:id="rId36"/>
    <p:sldId id="397" r:id="rId37"/>
    <p:sldId id="398" r:id="rId38"/>
    <p:sldId id="409" r:id="rId39"/>
    <p:sldId id="394" r:id="rId40"/>
    <p:sldId id="399" r:id="rId41"/>
    <p:sldId id="400" r:id="rId42"/>
    <p:sldId id="410" r:id="rId43"/>
    <p:sldId id="412" r:id="rId44"/>
    <p:sldId id="380" r:id="rId45"/>
    <p:sldId id="348" r:id="rId46"/>
    <p:sldId id="33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7E1004-7BDC-8FF6-4BAC-38AA8A00007A}" name="Heather Craig" initials="HC" userId="S::Heather.Craig@consumer.scot::bddd4e3b-a5ea-4035-a34a-72c1e4067640" providerId="AD"/>
  <p188:author id="{520BE10F-9191-641B-00AD-4BDC4ABCFA6B}" name="Charlotte Hull" initials="CH" userId="662514c328eb7a21" providerId="Windows Live"/>
  <p188:author id="{98098210-C012-92B5-C333-ECD6A5C671A1}" name="Anya Jeffries" initials="AJ" userId="S::Anya.Jeffries@iffresearch.com::fe6d53dd-a7db-4b00-a37f-c1edbd3ebde6" providerId="AD"/>
  <p188:author id="{25B46814-2964-F210-6426-88CB2882B5D1}" name="Omarghri Scott" initials="OS" userId="S::omarghri.scott@iffresearch.com::9913a4df-a379-451d-8900-fdc339175412" providerId="AD"/>
  <p188:author id="{8E687028-2BF3-0F71-D804-B5294F8ACDAE}" name="Annie Avis" initials="AA" userId="S::Annie.Avis@iffresearch.com::6c26ebb7-54d2-41bb-afe4-2429cea44a1f" providerId="AD"/>
  <p188:author id="{976C9230-E341-C775-5AE6-25356A259738}" name="Poppy Curd" initials="PC" userId="S::Poppy.Curd@iffresearch.com::38c22356-417b-4b49-ad4f-66918d9109cd" providerId="AD"/>
  <p188:author id="{CFD2B93D-06ED-E86A-597C-3106340C316A}" name="Helen Rossiter" initials="HR" userId="S::helen.rossiter@iffresearch.com::664712a6-a378-4548-b870-3b06d3afd0e7" providerId="AD"/>
  <p188:author id="{C1AA5486-2F6B-EB6B-3FCC-15AD2E1E4C16}" name="Ellie Kent" initials="EK" userId="S::Ellie.Kent@iffresearch.com::efafef16-b66f-4748-b5b3-8c4b7485ad05" providerId="AD"/>
  <p188:author id="{7015859B-3F7B-3386-DE25-5A46FBD22F1D}" name="Diarmuid Cowan" initials="DC" userId="Diarmuid Cowan" providerId="None"/>
  <p188:author id="{F4A303B8-323B-01FA-6480-EADD62EF43CC}" name="Omarghri Scott" initials="OS" userId="S::Omarghri.Scott@iffresearch.com::9913a4df-a379-451d-8900-fdc339175412" providerId="AD"/>
  <p188:author id="{367307E8-47B6-3482-086F-64F03074CFFA}" name="Anna Campbell" initials="AC" userId="S::Anna.Campbell@iffresearch.com::f25b7e66-3008-4c5a-80c7-5d0975e3bc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F4"/>
    <a:srgbClr val="FFE1EE"/>
    <a:srgbClr val="FFFFFF"/>
    <a:srgbClr val="EBEEF1"/>
    <a:srgbClr val="F2F2F2"/>
    <a:srgbClr val="00CC00"/>
    <a:srgbClr val="339933"/>
    <a:srgbClr val="006600"/>
    <a:srgbClr val="CCFFCC"/>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05" d="100"/>
          <a:sy n="105" d="100"/>
        </p:scale>
        <p:origin x="888" y="96"/>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66346008174692"/>
          <c:y val="9.8199002294793017E-2"/>
          <c:w val="0.65033656663364936"/>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Food and drink</c:v>
                </c:pt>
                <c:pt idx="1">
                  <c:v>Utilities </c:v>
                </c:pt>
                <c:pt idx="2">
                  <c:v>Home goods and appliances </c:v>
                </c:pt>
                <c:pt idx="3">
                  <c:v>Transport </c:v>
                </c:pt>
                <c:pt idx="4">
                  <c:v>Housing</c:v>
                </c:pt>
                <c:pt idx="5">
                  <c:v>Leisure and entertainment </c:v>
                </c:pt>
                <c:pt idx="6">
                  <c:v>Financial services </c:v>
                </c:pt>
              </c:strCache>
            </c:strRef>
          </c:cat>
          <c:val>
            <c:numRef>
              <c:f>Sheet1!$B$2:$B$8</c:f>
              <c:numCache>
                <c:formatCode>0%</c:formatCode>
                <c:ptCount val="7"/>
                <c:pt idx="0">
                  <c:v>0.9</c:v>
                </c:pt>
                <c:pt idx="1">
                  <c:v>0.8</c:v>
                </c:pt>
                <c:pt idx="2">
                  <c:v>0.7</c:v>
                </c:pt>
                <c:pt idx="3">
                  <c:v>0.65</c:v>
                </c:pt>
                <c:pt idx="4">
                  <c:v>0.59</c:v>
                </c:pt>
                <c:pt idx="5">
                  <c:v>0.57999999999999996</c:v>
                </c:pt>
                <c:pt idx="6">
                  <c:v>0.56000000000000005</c:v>
                </c:pt>
              </c:numCache>
            </c:numRef>
          </c:val>
          <c:extLst>
            <c:ext xmlns:c16="http://schemas.microsoft.com/office/drawing/2014/chart" uri="{C3380CC4-5D6E-409C-BE32-E72D297353CC}">
              <c16:uniqueId val="{00000000-FE8A-4F2F-8233-46DAC66C30D0}"/>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902624789987554"/>
          <c:y val="9.533207569572813E-2"/>
          <c:w val="0.44201474532262408"/>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Delays or delivery issues</c:v>
                </c:pt>
                <c:pt idx="1">
                  <c:v>Lower quality than advertised</c:v>
                </c:pt>
                <c:pt idx="2">
                  <c:v>Faulty, unsafe or broken</c:v>
                </c:pt>
                <c:pt idx="3">
                  <c:v>Seller difficult to contact </c:v>
                </c:pt>
                <c:pt idx="4">
                  <c:v>Never received or unavailable</c:v>
                </c:pt>
                <c:pt idx="5">
                  <c:v>Incorrect charges or billing problems</c:v>
                </c:pt>
                <c:pt idx="6">
                  <c:v>Unable to return or receive refund</c:v>
                </c:pt>
                <c:pt idx="7">
                  <c:v>All relevant information not provided</c:v>
                </c:pt>
                <c:pt idx="8">
                  <c:v>Unfair terms and conditions</c:v>
                </c:pt>
                <c:pt idx="9">
                  <c:v>Warranty not honoured</c:v>
                </c:pt>
              </c:strCache>
            </c:strRef>
          </c:cat>
          <c:val>
            <c:numRef>
              <c:f>Sheet1!$B$2:$B$11</c:f>
              <c:numCache>
                <c:formatCode>0%</c:formatCode>
                <c:ptCount val="10"/>
                <c:pt idx="0">
                  <c:v>0.33</c:v>
                </c:pt>
                <c:pt idx="1">
                  <c:v>0.31</c:v>
                </c:pt>
                <c:pt idx="2">
                  <c:v>0.16</c:v>
                </c:pt>
                <c:pt idx="3">
                  <c:v>0.15</c:v>
                </c:pt>
                <c:pt idx="4">
                  <c:v>0.12</c:v>
                </c:pt>
                <c:pt idx="5">
                  <c:v>0.12</c:v>
                </c:pt>
                <c:pt idx="6">
                  <c:v>0.11</c:v>
                </c:pt>
                <c:pt idx="7">
                  <c:v>0.08</c:v>
                </c:pt>
                <c:pt idx="8">
                  <c:v>0.06</c:v>
                </c:pt>
                <c:pt idx="9">
                  <c:v>0.05</c:v>
                </c:pt>
              </c:numCache>
            </c:numRef>
          </c:val>
          <c:extLst>
            <c:ext xmlns:c16="http://schemas.microsoft.com/office/drawing/2014/chart" uri="{C3380CC4-5D6E-409C-BE32-E72D297353CC}">
              <c16:uniqueId val="{00000000-1A54-4F1D-9B1B-A262F79C840B}"/>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78093680532924E-2"/>
          <c:y val="0.1490792607881346"/>
          <c:w val="0.99322935557973646"/>
          <c:h val="0.48342246317742632"/>
        </c:manualLayout>
      </c:layout>
      <c:barChart>
        <c:barDir val="col"/>
        <c:grouping val="clustered"/>
        <c:varyColors val="1"/>
        <c:ser>
          <c:idx val="0"/>
          <c:order val="0"/>
          <c:tx>
            <c:strRef>
              <c:f>Sheet1!$B$1</c:f>
              <c:strCache>
                <c:ptCount val="1"/>
                <c:pt idx="0">
                  <c:v>Net: Agree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2611-46B1-9732-2A25EA59B21A}"/>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2611-46B1-9732-2A25EA59B21A}"/>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5-2611-46B1-9732-2A25EA59B21A}"/>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7-2611-46B1-9732-2A25EA59B21A}"/>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9-1181-4BC1-97E2-41E4CE288ADC}"/>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None</c:v>
                </c:pt>
                <c:pt idx="1">
                  <c:v>One or two</c:v>
                </c:pt>
                <c:pt idx="2">
                  <c:v>Three to five</c:v>
                </c:pt>
                <c:pt idx="3">
                  <c:v>Six to ten</c:v>
                </c:pt>
                <c:pt idx="4">
                  <c:v>More than ten</c:v>
                </c:pt>
              </c:strCache>
            </c:strRef>
          </c:cat>
          <c:val>
            <c:numRef>
              <c:f>Sheet1!$B$2:$B$6</c:f>
              <c:numCache>
                <c:formatCode>0%</c:formatCode>
                <c:ptCount val="5"/>
                <c:pt idx="0">
                  <c:v>0.08</c:v>
                </c:pt>
                <c:pt idx="1">
                  <c:v>0.7</c:v>
                </c:pt>
                <c:pt idx="2">
                  <c:v>0.18</c:v>
                </c:pt>
                <c:pt idx="3">
                  <c:v>0.03</c:v>
                </c:pt>
                <c:pt idx="4">
                  <c:v>0.01</c:v>
                </c:pt>
              </c:numCache>
            </c:numRef>
          </c:val>
          <c:extLst>
            <c:ext xmlns:c16="http://schemas.microsoft.com/office/drawing/2014/chart" uri="{C3380CC4-5D6E-409C-BE32-E72D297353CC}">
              <c16:uniqueId val="{00000008-2611-46B1-9732-2A25EA59B21A}"/>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45522071780678E-2"/>
          <c:y val="8.5266826515968591E-2"/>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704-40FB-8058-59310CAEB38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704-40FB-8058-59310CAEB38D}"/>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B704-40FB-8058-59310CAEB38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704-40FB-8058-59310CAEB38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704-40FB-8058-59310CAEB38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704-40FB-8058-59310CAEB38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704-40FB-8058-59310CAEB38D}"/>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B704-40FB-8058-59310CAEB38D}"/>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B704-40FB-8058-59310CAEB38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Tried but couldn't get through</c:v>
                </c:pt>
                <c:pt idx="2">
                  <c:v>No</c:v>
                </c:pt>
              </c:strCache>
            </c:strRef>
          </c:cat>
          <c:val>
            <c:numRef>
              <c:f>Sheet1!$B$2:$B$4</c:f>
              <c:numCache>
                <c:formatCode>0%</c:formatCode>
                <c:ptCount val="3"/>
                <c:pt idx="0">
                  <c:v>0.77</c:v>
                </c:pt>
                <c:pt idx="1">
                  <c:v>0.15</c:v>
                </c:pt>
                <c:pt idx="2">
                  <c:v>0.08</c:v>
                </c:pt>
              </c:numCache>
            </c:numRef>
          </c:val>
          <c:extLst>
            <c:ext xmlns:c16="http://schemas.microsoft.com/office/drawing/2014/chart" uri="{C3380CC4-5D6E-409C-BE32-E72D297353CC}">
              <c16:uniqueId val="{00000010-B704-40FB-8058-59310CAEB38D}"/>
            </c:ext>
          </c:extLst>
        </c:ser>
        <c:dLbls>
          <c:showLegendKey val="0"/>
          <c:showVal val="1"/>
          <c:showCatName val="0"/>
          <c:showSerName val="0"/>
          <c:showPercent val="0"/>
          <c:showBubbleSize val="0"/>
          <c:showLeaderLines val="1"/>
        </c:dLbls>
        <c:firstSliceAng val="130"/>
        <c:holeSize val="50"/>
      </c:doughnutChart>
      <c:spPr>
        <a:noFill/>
        <a:ln>
          <a:noFill/>
        </a:ln>
        <a:effectLst/>
      </c:spPr>
    </c:plotArea>
    <c:legend>
      <c:legendPos val="r"/>
      <c:layout>
        <c:manualLayout>
          <c:xMode val="edge"/>
          <c:yMode val="edge"/>
          <c:x val="0.5058604537039102"/>
          <c:y val="0.18221786327050238"/>
          <c:w val="0.42048515536124564"/>
          <c:h val="0.6241411154939255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175949386605538"/>
          <c:y val="5.9728264383033462E-2"/>
          <c:w val="0.40855131778589815"/>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00-C6D4-491A-A73F-D37D38DB505E}"/>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Furniture, domestic appliances</c:v>
                </c:pt>
                <c:pt idx="1">
                  <c:v>General delivery issues</c:v>
                </c:pt>
                <c:pt idx="2">
                  <c:v>Personal goods (health, beauty, clothing)</c:v>
                </c:pt>
                <c:pt idx="3">
                  <c:v>Utilities</c:v>
                </c:pt>
                <c:pt idx="4">
                  <c:v>General issues with online retailers</c:v>
                </c:pt>
                <c:pt idx="5">
                  <c:v>General issues with returns or refunds</c:v>
                </c:pt>
                <c:pt idx="6">
                  <c:v>Personal electronics</c:v>
                </c:pt>
                <c:pt idx="7">
                  <c:v>Financial services, insurance</c:v>
                </c:pt>
                <c:pt idx="8">
                  <c:v>Digital services</c:v>
                </c:pt>
                <c:pt idx="9">
                  <c:v>General payment issues</c:v>
                </c:pt>
                <c:pt idx="10">
                  <c:v>Vehicles and parts</c:v>
                </c:pt>
                <c:pt idx="11">
                  <c:v>Travel and transport</c:v>
                </c:pt>
                <c:pt idx="12">
                  <c:v>Home services, construction</c:v>
                </c:pt>
                <c:pt idx="13">
                  <c:v>Leisure and entertainment</c:v>
                </c:pt>
                <c:pt idx="14">
                  <c:v>Food and hospitality</c:v>
                </c:pt>
                <c:pt idx="15">
                  <c:v>Other</c:v>
                </c:pt>
                <c:pt idx="16">
                  <c:v>Don't know</c:v>
                </c:pt>
              </c:strCache>
            </c:strRef>
          </c:cat>
          <c:val>
            <c:numRef>
              <c:f>Sheet1!$B$2:$B$18</c:f>
              <c:numCache>
                <c:formatCode>0%</c:formatCode>
                <c:ptCount val="17"/>
                <c:pt idx="0">
                  <c:v>0.22</c:v>
                </c:pt>
                <c:pt idx="1">
                  <c:v>0.13</c:v>
                </c:pt>
                <c:pt idx="2">
                  <c:v>0.1</c:v>
                </c:pt>
                <c:pt idx="3">
                  <c:v>0.1</c:v>
                </c:pt>
                <c:pt idx="4">
                  <c:v>0.1</c:v>
                </c:pt>
                <c:pt idx="5">
                  <c:v>0.06</c:v>
                </c:pt>
                <c:pt idx="6">
                  <c:v>0.05</c:v>
                </c:pt>
                <c:pt idx="7">
                  <c:v>0.03</c:v>
                </c:pt>
                <c:pt idx="8">
                  <c:v>0.03</c:v>
                </c:pt>
                <c:pt idx="9">
                  <c:v>0.03</c:v>
                </c:pt>
                <c:pt idx="10">
                  <c:v>0.02</c:v>
                </c:pt>
                <c:pt idx="11">
                  <c:v>0.02</c:v>
                </c:pt>
                <c:pt idx="12">
                  <c:v>0.02</c:v>
                </c:pt>
                <c:pt idx="13">
                  <c:v>0.02</c:v>
                </c:pt>
                <c:pt idx="14">
                  <c:v>0.02</c:v>
                </c:pt>
                <c:pt idx="15">
                  <c:v>7.0000000000000007E-2</c:v>
                </c:pt>
                <c:pt idx="16">
                  <c:v>0.14000000000000001</c:v>
                </c:pt>
              </c:numCache>
            </c:numRef>
          </c:val>
          <c:extLst>
            <c:ext xmlns:c16="http://schemas.microsoft.com/office/drawing/2014/chart" uri="{C3380CC4-5D6E-409C-BE32-E72D297353CC}">
              <c16:uniqueId val="{00000000-3FC8-463A-9310-60DC40391D65}"/>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23985865645402"/>
          <c:y val="9.0204505315274908E-2"/>
          <c:w val="0.4676014134354598"/>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0-2CDD-4E34-B050-BB53EA43D3E5}"/>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1-2CDD-4E34-B050-BB53EA43D3E5}"/>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2-2CDD-4E34-B050-BB53EA43D3E5}"/>
              </c:ext>
            </c:extLst>
          </c:dPt>
          <c:dLbls>
            <c:dLbl>
              <c:idx val="0"/>
              <c:spPr>
                <a:noFill/>
                <a:ln>
                  <a:noFill/>
                </a:ln>
                <a:effectLst/>
              </c:spPr>
              <c:txPr>
                <a:bodyPr rot="0" spcFirstLastPara="1" vertOverflow="ellipsis" vert="horz" wrap="square" anchor="ctr" anchorCtr="1"/>
                <a:lstStyle/>
                <a:p>
                  <a:pPr>
                    <a:defRPr sz="14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2CDD-4E34-B050-BB53EA43D3E5}"/>
                </c:ext>
              </c:extLst>
            </c:dLbl>
            <c:dLbl>
              <c:idx val="1"/>
              <c:spPr>
                <a:noFill/>
                <a:ln>
                  <a:noFill/>
                </a:ln>
                <a:effectLst/>
              </c:spPr>
              <c:txPr>
                <a:bodyPr rot="0" spcFirstLastPara="1" vertOverflow="ellipsis" vert="horz" wrap="square" anchor="ctr" anchorCtr="1"/>
                <a:lstStyle/>
                <a:p>
                  <a:pPr>
                    <a:defRPr sz="1400"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2CDD-4E34-B050-BB53EA43D3E5}"/>
                </c:ext>
              </c:extLst>
            </c:dLbl>
            <c:dLbl>
              <c:idx val="2"/>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2CDD-4E34-B050-BB53EA43D3E5}"/>
                </c:ext>
              </c:extLst>
            </c:dLbl>
            <c:dLbl>
              <c:idx val="3"/>
              <c:spPr>
                <a:noFill/>
                <a:ln>
                  <a:noFill/>
                </a:ln>
                <a:effectLst/>
              </c:spPr>
              <c:txPr>
                <a:bodyPr rot="0" spcFirstLastPara="1" vertOverflow="ellipsis" vert="horz" wrap="square" anchor="ctr" anchorCtr="1"/>
                <a:lstStyle/>
                <a:p>
                  <a:pPr>
                    <a:defRPr sz="1400"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2CDD-4E34-B050-BB53EA43D3E5}"/>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 problem was resolved to my satisfaction</c:v>
                </c:pt>
                <c:pt idx="1">
                  <c:v>I was not satisfied with the resolution to the problem</c:v>
                </c:pt>
                <c:pt idx="2">
                  <c:v>The problem has not yet been resolved but I am hopeful that it will be</c:v>
                </c:pt>
                <c:pt idx="3">
                  <c:v>The problem has not yet been resolved, and I am not hopeful that it will be</c:v>
                </c:pt>
              </c:strCache>
            </c:strRef>
          </c:cat>
          <c:val>
            <c:numRef>
              <c:f>Sheet1!$B$2:$B$5</c:f>
              <c:numCache>
                <c:formatCode>0%</c:formatCode>
                <c:ptCount val="4"/>
                <c:pt idx="0">
                  <c:v>0.49</c:v>
                </c:pt>
                <c:pt idx="1">
                  <c:v>0.3</c:v>
                </c:pt>
                <c:pt idx="2">
                  <c:v>0.1</c:v>
                </c:pt>
                <c:pt idx="3">
                  <c:v>0.11</c:v>
                </c:pt>
              </c:numCache>
            </c:numRef>
          </c:val>
          <c:extLst>
            <c:ext xmlns:c16="http://schemas.microsoft.com/office/drawing/2014/chart" uri="{C3380CC4-5D6E-409C-BE32-E72D297353CC}">
              <c16:uniqueId val="{00000000-B836-4D2A-917F-C29914891840}"/>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45522071780678E-2"/>
          <c:y val="8.5266826515968591E-2"/>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9028-4FBF-BEEF-65983F448B39}"/>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9028-4FBF-BEEF-65983F448B39}"/>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9028-4FBF-BEEF-65983F448B3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028-4FBF-BEEF-65983F448B3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028-4FBF-BEEF-65983F448B3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028-4FBF-BEEF-65983F448B3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028-4FBF-BEEF-65983F448B3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028-4FBF-BEEF-65983F448B39}"/>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028-4FBF-BEEF-65983F448B39}"/>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9028-4FBF-BEEF-65983F448B39}"/>
                </c:ext>
              </c:extLst>
            </c:dLbl>
            <c:dLbl>
              <c:idx val="2"/>
              <c:layout>
                <c:manualLayout>
                  <c:x val="8.4985835694050937E-2"/>
                  <c:y val="5.92126351371039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28-4FBF-BEEF-65983F448B3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 </c:v>
                </c:pt>
                <c:pt idx="1">
                  <c:v>No</c:v>
                </c:pt>
                <c:pt idx="2">
                  <c:v>Don't know</c:v>
                </c:pt>
              </c:strCache>
            </c:strRef>
          </c:cat>
          <c:val>
            <c:numRef>
              <c:f>Sheet1!$B$2:$B$4</c:f>
              <c:numCache>
                <c:formatCode>0%</c:formatCode>
                <c:ptCount val="3"/>
                <c:pt idx="0">
                  <c:v>0.14000000000000001</c:v>
                </c:pt>
                <c:pt idx="1">
                  <c:v>0.84</c:v>
                </c:pt>
                <c:pt idx="2">
                  <c:v>0.02</c:v>
                </c:pt>
              </c:numCache>
            </c:numRef>
          </c:val>
          <c:extLst>
            <c:ext xmlns:c16="http://schemas.microsoft.com/office/drawing/2014/chart" uri="{C3380CC4-5D6E-409C-BE32-E72D297353CC}">
              <c16:uniqueId val="{00000010-9028-4FBF-BEEF-65983F448B39}"/>
            </c:ext>
          </c:extLst>
        </c:ser>
        <c:dLbls>
          <c:showLegendKey val="0"/>
          <c:showVal val="1"/>
          <c:showCatName val="0"/>
          <c:showSerName val="0"/>
          <c:showPercent val="0"/>
          <c:showBubbleSize val="0"/>
          <c:showLeaderLines val="1"/>
        </c:dLbls>
        <c:firstSliceAng val="130"/>
        <c:holeSize val="50"/>
      </c:doughnutChart>
      <c:spPr>
        <a:noFill/>
        <a:ln>
          <a:noFill/>
        </a:ln>
        <a:effectLst/>
      </c:spPr>
    </c:plotArea>
    <c:legend>
      <c:legendPos val="r"/>
      <c:layout>
        <c:manualLayout>
          <c:xMode val="edge"/>
          <c:yMode val="edge"/>
          <c:x val="0.5058604537039102"/>
          <c:y val="0.26101310332099736"/>
          <c:w val="0.42048515536124564"/>
          <c:h val="0.4483671050001082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984029120754795"/>
          <c:y val="7.5447097456968981E-2"/>
          <c:w val="0.39215547173373727"/>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Other household appliances</c:v>
                </c:pt>
                <c:pt idx="1">
                  <c:v>Furniture, furnishings, lighting and fixtures</c:v>
                </c:pt>
                <c:pt idx="2">
                  <c:v>Small kitchen appliances</c:v>
                </c:pt>
                <c:pt idx="3">
                  <c:v>Large household appliances and heating</c:v>
                </c:pt>
                <c:pt idx="4">
                  <c:v>Personal electronics and accessories</c:v>
                </c:pt>
                <c:pt idx="5">
                  <c:v>Vehicles and parts</c:v>
                </c:pt>
                <c:pt idx="6">
                  <c:v>Leisure and lifestyle</c:v>
                </c:pt>
                <c:pt idx="7">
                  <c:v>Other household items</c:v>
                </c:pt>
                <c:pt idx="8">
                  <c:v>Home services e.g building, construction</c:v>
                </c:pt>
                <c:pt idx="9">
                  <c:v>Food and hospitality</c:v>
                </c:pt>
                <c:pt idx="10">
                  <c:v>Personal goods</c:v>
                </c:pt>
              </c:strCache>
            </c:strRef>
          </c:cat>
          <c:val>
            <c:numRef>
              <c:f>Sheet1!$B$2:$B$12</c:f>
              <c:numCache>
                <c:formatCode>0%</c:formatCode>
                <c:ptCount val="11"/>
                <c:pt idx="0">
                  <c:v>0.17</c:v>
                </c:pt>
                <c:pt idx="1">
                  <c:v>0.14000000000000001</c:v>
                </c:pt>
                <c:pt idx="2">
                  <c:v>0.12</c:v>
                </c:pt>
                <c:pt idx="3">
                  <c:v>0.09</c:v>
                </c:pt>
                <c:pt idx="4">
                  <c:v>7.0000000000000007E-2</c:v>
                </c:pt>
                <c:pt idx="5">
                  <c:v>0.05</c:v>
                </c:pt>
                <c:pt idx="6">
                  <c:v>0.04</c:v>
                </c:pt>
                <c:pt idx="7">
                  <c:v>0.04</c:v>
                </c:pt>
                <c:pt idx="8">
                  <c:v>0.03</c:v>
                </c:pt>
                <c:pt idx="9">
                  <c:v>0.02</c:v>
                </c:pt>
                <c:pt idx="10">
                  <c:v>0.02</c:v>
                </c:pt>
              </c:numCache>
            </c:numRef>
          </c:val>
          <c:extLst>
            <c:ext xmlns:c16="http://schemas.microsoft.com/office/drawing/2014/chart" uri="{C3380CC4-5D6E-409C-BE32-E72D297353CC}">
              <c16:uniqueId val="{00000000-44D3-4A68-BFF2-6B7E8A195C62}"/>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538627888233037"/>
          <c:y val="6.1076496764730571E-2"/>
          <c:w val="0.43771455484809657"/>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0-1075-4872-A5F2-F050BC5AB435}"/>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Electrical safety risk</c:v>
                </c:pt>
                <c:pt idx="1">
                  <c:v>Fire risk</c:v>
                </c:pt>
                <c:pt idx="2">
                  <c:v>Physical harm or injury risk</c:v>
                </c:pt>
                <c:pt idx="3">
                  <c:v>Product malfunction</c:v>
                </c:pt>
                <c:pt idx="4">
                  <c:v>Risk of chemical exposure</c:v>
                </c:pt>
                <c:pt idx="5">
                  <c:v>Risk to children or vulnerable people</c:v>
                </c:pt>
                <c:pt idx="6">
                  <c:v>Risk to pets</c:v>
                </c:pt>
                <c:pt idx="7">
                  <c:v>Don't know</c:v>
                </c:pt>
              </c:strCache>
            </c:strRef>
          </c:cat>
          <c:val>
            <c:numRef>
              <c:f>Sheet1!$B$2:$B$9</c:f>
              <c:numCache>
                <c:formatCode>0%</c:formatCode>
                <c:ptCount val="8"/>
                <c:pt idx="0">
                  <c:v>0.45</c:v>
                </c:pt>
                <c:pt idx="1">
                  <c:v>0.42</c:v>
                </c:pt>
                <c:pt idx="2">
                  <c:v>0.23</c:v>
                </c:pt>
                <c:pt idx="3">
                  <c:v>0.2</c:v>
                </c:pt>
                <c:pt idx="4">
                  <c:v>0.15</c:v>
                </c:pt>
                <c:pt idx="5">
                  <c:v>0.12</c:v>
                </c:pt>
                <c:pt idx="6">
                  <c:v>7.0000000000000007E-2</c:v>
                </c:pt>
                <c:pt idx="7">
                  <c:v>0.04</c:v>
                </c:pt>
              </c:numCache>
            </c:numRef>
          </c:val>
          <c:extLst>
            <c:ext xmlns:c16="http://schemas.microsoft.com/office/drawing/2014/chart" uri="{C3380CC4-5D6E-409C-BE32-E72D297353CC}">
              <c16:uniqueId val="{00000000-B798-4C6B-8A7A-4CF4F6B705BB}"/>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168865057126797"/>
          <c:y val="8.9543346559191155E-3"/>
          <c:w val="0.5385311884747449"/>
          <c:h val="0.92531500084279139"/>
        </c:manualLayout>
      </c:layout>
      <c:barChart>
        <c:barDir val="bar"/>
        <c:grouping val="clustered"/>
        <c:varyColors val="0"/>
        <c:ser>
          <c:idx val="0"/>
          <c:order val="0"/>
          <c:tx>
            <c:strRef>
              <c:f>Sheet1!$B$1</c:f>
              <c:strCache>
                <c:ptCount val="1"/>
                <c:pt idx="0">
                  <c:v>Yes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Help choose item / service</c:v>
                </c:pt>
                <c:pt idx="1">
                  <c:v>Seek consumer rights information</c:v>
                </c:pt>
                <c:pt idx="2">
                  <c:v>Make a complaint about an item / service</c:v>
                </c:pt>
              </c:strCache>
            </c:strRef>
          </c:cat>
          <c:val>
            <c:numRef>
              <c:f>Sheet1!$B$2:$B$4</c:f>
              <c:numCache>
                <c:formatCode>0%</c:formatCode>
                <c:ptCount val="3"/>
                <c:pt idx="0">
                  <c:v>0.33</c:v>
                </c:pt>
                <c:pt idx="1">
                  <c:v>0.23</c:v>
                </c:pt>
                <c:pt idx="2">
                  <c:v>0.21</c:v>
                </c:pt>
              </c:numCache>
            </c:numRef>
          </c:val>
          <c:extLst>
            <c:ext xmlns:c16="http://schemas.microsoft.com/office/drawing/2014/chart" uri="{C3380CC4-5D6E-409C-BE32-E72D297353CC}">
              <c16:uniqueId val="{00000000-F3CB-4A7B-B86D-D07F61CDC761}"/>
            </c:ext>
          </c:extLst>
        </c:ser>
        <c:dLbls>
          <c:dLblPos val="outEnd"/>
          <c:showLegendKey val="0"/>
          <c:showVal val="1"/>
          <c:showCatName val="0"/>
          <c:showSerName val="0"/>
          <c:showPercent val="0"/>
          <c:showBubbleSize val="0"/>
        </c:dLbls>
        <c:gapWidth val="114"/>
        <c:overlap val="-2"/>
        <c:axId val="93491583"/>
        <c:axId val="93483423"/>
      </c:barChart>
      <c:catAx>
        <c:axId val="93491583"/>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3483423"/>
        <c:crosses val="autoZero"/>
        <c:auto val="1"/>
        <c:lblAlgn val="ctr"/>
        <c:lblOffset val="100"/>
        <c:noMultiLvlLbl val="0"/>
      </c:catAx>
      <c:valAx>
        <c:axId val="93483423"/>
        <c:scaling>
          <c:orientation val="minMax"/>
        </c:scaling>
        <c:delete val="1"/>
        <c:axPos val="t"/>
        <c:numFmt formatCode="0%" sourceLinked="1"/>
        <c:majorTickMark val="out"/>
        <c:minorTickMark val="none"/>
        <c:tickLblPos val="nextTo"/>
        <c:crossAx val="934915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Very confident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Confidence in consumer rights</c:v>
                </c:pt>
                <c:pt idx="1">
                  <c:v>Feelings of protection as a consumer</c:v>
                </c:pt>
              </c:strCache>
            </c:strRef>
          </c:cat>
          <c:val>
            <c:numRef>
              <c:f>Sheet1!$B$2:$B$3</c:f>
              <c:numCache>
                <c:formatCode>0%</c:formatCode>
                <c:ptCount val="2"/>
                <c:pt idx="0">
                  <c:v>0.16</c:v>
                </c:pt>
                <c:pt idx="1">
                  <c:v>0.14000000000000001</c:v>
                </c:pt>
              </c:numCache>
            </c:numRef>
          </c:val>
          <c:extLst>
            <c:ext xmlns:c16="http://schemas.microsoft.com/office/drawing/2014/chart" uri="{C3380CC4-5D6E-409C-BE32-E72D297353CC}">
              <c16:uniqueId val="{00000000-5030-4ED6-9137-23F46743AC91}"/>
            </c:ext>
          </c:extLst>
        </c:ser>
        <c:ser>
          <c:idx val="1"/>
          <c:order val="1"/>
          <c:tx>
            <c:strRef>
              <c:f>Sheet1!$C$1</c:f>
              <c:strCache>
                <c:ptCount val="1"/>
                <c:pt idx="0">
                  <c:v>Fairly confident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Confidence in consumer rights</c:v>
                </c:pt>
                <c:pt idx="1">
                  <c:v>Feelings of protection as a consumer</c:v>
                </c:pt>
              </c:strCache>
            </c:strRef>
          </c:cat>
          <c:val>
            <c:numRef>
              <c:f>Sheet1!$C$2:$C$3</c:f>
              <c:numCache>
                <c:formatCode>0%</c:formatCode>
                <c:ptCount val="2"/>
                <c:pt idx="0">
                  <c:v>0.51</c:v>
                </c:pt>
                <c:pt idx="1">
                  <c:v>0.63</c:v>
                </c:pt>
              </c:numCache>
            </c:numRef>
          </c:val>
          <c:extLst>
            <c:ext xmlns:c16="http://schemas.microsoft.com/office/drawing/2014/chart" uri="{C3380CC4-5D6E-409C-BE32-E72D297353CC}">
              <c16:uniqueId val="{00000001-5030-4ED6-9137-23F46743AC91}"/>
            </c:ext>
          </c:extLst>
        </c:ser>
        <c:ser>
          <c:idx val="2"/>
          <c:order val="2"/>
          <c:tx>
            <c:strRef>
              <c:f>Sheet1!$D$1</c:f>
              <c:strCache>
                <c:ptCount val="1"/>
                <c:pt idx="0">
                  <c:v>Neither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Confidence in consumer rights</c:v>
                </c:pt>
                <c:pt idx="1">
                  <c:v>Feelings of protection as a consumer</c:v>
                </c:pt>
              </c:strCache>
            </c:strRef>
          </c:cat>
          <c:val>
            <c:numRef>
              <c:f>Sheet1!$D$2:$D$3</c:f>
              <c:numCache>
                <c:formatCode>0%</c:formatCode>
                <c:ptCount val="2"/>
                <c:pt idx="0">
                  <c:v>0.19</c:v>
                </c:pt>
                <c:pt idx="1">
                  <c:v>0.17</c:v>
                </c:pt>
              </c:numCache>
            </c:numRef>
          </c:val>
          <c:extLst>
            <c:ext xmlns:c16="http://schemas.microsoft.com/office/drawing/2014/chart" uri="{C3380CC4-5D6E-409C-BE32-E72D297353CC}">
              <c16:uniqueId val="{00000002-5030-4ED6-9137-23F46743AC91}"/>
            </c:ext>
          </c:extLst>
        </c:ser>
        <c:ser>
          <c:idx val="3"/>
          <c:order val="3"/>
          <c:tx>
            <c:strRef>
              <c:f>Sheet1!$E$1</c:f>
              <c:strCache>
                <c:ptCount val="1"/>
                <c:pt idx="0">
                  <c:v>Not very confident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Confidence in consumer rights</c:v>
                </c:pt>
                <c:pt idx="1">
                  <c:v>Feelings of protection as a consumer</c:v>
                </c:pt>
              </c:strCache>
            </c:strRef>
          </c:cat>
          <c:val>
            <c:numRef>
              <c:f>Sheet1!$E$2:$E$3</c:f>
              <c:numCache>
                <c:formatCode>0%</c:formatCode>
                <c:ptCount val="2"/>
                <c:pt idx="0">
                  <c:v>0.11</c:v>
                </c:pt>
                <c:pt idx="1">
                  <c:v>0.04</c:v>
                </c:pt>
              </c:numCache>
            </c:numRef>
          </c:val>
          <c:extLst>
            <c:ext xmlns:c16="http://schemas.microsoft.com/office/drawing/2014/chart" uri="{C3380CC4-5D6E-409C-BE32-E72D297353CC}">
              <c16:uniqueId val="{00000003-5030-4ED6-9137-23F46743AC91}"/>
            </c:ext>
          </c:extLst>
        </c:ser>
        <c:ser>
          <c:idx val="4"/>
          <c:order val="4"/>
          <c:tx>
            <c:strRef>
              <c:f>Sheet1!$F$1</c:f>
              <c:strCache>
                <c:ptCount val="1"/>
                <c:pt idx="0">
                  <c:v>Not at all confident</c:v>
                </c:pt>
              </c:strCache>
            </c:strRef>
          </c:tx>
          <c:spPr>
            <a:solidFill>
              <a:schemeClr val="accent3"/>
            </a:solidFill>
            <a:ln>
              <a:noFill/>
            </a:ln>
            <a:effectLst/>
          </c:spPr>
          <c:invertIfNegative val="0"/>
          <c:cat>
            <c:strRef>
              <c:f>Sheet1!$A$2:$A$3</c:f>
              <c:strCache>
                <c:ptCount val="2"/>
                <c:pt idx="0">
                  <c:v>Confidence in consumer rights</c:v>
                </c:pt>
                <c:pt idx="1">
                  <c:v>Feelings of protection as a consumer</c:v>
                </c:pt>
              </c:strCache>
            </c:strRef>
          </c:cat>
          <c:val>
            <c:numRef>
              <c:f>Sheet1!$F$2:$F$3</c:f>
              <c:numCache>
                <c:formatCode>0%</c:formatCode>
                <c:ptCount val="2"/>
                <c:pt idx="0">
                  <c:v>0.02</c:v>
                </c:pt>
                <c:pt idx="1">
                  <c:v>0.01</c:v>
                </c:pt>
              </c:numCache>
            </c:numRef>
          </c:val>
          <c:extLst>
            <c:ext xmlns:c16="http://schemas.microsoft.com/office/drawing/2014/chart" uri="{C3380CC4-5D6E-409C-BE32-E72D297353CC}">
              <c16:uniqueId val="{00000004-5030-4ED6-9137-23F46743AC91}"/>
            </c:ext>
          </c:extLst>
        </c:ser>
        <c:ser>
          <c:idx val="5"/>
          <c:order val="5"/>
          <c:tx>
            <c:strRef>
              <c:f>Sheet1!$G$1</c:f>
              <c:strCache>
                <c:ptCount val="1"/>
                <c:pt idx="0">
                  <c:v>Don't know</c:v>
                </c:pt>
              </c:strCache>
            </c:strRef>
          </c:tx>
          <c:spPr>
            <a:solidFill>
              <a:schemeClr val="bg1">
                <a:lumMod val="65000"/>
              </a:schemeClr>
            </a:solidFill>
            <a:ln>
              <a:noFill/>
            </a:ln>
            <a:effectLst/>
          </c:spPr>
          <c:invertIfNegative val="0"/>
          <c:cat>
            <c:strRef>
              <c:f>Sheet1!$A$2:$A$3</c:f>
              <c:strCache>
                <c:ptCount val="2"/>
                <c:pt idx="0">
                  <c:v>Confidence in consumer rights</c:v>
                </c:pt>
                <c:pt idx="1">
                  <c:v>Feelings of protection as a consumer</c:v>
                </c:pt>
              </c:strCache>
            </c:strRef>
          </c:cat>
          <c:val>
            <c:numRef>
              <c:f>Sheet1!$G$2:$G$3</c:f>
              <c:numCache>
                <c:formatCode>0%</c:formatCode>
                <c:ptCount val="2"/>
                <c:pt idx="0">
                  <c:v>0.01</c:v>
                </c:pt>
                <c:pt idx="1">
                  <c:v>0.02</c:v>
                </c:pt>
              </c:numCache>
            </c:numRef>
          </c:val>
          <c:extLst>
            <c:ext xmlns:c16="http://schemas.microsoft.com/office/drawing/2014/chart" uri="{C3380CC4-5D6E-409C-BE32-E72D297353CC}">
              <c16:uniqueId val="{00000005-5030-4ED6-9137-23F46743AC91}"/>
            </c:ext>
          </c:extLst>
        </c:ser>
        <c:dLbls>
          <c:showLegendKey val="0"/>
          <c:showVal val="0"/>
          <c:showCatName val="0"/>
          <c:showSerName val="0"/>
          <c:showPercent val="0"/>
          <c:showBubbleSize val="0"/>
        </c:dLbls>
        <c:gapWidth val="150"/>
        <c:overlap val="100"/>
        <c:axId val="20303296"/>
        <c:axId val="20300416"/>
      </c:barChart>
      <c:catAx>
        <c:axId val="203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300416"/>
        <c:crosses val="autoZero"/>
        <c:auto val="1"/>
        <c:lblAlgn val="ctr"/>
        <c:lblOffset val="100"/>
        <c:noMultiLvlLbl val="0"/>
      </c:catAx>
      <c:valAx>
        <c:axId val="20300416"/>
        <c:scaling>
          <c:orientation val="minMax"/>
        </c:scaling>
        <c:delete val="1"/>
        <c:axPos val="b"/>
        <c:numFmt formatCode="0%" sourceLinked="1"/>
        <c:majorTickMark val="none"/>
        <c:minorTickMark val="none"/>
        <c:tickLblPos val="nextTo"/>
        <c:crossAx val="2030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66346008174692"/>
          <c:y val="9.8199002294793017E-2"/>
          <c:w val="0.65033656663364936"/>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There is no difference</c:v>
                </c:pt>
                <c:pt idx="1">
                  <c:v>Buying from a physical store on the high street</c:v>
                </c:pt>
                <c:pt idx="2">
                  <c:v>It depends on the shop / website</c:v>
                </c:pt>
                <c:pt idx="3">
                  <c:v>Buying from the website of a high street store</c:v>
                </c:pt>
              </c:strCache>
            </c:strRef>
          </c:cat>
          <c:val>
            <c:numRef>
              <c:f>Sheet1!$B$2:$B$5</c:f>
              <c:numCache>
                <c:formatCode>0%</c:formatCode>
                <c:ptCount val="4"/>
                <c:pt idx="0">
                  <c:v>0.33</c:v>
                </c:pt>
                <c:pt idx="1">
                  <c:v>0.32</c:v>
                </c:pt>
                <c:pt idx="2">
                  <c:v>0.19</c:v>
                </c:pt>
                <c:pt idx="3">
                  <c:v>0.12</c:v>
                </c:pt>
              </c:numCache>
            </c:numRef>
          </c:val>
          <c:extLst>
            <c:ext xmlns:c16="http://schemas.microsoft.com/office/drawing/2014/chart" uri="{C3380CC4-5D6E-409C-BE32-E72D297353CC}">
              <c16:uniqueId val="{00000000-11BA-4C39-AB53-33E846148990}"/>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16886336070432E-3"/>
          <c:y val="0.29345445637648865"/>
          <c:w val="0.99322935557973646"/>
          <c:h val="0.33904721950446726"/>
        </c:manualLayout>
      </c:layout>
      <c:barChart>
        <c:barDir val="col"/>
        <c:grouping val="clustered"/>
        <c:varyColors val="1"/>
        <c:ser>
          <c:idx val="0"/>
          <c:order val="0"/>
          <c:tx>
            <c:strRef>
              <c:f>Sheet1!$B$1</c:f>
              <c:strCache>
                <c:ptCount val="1"/>
                <c:pt idx="0">
                  <c:v>Net: Agree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113-4E5A-BFC9-BAD77491C79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4113-4E5A-BFC9-BAD77491C79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4113-4E5A-BFC9-BAD77491C796}"/>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4113-4E5A-BFC9-BAD77491C796}"/>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4113-4E5A-BFC9-BAD77491C79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4113-4E5A-BFC9-BAD77491C79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4113-4E5A-BFC9-BAD77491C79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4113-4E5A-BFC9-BAD77491C79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B200"/>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4113-4E5A-BFC9-BAD77491C79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Contact the retailer to request a repair, replacement or refund</c:v>
                </c:pt>
                <c:pt idx="1">
                  <c:v>Contact the manufacturer</c:v>
                </c:pt>
                <c:pt idx="2">
                  <c:v>There's nothing I can do once the product is opened</c:v>
                </c:pt>
              </c:strCache>
            </c:strRef>
          </c:cat>
          <c:val>
            <c:numRef>
              <c:f>Sheet1!$B$2:$B$4</c:f>
              <c:numCache>
                <c:formatCode>0%</c:formatCode>
                <c:ptCount val="3"/>
                <c:pt idx="0">
                  <c:v>0.79</c:v>
                </c:pt>
                <c:pt idx="1">
                  <c:v>0.15</c:v>
                </c:pt>
                <c:pt idx="2">
                  <c:v>0.03</c:v>
                </c:pt>
              </c:numCache>
            </c:numRef>
          </c:val>
          <c:extLst>
            <c:ext xmlns:c16="http://schemas.microsoft.com/office/drawing/2014/chart" uri="{C3380CC4-5D6E-409C-BE32-E72D297353CC}">
              <c16:uniqueId val="{0000000A-4113-4E5A-BFC9-BAD77491C796}"/>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23559279693101"/>
          <c:y val="0"/>
          <c:w val="0.5776440720306899"/>
          <c:h val="0.92531500084279139"/>
        </c:manualLayout>
      </c:layout>
      <c:barChart>
        <c:barDir val="bar"/>
        <c:grouping val="clustered"/>
        <c:varyColors val="0"/>
        <c:ser>
          <c:idx val="0"/>
          <c:order val="0"/>
          <c:tx>
            <c:strRef>
              <c:f>Sheet1!$B$1</c:f>
              <c:strCache>
                <c:ptCount val="1"/>
                <c:pt idx="0">
                  <c:v>NET: Agree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Consumer advice bodies </c:v>
                </c:pt>
                <c:pt idx="1">
                  <c:v>Trading Standards Services</c:v>
                </c:pt>
                <c:pt idx="2">
                  <c:v>Regulators e.g. Ofgem</c:v>
                </c:pt>
                <c:pt idx="3">
                  <c:v>Supermarket retailers</c:v>
                </c:pt>
                <c:pt idx="4">
                  <c:v>Mobile phone and broadbrand providers</c:v>
                </c:pt>
                <c:pt idx="5">
                  <c:v>Mortgage lenders</c:v>
                </c:pt>
                <c:pt idx="6">
                  <c:v>Energy suppliers</c:v>
                </c:pt>
                <c:pt idx="7">
                  <c:v>Big Tech companies e.g. Google</c:v>
                </c:pt>
                <c:pt idx="8">
                  <c:v>Government</c:v>
                </c:pt>
                <c:pt idx="9">
                  <c:v>Landlords and housing providers</c:v>
                </c:pt>
              </c:strCache>
            </c:strRef>
          </c:cat>
          <c:val>
            <c:numRef>
              <c:f>Sheet1!$B$2:$B$11</c:f>
              <c:numCache>
                <c:formatCode>0%</c:formatCode>
                <c:ptCount val="10"/>
                <c:pt idx="0">
                  <c:v>0.81</c:v>
                </c:pt>
                <c:pt idx="1">
                  <c:v>0.72</c:v>
                </c:pt>
                <c:pt idx="2">
                  <c:v>0.69</c:v>
                </c:pt>
                <c:pt idx="3">
                  <c:v>0.59</c:v>
                </c:pt>
                <c:pt idx="4">
                  <c:v>0.5</c:v>
                </c:pt>
                <c:pt idx="5">
                  <c:v>0.43</c:v>
                </c:pt>
                <c:pt idx="6">
                  <c:v>0.43</c:v>
                </c:pt>
                <c:pt idx="7">
                  <c:v>0.42</c:v>
                </c:pt>
                <c:pt idx="8">
                  <c:v>0.42</c:v>
                </c:pt>
                <c:pt idx="9">
                  <c:v>0.32</c:v>
                </c:pt>
              </c:numCache>
            </c:numRef>
          </c:val>
          <c:extLst>
            <c:ext xmlns:c16="http://schemas.microsoft.com/office/drawing/2014/chart" uri="{C3380CC4-5D6E-409C-BE32-E72D297353CC}">
              <c16:uniqueId val="{00000000-4A2F-4528-9110-28D57E1A98A7}"/>
            </c:ext>
          </c:extLst>
        </c:ser>
        <c:dLbls>
          <c:dLblPos val="outEnd"/>
          <c:showLegendKey val="0"/>
          <c:showVal val="1"/>
          <c:showCatName val="0"/>
          <c:showSerName val="0"/>
          <c:showPercent val="0"/>
          <c:showBubbleSize val="0"/>
        </c:dLbls>
        <c:gapWidth val="114"/>
        <c:overlap val="-2"/>
        <c:axId val="93491583"/>
        <c:axId val="93483423"/>
      </c:barChart>
      <c:catAx>
        <c:axId val="93491583"/>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93483423"/>
        <c:crosses val="autoZero"/>
        <c:auto val="1"/>
        <c:lblAlgn val="ctr"/>
        <c:lblOffset val="100"/>
        <c:noMultiLvlLbl val="0"/>
      </c:catAx>
      <c:valAx>
        <c:axId val="93483423"/>
        <c:scaling>
          <c:orientation val="minMax"/>
        </c:scaling>
        <c:delete val="1"/>
        <c:axPos val="t"/>
        <c:numFmt formatCode="0%" sourceLinked="1"/>
        <c:majorTickMark val="out"/>
        <c:minorTickMark val="none"/>
        <c:tickLblPos val="nextTo"/>
        <c:crossAx val="9349158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I trust businesses to treat me fairly</c:v>
                </c:pt>
                <c:pt idx="1">
                  <c:v>I trust businesses to give me accurate information</c:v>
                </c:pt>
              </c:strCache>
            </c:strRef>
          </c:cat>
          <c:val>
            <c:numRef>
              <c:f>Sheet1!$B$2:$B$3</c:f>
              <c:numCache>
                <c:formatCode>0%</c:formatCode>
                <c:ptCount val="2"/>
                <c:pt idx="0">
                  <c:v>0.17</c:v>
                </c:pt>
                <c:pt idx="1">
                  <c:v>0.18</c:v>
                </c:pt>
              </c:numCache>
            </c:numRef>
          </c:val>
          <c:extLst>
            <c:ext xmlns:c16="http://schemas.microsoft.com/office/drawing/2014/chart" uri="{C3380CC4-5D6E-409C-BE32-E72D297353CC}">
              <c16:uniqueId val="{00000000-F1CD-4756-8CEE-15FF789E28FE}"/>
            </c:ext>
          </c:extLst>
        </c:ser>
        <c:ser>
          <c:idx val="1"/>
          <c:order val="1"/>
          <c:tx>
            <c:strRef>
              <c:f>Sheet1!$C$1</c:f>
              <c:strCache>
                <c:ptCount val="1"/>
                <c:pt idx="0">
                  <c:v>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I trust businesses to treat me fairly</c:v>
                </c:pt>
                <c:pt idx="1">
                  <c:v>I trust businesses to give me accurate information</c:v>
                </c:pt>
              </c:strCache>
            </c:strRef>
          </c:cat>
          <c:val>
            <c:numRef>
              <c:f>Sheet1!$C$2:$C$3</c:f>
              <c:numCache>
                <c:formatCode>0%</c:formatCode>
                <c:ptCount val="2"/>
                <c:pt idx="0">
                  <c:v>0.5</c:v>
                </c:pt>
                <c:pt idx="1">
                  <c:v>0.51</c:v>
                </c:pt>
              </c:numCache>
            </c:numRef>
          </c:val>
          <c:extLst>
            <c:ext xmlns:c16="http://schemas.microsoft.com/office/drawing/2014/chart" uri="{C3380CC4-5D6E-409C-BE32-E72D297353CC}">
              <c16:uniqueId val="{00000001-F1CD-4756-8CEE-15FF789E28FE}"/>
            </c:ext>
          </c:extLst>
        </c:ser>
        <c:ser>
          <c:idx val="2"/>
          <c:order val="2"/>
          <c:tx>
            <c:strRef>
              <c:f>Sheet1!$D$1</c:f>
              <c:strCache>
                <c:ptCount val="1"/>
                <c:pt idx="0">
                  <c:v>Neither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I trust businesses to treat me fairly</c:v>
                </c:pt>
                <c:pt idx="1">
                  <c:v>I trust businesses to give me accurate information</c:v>
                </c:pt>
              </c:strCache>
            </c:strRef>
          </c:cat>
          <c:val>
            <c:numRef>
              <c:f>Sheet1!$D$2:$D$3</c:f>
              <c:numCache>
                <c:formatCode>0%</c:formatCode>
                <c:ptCount val="2"/>
                <c:pt idx="0">
                  <c:v>0.21</c:v>
                </c:pt>
                <c:pt idx="1">
                  <c:v>0.2</c:v>
                </c:pt>
              </c:numCache>
            </c:numRef>
          </c:val>
          <c:extLst>
            <c:ext xmlns:c16="http://schemas.microsoft.com/office/drawing/2014/chart" uri="{C3380CC4-5D6E-409C-BE32-E72D297353CC}">
              <c16:uniqueId val="{00000002-F1CD-4756-8CEE-15FF789E28FE}"/>
            </c:ext>
          </c:extLst>
        </c:ser>
        <c:ser>
          <c:idx val="3"/>
          <c:order val="3"/>
          <c:tx>
            <c:strRef>
              <c:f>Sheet1!$E$1</c:f>
              <c:strCache>
                <c:ptCount val="1"/>
                <c:pt idx="0">
                  <c:v>Disagree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I trust businesses to treat me fairly</c:v>
                </c:pt>
                <c:pt idx="1">
                  <c:v>I trust businesses to give me accurate information</c:v>
                </c:pt>
              </c:strCache>
            </c:strRef>
          </c:cat>
          <c:val>
            <c:numRef>
              <c:f>Sheet1!$E$2:$E$3</c:f>
              <c:numCache>
                <c:formatCode>0%</c:formatCode>
                <c:ptCount val="2"/>
                <c:pt idx="0">
                  <c:v>7.0000000000000007E-2</c:v>
                </c:pt>
                <c:pt idx="1">
                  <c:v>7.0000000000000007E-2</c:v>
                </c:pt>
              </c:numCache>
            </c:numRef>
          </c:val>
          <c:extLst>
            <c:ext xmlns:c16="http://schemas.microsoft.com/office/drawing/2014/chart" uri="{C3380CC4-5D6E-409C-BE32-E72D297353CC}">
              <c16:uniqueId val="{00000003-F1CD-4756-8CEE-15FF789E28FE}"/>
            </c:ext>
          </c:extLst>
        </c:ser>
        <c:ser>
          <c:idx val="4"/>
          <c:order val="4"/>
          <c:tx>
            <c:strRef>
              <c:f>Sheet1!$F$1</c:f>
              <c:strCache>
                <c:ptCount val="1"/>
                <c:pt idx="0">
                  <c:v>Strongly disagree</c:v>
                </c:pt>
              </c:strCache>
            </c:strRef>
          </c:tx>
          <c:spPr>
            <a:solidFill>
              <a:schemeClr val="accent3"/>
            </a:solidFill>
            <a:ln>
              <a:noFill/>
            </a:ln>
            <a:effectLst/>
          </c:spPr>
          <c:invertIfNegative val="0"/>
          <c:cat>
            <c:strRef>
              <c:f>Sheet1!$A$2:$A$3</c:f>
              <c:strCache>
                <c:ptCount val="2"/>
                <c:pt idx="0">
                  <c:v> I trust businesses to treat me fairly</c:v>
                </c:pt>
                <c:pt idx="1">
                  <c:v>I trust businesses to give me accurate information</c:v>
                </c:pt>
              </c:strCache>
            </c:strRef>
          </c:cat>
          <c:val>
            <c:numRef>
              <c:f>Sheet1!$F$2:$F$3</c:f>
              <c:numCache>
                <c:formatCode>0%</c:formatCode>
                <c:ptCount val="2"/>
                <c:pt idx="0">
                  <c:v>0.03</c:v>
                </c:pt>
                <c:pt idx="1">
                  <c:v>0.03</c:v>
                </c:pt>
              </c:numCache>
            </c:numRef>
          </c:val>
          <c:extLst>
            <c:ext xmlns:c16="http://schemas.microsoft.com/office/drawing/2014/chart" uri="{C3380CC4-5D6E-409C-BE32-E72D297353CC}">
              <c16:uniqueId val="{00000004-F1CD-4756-8CEE-15FF789E28FE}"/>
            </c:ext>
          </c:extLst>
        </c:ser>
        <c:ser>
          <c:idx val="5"/>
          <c:order val="5"/>
          <c:tx>
            <c:strRef>
              <c:f>Sheet1!$G$1</c:f>
              <c:strCache>
                <c:ptCount val="1"/>
                <c:pt idx="0">
                  <c:v>Don't know</c:v>
                </c:pt>
              </c:strCache>
            </c:strRef>
          </c:tx>
          <c:spPr>
            <a:solidFill>
              <a:schemeClr val="bg1">
                <a:lumMod val="65000"/>
              </a:schemeClr>
            </a:solidFill>
            <a:ln>
              <a:noFill/>
            </a:ln>
            <a:effectLst/>
          </c:spPr>
          <c:invertIfNegative val="0"/>
          <c:cat>
            <c:strRef>
              <c:f>Sheet1!$A$2:$A$3</c:f>
              <c:strCache>
                <c:ptCount val="2"/>
                <c:pt idx="0">
                  <c:v> I trust businesses to treat me fairly</c:v>
                </c:pt>
                <c:pt idx="1">
                  <c:v>I trust businesses to give me accurate information</c:v>
                </c:pt>
              </c:strCache>
            </c:strRef>
          </c:cat>
          <c:val>
            <c:numRef>
              <c:f>Sheet1!$G$2:$G$3</c:f>
              <c:numCache>
                <c:formatCode>0%</c:formatCode>
                <c:ptCount val="2"/>
                <c:pt idx="0">
                  <c:v>0.01</c:v>
                </c:pt>
                <c:pt idx="1">
                  <c:v>0.01</c:v>
                </c:pt>
              </c:numCache>
            </c:numRef>
          </c:val>
          <c:extLst>
            <c:ext xmlns:c16="http://schemas.microsoft.com/office/drawing/2014/chart" uri="{C3380CC4-5D6E-409C-BE32-E72D297353CC}">
              <c16:uniqueId val="{00000005-F1CD-4756-8CEE-15FF789E28FE}"/>
            </c:ext>
          </c:extLst>
        </c:ser>
        <c:dLbls>
          <c:showLegendKey val="0"/>
          <c:showVal val="0"/>
          <c:showCatName val="0"/>
          <c:showSerName val="0"/>
          <c:showPercent val="0"/>
          <c:showBubbleSize val="0"/>
        </c:dLbls>
        <c:gapWidth val="150"/>
        <c:overlap val="100"/>
        <c:axId val="20303296"/>
        <c:axId val="20300416"/>
      </c:barChart>
      <c:catAx>
        <c:axId val="203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0300416"/>
        <c:crosses val="autoZero"/>
        <c:auto val="1"/>
        <c:lblAlgn val="ctr"/>
        <c:lblOffset val="100"/>
        <c:noMultiLvlLbl val="0"/>
      </c:catAx>
      <c:valAx>
        <c:axId val="20300416"/>
        <c:scaling>
          <c:orientation val="minMax"/>
        </c:scaling>
        <c:delete val="1"/>
        <c:axPos val="b"/>
        <c:numFmt formatCode="0%" sourceLinked="1"/>
        <c:majorTickMark val="none"/>
        <c:minorTickMark val="none"/>
        <c:tickLblPos val="nextTo"/>
        <c:crossAx val="2030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66346008174692"/>
          <c:y val="9.8199002294793017E-2"/>
          <c:w val="0.65033656663364936"/>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3428-46A0-BC80-BB591B6ACF92}"/>
              </c:ext>
            </c:extLst>
          </c:dPt>
          <c:dPt>
            <c:idx val="1"/>
            <c:invertIfNegative val="0"/>
            <c:bubble3D val="0"/>
            <c:spPr>
              <a:solidFill>
                <a:schemeClr val="accent3"/>
              </a:solidFill>
              <a:ln>
                <a:noFill/>
              </a:ln>
              <a:effectLst/>
            </c:spPr>
            <c:extLst>
              <c:ext xmlns:c16="http://schemas.microsoft.com/office/drawing/2014/chart" uri="{C3380CC4-5D6E-409C-BE32-E72D297353CC}">
                <c16:uniqueId val="{00000001-3428-46A0-BC80-BB591B6ACF92}"/>
              </c:ext>
            </c:extLst>
          </c:dPt>
          <c:dLbls>
            <c:dLbl>
              <c:idx val="0"/>
              <c:spPr>
                <a:noFill/>
                <a:ln>
                  <a:noFill/>
                </a:ln>
                <a:effectLst/>
              </c:spPr>
              <c:txPr>
                <a:bodyPr rot="0" spcFirstLastPara="1" vertOverflow="ellipsis" vert="horz" wrap="square" anchor="ctr" anchorCtr="1"/>
                <a:lstStyle/>
                <a:p>
                  <a:pPr>
                    <a:defRPr sz="14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3428-46A0-BC80-BB591B6ACF92}"/>
                </c:ext>
              </c:extLst>
            </c:dLbl>
            <c:dLbl>
              <c:idx val="1"/>
              <c:spPr>
                <a:noFill/>
                <a:ln>
                  <a:noFill/>
                </a:ln>
                <a:effectLst/>
              </c:spPr>
              <c:txPr>
                <a:bodyPr rot="0" spcFirstLastPara="1" vertOverflow="ellipsis" vert="horz" wrap="square" anchor="ctr" anchorCtr="1"/>
                <a:lstStyle/>
                <a:p>
                  <a:pPr>
                    <a:defRPr sz="1400"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3428-46A0-BC80-BB591B6ACF92}"/>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Seen or targeted by a scam</c:v>
                </c:pt>
                <c:pt idx="1">
                  <c:v>Fallen victim to a scam</c:v>
                </c:pt>
                <c:pt idx="2">
                  <c:v>None of the above</c:v>
                </c:pt>
              </c:strCache>
            </c:strRef>
          </c:cat>
          <c:val>
            <c:numRef>
              <c:f>Sheet1!$B$2:$B$4</c:f>
              <c:numCache>
                <c:formatCode>0%</c:formatCode>
                <c:ptCount val="3"/>
                <c:pt idx="0">
                  <c:v>0.36</c:v>
                </c:pt>
                <c:pt idx="1">
                  <c:v>0.1</c:v>
                </c:pt>
                <c:pt idx="2">
                  <c:v>0.51</c:v>
                </c:pt>
              </c:numCache>
            </c:numRef>
          </c:val>
          <c:extLst>
            <c:ext xmlns:c16="http://schemas.microsoft.com/office/drawing/2014/chart" uri="{C3380CC4-5D6E-409C-BE32-E72D297353CC}">
              <c16:uniqueId val="{00000000-5A7C-4A68-B545-1B7BEF9BAA05}"/>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193420298507032E-2"/>
          <c:y val="7.965692214091806E-2"/>
          <c:w val="0.92473361525101927"/>
          <c:h val="0.50793119512182605"/>
        </c:manualLayout>
      </c:layout>
      <c:barChart>
        <c:barDir val="bar"/>
        <c:grouping val="percentStacked"/>
        <c:varyColors val="0"/>
        <c:ser>
          <c:idx val="0"/>
          <c:order val="0"/>
          <c:tx>
            <c:strRef>
              <c:f>Sheet1!$B$1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0.15</c:v>
                </c:pt>
              </c:numCache>
            </c:numRef>
          </c:val>
          <c:extLst>
            <c:ext xmlns:c16="http://schemas.microsoft.com/office/drawing/2014/chart" uri="{C3380CC4-5D6E-409C-BE32-E72D297353CC}">
              <c16:uniqueId val="{00000000-7842-450F-B453-D0034FAFB6DB}"/>
            </c:ext>
          </c:extLst>
        </c:ser>
        <c:ser>
          <c:idx val="1"/>
          <c:order val="1"/>
          <c:tx>
            <c:strRef>
              <c:f>Sheet1!$C$1</c:f>
              <c:strCache>
                <c:ptCount val="1"/>
                <c:pt idx="0">
                  <c:v>Agree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0.57999999999999996</c:v>
                </c:pt>
              </c:numCache>
            </c:numRef>
          </c:val>
          <c:extLst>
            <c:ext xmlns:c16="http://schemas.microsoft.com/office/drawing/2014/chart" uri="{C3380CC4-5D6E-409C-BE32-E72D297353CC}">
              <c16:uniqueId val="{00000001-7842-450F-B453-D0034FAFB6DB}"/>
            </c:ext>
          </c:extLst>
        </c:ser>
        <c:ser>
          <c:idx val="2"/>
          <c:order val="2"/>
          <c:tx>
            <c:strRef>
              <c:f>Sheet1!$D$1</c:f>
              <c:strCache>
                <c:ptCount val="1"/>
                <c:pt idx="0">
                  <c:v>Neither agree or disagree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0.17</c:v>
                </c:pt>
              </c:numCache>
            </c:numRef>
          </c:val>
          <c:extLst>
            <c:ext xmlns:c16="http://schemas.microsoft.com/office/drawing/2014/chart" uri="{C3380CC4-5D6E-409C-BE32-E72D297353CC}">
              <c16:uniqueId val="{00000003-7842-450F-B453-D0034FAFB6DB}"/>
            </c:ext>
          </c:extLst>
        </c:ser>
        <c:ser>
          <c:idx val="3"/>
          <c:order val="3"/>
          <c:tx>
            <c:strRef>
              <c:f>Sheet1!$E$1</c:f>
              <c:strCache>
                <c:ptCount val="1"/>
                <c:pt idx="0">
                  <c:v>Disagree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0%</c:formatCode>
                <c:ptCount val="1"/>
                <c:pt idx="0">
                  <c:v>7.0000000000000007E-2</c:v>
                </c:pt>
              </c:numCache>
            </c:numRef>
          </c:val>
          <c:extLst>
            <c:ext xmlns:c16="http://schemas.microsoft.com/office/drawing/2014/chart" uri="{C3380CC4-5D6E-409C-BE32-E72D297353CC}">
              <c16:uniqueId val="{00000004-7842-450F-B453-D0034FAFB6DB}"/>
            </c:ext>
          </c:extLst>
        </c:ser>
        <c:ser>
          <c:idx val="4"/>
          <c:order val="4"/>
          <c:tx>
            <c:strRef>
              <c:f>Sheet1!$F$1</c:f>
              <c:strCache>
                <c:ptCount val="1"/>
                <c:pt idx="0">
                  <c:v>Strongly disagree</c:v>
                </c:pt>
              </c:strCache>
            </c:strRef>
          </c:tx>
          <c:spPr>
            <a:solidFill>
              <a:schemeClr val="accent3"/>
            </a:solidFill>
            <a:ln>
              <a:noFill/>
            </a:ln>
            <a:effectLst/>
          </c:spPr>
          <c:invertIfNegative val="0"/>
          <c:dLbls>
            <c:dLbl>
              <c:idx val="0"/>
              <c:layout>
                <c:manualLayout>
                  <c:x val="1.8357654816824574E-3"/>
                  <c:y val="0.1593138442818360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D44-4239-B1DF-64FE1AF2C5A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0%</c:formatCode>
                <c:ptCount val="1"/>
                <c:pt idx="0">
                  <c:v>0.01</c:v>
                </c:pt>
              </c:numCache>
            </c:numRef>
          </c:val>
          <c:extLst>
            <c:ext xmlns:c16="http://schemas.microsoft.com/office/drawing/2014/chart" uri="{C3380CC4-5D6E-409C-BE32-E72D297353CC}">
              <c16:uniqueId val="{00000001-2D44-4239-B1DF-64FE1AF2C5AD}"/>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Lbl>
              <c:idx val="0"/>
              <c:layout>
                <c:manualLayout>
                  <c:x val="3.120801318860177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44-4239-B1DF-64FE1AF2C5A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Sheet1!$G$2</c:f>
              <c:numCache>
                <c:formatCode>0%</c:formatCode>
                <c:ptCount val="1"/>
                <c:pt idx="0">
                  <c:v>0.01</c:v>
                </c:pt>
              </c:numCache>
            </c:numRef>
          </c:val>
          <c:extLst>
            <c:ext xmlns:c16="http://schemas.microsoft.com/office/drawing/2014/chart" uri="{C3380CC4-5D6E-409C-BE32-E72D297353CC}">
              <c16:uniqueId val="{00000002-2D44-4239-B1DF-64FE1AF2C5AD}"/>
            </c:ext>
          </c:extLst>
        </c:ser>
        <c:dLbls>
          <c:dLblPos val="ctr"/>
          <c:showLegendKey val="0"/>
          <c:showVal val="1"/>
          <c:showCatName val="0"/>
          <c:showSerName val="0"/>
          <c:showPercent val="0"/>
          <c:showBubbleSize val="0"/>
        </c:dLbls>
        <c:gapWidth val="150"/>
        <c:overlap val="100"/>
        <c:axId val="1081392528"/>
        <c:axId val="1081385328"/>
      </c:barChart>
      <c:catAx>
        <c:axId val="1081392528"/>
        <c:scaling>
          <c:orientation val="minMax"/>
        </c:scaling>
        <c:delete val="1"/>
        <c:axPos val="l"/>
        <c:numFmt formatCode="General" sourceLinked="1"/>
        <c:majorTickMark val="none"/>
        <c:minorTickMark val="none"/>
        <c:tickLblPos val="nextTo"/>
        <c:crossAx val="1081385328"/>
        <c:crosses val="autoZero"/>
        <c:auto val="1"/>
        <c:lblAlgn val="ctr"/>
        <c:lblOffset val="100"/>
        <c:noMultiLvlLbl val="0"/>
      </c:catAx>
      <c:valAx>
        <c:axId val="1081385328"/>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081392528"/>
        <c:crosses val="autoZero"/>
        <c:crossBetween val="between"/>
      </c:valAx>
      <c:spPr>
        <a:noFill/>
        <a:ln>
          <a:noFill/>
        </a:ln>
        <a:effectLst/>
      </c:spPr>
    </c:plotArea>
    <c:legend>
      <c:legendPos val="b"/>
      <c:layout>
        <c:manualLayout>
          <c:xMode val="edge"/>
          <c:yMode val="edge"/>
          <c:x val="2.3046806960586679E-2"/>
          <c:y val="0.59482965563919121"/>
          <c:w val="0.94289164864026875"/>
          <c:h val="0.3617211141021262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45522071780678E-2"/>
          <c:y val="8.5266826515968591E-2"/>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E908-4613-9B2F-8722A0BBC609}"/>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E908-4613-9B2F-8722A0BBC609}"/>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E908-4613-9B2F-8722A0BBC60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908-4613-9B2F-8722A0BBC60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908-4613-9B2F-8722A0BBC60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908-4613-9B2F-8722A0BBC60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908-4613-9B2F-8722A0BBC60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908-4613-9B2F-8722A0BBC609}"/>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908-4613-9B2F-8722A0BBC609}"/>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E908-4613-9B2F-8722A0BBC609}"/>
                </c:ext>
              </c:extLst>
            </c:dLbl>
            <c:dLbl>
              <c:idx val="2"/>
              <c:layout>
                <c:manualLayout>
                  <c:x val="8.523075219494354E-2"/>
                  <c:y val="8.7179170356336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908-4613-9B2F-8722A0BBC60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Don't know / prefer not to say</c:v>
                </c:pt>
              </c:strCache>
            </c:strRef>
          </c:cat>
          <c:val>
            <c:numRef>
              <c:f>Sheet1!$B$2:$B$4</c:f>
              <c:numCache>
                <c:formatCode>0%</c:formatCode>
                <c:ptCount val="3"/>
                <c:pt idx="0">
                  <c:v>0.65</c:v>
                </c:pt>
                <c:pt idx="1">
                  <c:v>0.32</c:v>
                </c:pt>
                <c:pt idx="2">
                  <c:v>0.03</c:v>
                </c:pt>
              </c:numCache>
            </c:numRef>
          </c:val>
          <c:extLst>
            <c:ext xmlns:c16="http://schemas.microsoft.com/office/drawing/2014/chart" uri="{C3380CC4-5D6E-409C-BE32-E72D297353CC}">
              <c16:uniqueId val="{00000010-E908-4613-9B2F-8722A0BBC609}"/>
            </c:ext>
          </c:extLst>
        </c:ser>
        <c:dLbls>
          <c:showLegendKey val="0"/>
          <c:showVal val="1"/>
          <c:showCatName val="0"/>
          <c:showSerName val="0"/>
          <c:showPercent val="0"/>
          <c:showBubbleSize val="0"/>
          <c:showLeaderLines val="1"/>
        </c:dLbls>
        <c:firstSliceAng val="130"/>
        <c:holeSize val="50"/>
      </c:doughnutChart>
      <c:spPr>
        <a:noFill/>
        <a:ln>
          <a:noFill/>
        </a:ln>
        <a:effectLst/>
      </c:spPr>
    </c:plotArea>
    <c:legend>
      <c:legendPos val="r"/>
      <c:layout>
        <c:manualLayout>
          <c:xMode val="edge"/>
          <c:yMode val="edge"/>
          <c:x val="0.5058604537039102"/>
          <c:y val="0.26101310332099736"/>
          <c:w val="0.42048515536124564"/>
          <c:h val="0.4483671050001082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78093680532924E-2"/>
          <c:y val="0.32992014792360985"/>
          <c:w val="0.99322935557973646"/>
          <c:h val="0.30258143925449166"/>
        </c:manualLayout>
      </c:layout>
      <c:barChart>
        <c:barDir val="col"/>
        <c:grouping val="clustered"/>
        <c:varyColors val="1"/>
        <c:ser>
          <c:idx val="0"/>
          <c:order val="0"/>
          <c:tx>
            <c:strRef>
              <c:f>Sheet1!$B$1</c:f>
              <c:strCache>
                <c:ptCount val="1"/>
                <c:pt idx="0">
                  <c:v>Net: Agree</c:v>
                </c:pt>
              </c:strCache>
            </c:strRef>
          </c:tx>
          <c:spPr>
            <a:solidFill>
              <a:schemeClr val="accent1"/>
            </a:solidFill>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54A-4EA0-894C-6967AF90F9C6}"/>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3-654A-4EA0-894C-6967AF90F9C6}"/>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5-654A-4EA0-894C-6967AF90F9C6}"/>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7-654A-4EA0-894C-6967AF90F9C6}"/>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9-654A-4EA0-894C-6967AF90F9C6}"/>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A-5D28-496A-BF99-83B3C5BEEBCA}"/>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Under £100</c:v>
                </c:pt>
                <c:pt idx="1">
                  <c:v>£100 - £500</c:v>
                </c:pt>
                <c:pt idx="2">
                  <c:v>£500 - £1,000</c:v>
                </c:pt>
                <c:pt idx="3">
                  <c:v>£1,000 - £5,000</c:v>
                </c:pt>
                <c:pt idx="4">
                  <c:v>Over £5,000</c:v>
                </c:pt>
                <c:pt idx="5">
                  <c:v>Prefer not to say</c:v>
                </c:pt>
              </c:strCache>
            </c:strRef>
          </c:cat>
          <c:val>
            <c:numRef>
              <c:f>Sheet1!$B$2:$B$7</c:f>
              <c:numCache>
                <c:formatCode>0%</c:formatCode>
                <c:ptCount val="6"/>
                <c:pt idx="0">
                  <c:v>0.36</c:v>
                </c:pt>
                <c:pt idx="1">
                  <c:v>0.28999999999999998</c:v>
                </c:pt>
                <c:pt idx="2">
                  <c:v>0.17</c:v>
                </c:pt>
                <c:pt idx="3">
                  <c:v>0.08</c:v>
                </c:pt>
                <c:pt idx="4">
                  <c:v>0.09</c:v>
                </c:pt>
                <c:pt idx="5">
                  <c:v>0.01</c:v>
                </c:pt>
              </c:numCache>
            </c:numRef>
          </c:val>
          <c:extLst>
            <c:ext xmlns:c16="http://schemas.microsoft.com/office/drawing/2014/chart" uri="{C3380CC4-5D6E-409C-BE32-E72D297353CC}">
              <c16:uniqueId val="{0000000A-654A-4EA0-894C-6967AF90F9C6}"/>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816724018073447"/>
          <c:y val="9.8199002294793017E-2"/>
          <c:w val="0.41689263856098085"/>
          <c:h val="0.90180099770520694"/>
        </c:manualLayout>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Price comparison websites make it easy to compare prices</c:v>
                </c:pt>
                <c:pt idx="1">
                  <c:v>I find it easy to interact with digital interfaces/websites</c:v>
                </c:pt>
                <c:pt idx="2">
                  <c:v>I am concerned about how my data is used when I shop online</c:v>
                </c:pt>
                <c:pt idx="3">
                  <c:v>I worry about being scammed or misled online</c:v>
                </c:pt>
                <c:pt idx="4">
                  <c:v>Prices are generally more affordable for me when buying an item or service online</c:v>
                </c:pt>
                <c:pt idx="5">
                  <c:v>Online reviews are trustworthy</c:v>
                </c:pt>
              </c:strCache>
            </c:strRef>
          </c:cat>
          <c:val>
            <c:numRef>
              <c:f>Sheet1!$B$2:$B$7</c:f>
              <c:numCache>
                <c:formatCode>0%</c:formatCode>
                <c:ptCount val="6"/>
                <c:pt idx="0">
                  <c:v>0.75</c:v>
                </c:pt>
                <c:pt idx="1">
                  <c:v>0.66</c:v>
                </c:pt>
                <c:pt idx="2">
                  <c:v>0.63</c:v>
                </c:pt>
                <c:pt idx="3">
                  <c:v>0.62</c:v>
                </c:pt>
                <c:pt idx="4">
                  <c:v>0.59</c:v>
                </c:pt>
                <c:pt idx="5">
                  <c:v>0.4</c:v>
                </c:pt>
              </c:numCache>
            </c:numRef>
          </c:val>
          <c:extLst>
            <c:ext xmlns:c16="http://schemas.microsoft.com/office/drawing/2014/chart" uri="{C3380CC4-5D6E-409C-BE32-E72D297353CC}">
              <c16:uniqueId val="{00000000-63F9-4211-8D1C-6A8D3F14A6B6}"/>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45522071780678E-2"/>
          <c:y val="8.5266826515968591E-2"/>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7A7-4BAC-A609-7528A20F00B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7A7-4BAC-A609-7528A20F00B9}"/>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57A7-4BAC-A609-7528A20F00B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7A7-4BAC-A609-7528A20F00B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7A7-4BAC-A609-7528A20F00B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7A7-4BAC-A609-7528A20F00B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7A7-4BAC-A609-7528A20F00B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7A7-4BAC-A609-7528A20F00B9}"/>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57A7-4BAC-A609-7528A20F00B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Frequently</c:v>
                </c:pt>
                <c:pt idx="1">
                  <c:v>Occasionally/rarely</c:v>
                </c:pt>
                <c:pt idx="2">
                  <c:v>Never/DK</c:v>
                </c:pt>
              </c:strCache>
            </c:strRef>
          </c:cat>
          <c:val>
            <c:numRef>
              <c:f>Sheet1!$B$2:$B$4</c:f>
              <c:numCache>
                <c:formatCode>0%</c:formatCode>
                <c:ptCount val="3"/>
                <c:pt idx="0">
                  <c:v>0.6</c:v>
                </c:pt>
                <c:pt idx="1">
                  <c:v>0.36</c:v>
                </c:pt>
                <c:pt idx="2">
                  <c:v>0.04</c:v>
                </c:pt>
              </c:numCache>
            </c:numRef>
          </c:val>
          <c:extLst>
            <c:ext xmlns:c16="http://schemas.microsoft.com/office/drawing/2014/chart" uri="{C3380CC4-5D6E-409C-BE32-E72D297353CC}">
              <c16:uniqueId val="{00000010-57A7-4BAC-A609-7528A20F00B9}"/>
            </c:ext>
          </c:extLst>
        </c:ser>
        <c:dLbls>
          <c:showLegendKey val="0"/>
          <c:showVal val="1"/>
          <c:showCatName val="0"/>
          <c:showSerName val="0"/>
          <c:showPercent val="0"/>
          <c:showBubbleSize val="0"/>
          <c:showLeaderLines val="1"/>
        </c:dLbls>
        <c:firstSliceAng val="130"/>
        <c:holeSize val="50"/>
      </c:doughnutChart>
      <c:spPr>
        <a:noFill/>
        <a:ln>
          <a:noFill/>
        </a:ln>
        <a:effectLst/>
      </c:spPr>
    </c:plotArea>
    <c:legend>
      <c:legendPos val="r"/>
      <c:layout>
        <c:manualLayout>
          <c:xMode val="edge"/>
          <c:yMode val="edge"/>
          <c:x val="0.5058604537039102"/>
          <c:y val="0.26101310332099736"/>
          <c:w val="0.42048515536124564"/>
          <c:h val="0.4483671050001082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706904800962377"/>
          <c:y val="8.7749882629528625E-2"/>
          <c:w val="0.50110962071815135"/>
          <c:h val="0.8282036762940318"/>
        </c:manualLayout>
      </c:layout>
      <c:barChart>
        <c:barDir val="bar"/>
        <c:grouping val="percentStacked"/>
        <c:varyColors val="0"/>
        <c:ser>
          <c:idx val="0"/>
          <c:order val="0"/>
          <c:tx>
            <c:strRef>
              <c:f>Sheet1!$B$1</c:f>
              <c:strCache>
                <c:ptCount val="1"/>
                <c:pt idx="0">
                  <c:v>Never</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Sheet1!$B$2:$B$9</c:f>
              <c:numCache>
                <c:formatCode>0%</c:formatCode>
                <c:ptCount val="8"/>
                <c:pt idx="0">
                  <c:v>0.3</c:v>
                </c:pt>
                <c:pt idx="1">
                  <c:v>0.33</c:v>
                </c:pt>
                <c:pt idx="2">
                  <c:v>0.34</c:v>
                </c:pt>
                <c:pt idx="3">
                  <c:v>0.38</c:v>
                </c:pt>
                <c:pt idx="4">
                  <c:v>0.39</c:v>
                </c:pt>
                <c:pt idx="5">
                  <c:v>0.42</c:v>
                </c:pt>
                <c:pt idx="6">
                  <c:v>0.48</c:v>
                </c:pt>
                <c:pt idx="7">
                  <c:v>0.56000000000000005</c:v>
                </c:pt>
              </c:numCache>
            </c:numRef>
          </c:val>
          <c:extLst>
            <c:ext xmlns:c16="http://schemas.microsoft.com/office/drawing/2014/chart" uri="{C3380CC4-5D6E-409C-BE32-E72D297353CC}">
              <c16:uniqueId val="{00000000-C384-4397-833E-7BEE0CCDB706}"/>
            </c:ext>
          </c:extLst>
        </c:ser>
        <c:ser>
          <c:idx val="1"/>
          <c:order val="1"/>
          <c:tx>
            <c:strRef>
              <c:f>Sheet1!$C$1</c:f>
              <c:strCache>
                <c:ptCount val="1"/>
                <c:pt idx="0">
                  <c:v>Once or twice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Sheet1!$C$2:$C$9</c:f>
              <c:numCache>
                <c:formatCode>0%</c:formatCode>
                <c:ptCount val="8"/>
                <c:pt idx="0">
                  <c:v>0.31</c:v>
                </c:pt>
                <c:pt idx="1">
                  <c:v>0.35</c:v>
                </c:pt>
                <c:pt idx="2">
                  <c:v>0.28999999999999998</c:v>
                </c:pt>
                <c:pt idx="3">
                  <c:v>0.32</c:v>
                </c:pt>
                <c:pt idx="4">
                  <c:v>0.32</c:v>
                </c:pt>
                <c:pt idx="5">
                  <c:v>0.12</c:v>
                </c:pt>
                <c:pt idx="6">
                  <c:v>0.27</c:v>
                </c:pt>
                <c:pt idx="7">
                  <c:v>0.28000000000000003</c:v>
                </c:pt>
              </c:numCache>
            </c:numRef>
          </c:val>
          <c:extLst>
            <c:ext xmlns:c16="http://schemas.microsoft.com/office/drawing/2014/chart" uri="{C3380CC4-5D6E-409C-BE32-E72D297353CC}">
              <c16:uniqueId val="{00000001-C384-4397-833E-7BEE0CCDB706}"/>
            </c:ext>
          </c:extLst>
        </c:ser>
        <c:ser>
          <c:idx val="2"/>
          <c:order val="2"/>
          <c:tx>
            <c:strRef>
              <c:f>Sheet1!$D$1</c:f>
              <c:strCache>
                <c:ptCount val="1"/>
                <c:pt idx="0">
                  <c:v>A few times</c:v>
                </c:pt>
              </c:strCache>
            </c:strRef>
          </c:tx>
          <c:spPr>
            <a:solidFill>
              <a:schemeClr val="accent4"/>
            </a:solidFill>
            <a:ln>
              <a:noFill/>
            </a:ln>
            <a:effectLst/>
          </c:spPr>
          <c:invertIfNegative val="0"/>
          <c:dLbls>
            <c:dLbl>
              <c:idx val="3"/>
              <c:layout>
                <c:manualLayout>
                  <c:x val="0"/>
                  <c:y val="-1.445077523336635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384-4397-833E-7BEE0CCDB70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Sheet1!$D$2:$D$9</c:f>
              <c:numCache>
                <c:formatCode>0%</c:formatCode>
                <c:ptCount val="8"/>
                <c:pt idx="0">
                  <c:v>0.23</c:v>
                </c:pt>
                <c:pt idx="1">
                  <c:v>0.19</c:v>
                </c:pt>
                <c:pt idx="2">
                  <c:v>0.21</c:v>
                </c:pt>
                <c:pt idx="3">
                  <c:v>0.16</c:v>
                </c:pt>
                <c:pt idx="4">
                  <c:v>0.17</c:v>
                </c:pt>
                <c:pt idx="5">
                  <c:v>0.09</c:v>
                </c:pt>
                <c:pt idx="6">
                  <c:v>0.14000000000000001</c:v>
                </c:pt>
                <c:pt idx="7">
                  <c:v>0.08</c:v>
                </c:pt>
              </c:numCache>
            </c:numRef>
          </c:val>
          <c:extLst>
            <c:ext xmlns:c16="http://schemas.microsoft.com/office/drawing/2014/chart" uri="{C3380CC4-5D6E-409C-BE32-E72D297353CC}">
              <c16:uniqueId val="{00000003-C384-4397-833E-7BEE0CCDB706}"/>
            </c:ext>
          </c:extLst>
        </c:ser>
        <c:ser>
          <c:idx val="3"/>
          <c:order val="3"/>
          <c:tx>
            <c:strRef>
              <c:f>Sheet1!$E$1</c:f>
              <c:strCache>
                <c:ptCount val="1"/>
                <c:pt idx="0">
                  <c:v>Many times</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Sheet1!$E$2:$E$9</c:f>
              <c:numCache>
                <c:formatCode>0%</c:formatCode>
                <c:ptCount val="8"/>
                <c:pt idx="0">
                  <c:v>0.09</c:v>
                </c:pt>
                <c:pt idx="1">
                  <c:v>0.08</c:v>
                </c:pt>
                <c:pt idx="2">
                  <c:v>0.09</c:v>
                </c:pt>
                <c:pt idx="3">
                  <c:v>0.08</c:v>
                </c:pt>
                <c:pt idx="4">
                  <c:v>7.0000000000000007E-2</c:v>
                </c:pt>
                <c:pt idx="5">
                  <c:v>0.05</c:v>
                </c:pt>
                <c:pt idx="6">
                  <c:v>0.05</c:v>
                </c:pt>
                <c:pt idx="7">
                  <c:v>0.04</c:v>
                </c:pt>
              </c:numCache>
            </c:numRef>
          </c:val>
          <c:extLst>
            <c:ext xmlns:c16="http://schemas.microsoft.com/office/drawing/2014/chart" uri="{C3380CC4-5D6E-409C-BE32-E72D297353CC}">
              <c16:uniqueId val="{00000004-C384-4397-833E-7BEE0CCDB706}"/>
            </c:ext>
          </c:extLst>
        </c:ser>
        <c:ser>
          <c:idx val="4"/>
          <c:order val="4"/>
          <c:tx>
            <c:strRef>
              <c:f>Sheet1!$F$1</c:f>
              <c:strCache>
                <c:ptCount val="1"/>
                <c:pt idx="0">
                  <c:v>Always</c:v>
                </c:pt>
              </c:strCache>
            </c:strRef>
          </c:tx>
          <c:spPr>
            <a:solidFill>
              <a:schemeClr val="accent3"/>
            </a:solidFill>
            <a:ln>
              <a:noFill/>
            </a:ln>
            <a:effectLst/>
          </c:spPr>
          <c:invertIfNegative val="0"/>
          <c:dLbls>
            <c:dLbl>
              <c:idx val="0"/>
              <c:layout>
                <c:manualLayout>
                  <c:x val="0"/>
                  <c:y val="-4.03469541544231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B2E-48BC-9A47-62BFADF4127F}"/>
                </c:ext>
              </c:extLst>
            </c:dLbl>
            <c:dLbl>
              <c:idx val="1"/>
              <c:layout>
                <c:manualLayout>
                  <c:x val="0"/>
                  <c:y val="-4.03469541544231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B2E-48BC-9A47-62BFADF4127F}"/>
                </c:ext>
              </c:extLst>
            </c:dLbl>
            <c:dLbl>
              <c:idx val="2"/>
              <c:layout>
                <c:manualLayout>
                  <c:x val="0"/>
                  <c:y val="-4.30367510980513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B2E-48BC-9A47-62BFADF4127F}"/>
                </c:ext>
              </c:extLst>
            </c:dLbl>
            <c:dLbl>
              <c:idx val="3"/>
              <c:layout>
                <c:manualLayout>
                  <c:x val="1.1418948332325623E-16"/>
                  <c:y val="-4.03469541544231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B2E-48BC-9A47-62BFADF4127F}"/>
                </c:ext>
              </c:extLst>
            </c:dLbl>
            <c:dLbl>
              <c:idx val="4"/>
              <c:layout>
                <c:manualLayout>
                  <c:x val="0"/>
                  <c:y val="-4.30367510980513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B2E-48BC-9A47-62BFADF4127F}"/>
                </c:ext>
              </c:extLst>
            </c:dLbl>
            <c:dLbl>
              <c:idx val="5"/>
              <c:layout>
                <c:manualLayout>
                  <c:x val="1.5571473061351605E-3"/>
                  <c:y val="-4.03469541544231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B2E-48BC-9A47-62BFADF4127F}"/>
                </c:ext>
              </c:extLst>
            </c:dLbl>
            <c:dLbl>
              <c:idx val="6"/>
              <c:layout>
                <c:manualLayout>
                  <c:x val="0"/>
                  <c:y val="-4.034695415442317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B2E-48BC-9A47-62BFADF4127F}"/>
                </c:ext>
              </c:extLst>
            </c:dLbl>
            <c:dLbl>
              <c:idx val="7"/>
              <c:layout>
                <c:manualLayout>
                  <c:x val="1.5571473061351605E-3"/>
                  <c:y val="-4.303675109805137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2E-48BC-9A47-62BFADF4127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Sheet1!$F$2:$F$9</c:f>
              <c:numCache>
                <c:formatCode>0%</c:formatCode>
                <c:ptCount val="8"/>
                <c:pt idx="0">
                  <c:v>0.03</c:v>
                </c:pt>
                <c:pt idx="1">
                  <c:v>0.03</c:v>
                </c:pt>
                <c:pt idx="2">
                  <c:v>0.04</c:v>
                </c:pt>
                <c:pt idx="3">
                  <c:v>0.03</c:v>
                </c:pt>
                <c:pt idx="4">
                  <c:v>0.03</c:v>
                </c:pt>
                <c:pt idx="5">
                  <c:v>0.02</c:v>
                </c:pt>
                <c:pt idx="6">
                  <c:v>0.02</c:v>
                </c:pt>
                <c:pt idx="7">
                  <c:v>0.02</c:v>
                </c:pt>
              </c:numCache>
            </c:numRef>
          </c:val>
          <c:extLst>
            <c:ext xmlns:c16="http://schemas.microsoft.com/office/drawing/2014/chart" uri="{C3380CC4-5D6E-409C-BE32-E72D297353CC}">
              <c16:uniqueId val="{00000000-3B2E-48BC-9A47-62BFADF4127F}"/>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Lbl>
              <c:idx val="0"/>
              <c:layout>
                <c:manualLayout>
                  <c:x val="2.8028651510432889E-2"/>
                  <c:y val="9.862474861152242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B2E-48BC-9A47-62BFADF4127F}"/>
                </c:ext>
              </c:extLst>
            </c:dLbl>
            <c:dLbl>
              <c:idx val="1"/>
              <c:layout>
                <c:manualLayout>
                  <c:x val="3.114294612270320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2E-48BC-9A47-62BFADF4127F}"/>
                </c:ext>
              </c:extLst>
            </c:dLbl>
            <c:dLbl>
              <c:idx val="2"/>
              <c:layout>
                <c:manualLayout>
                  <c:x val="2.8028651510432889E-2"/>
                  <c:y val="-9.862474861152242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2E-48BC-9A47-62BFADF4127F}"/>
                </c:ext>
              </c:extLst>
            </c:dLbl>
            <c:dLbl>
              <c:idx val="3"/>
              <c:layout>
                <c:manualLayout>
                  <c:x val="2.9585798816567935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2E-48BC-9A47-62BFADF4127F}"/>
                </c:ext>
              </c:extLst>
            </c:dLbl>
            <c:dLbl>
              <c:idx val="4"/>
              <c:layout>
                <c:manualLayout>
                  <c:x val="2.9585798816568046E-2"/>
                  <c:y val="4.9312374305761214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2E-48BC-9A47-62BFADF4127F}"/>
                </c:ext>
              </c:extLst>
            </c:dLbl>
            <c:dLbl>
              <c:idx val="6"/>
              <c:layout>
                <c:manualLayout>
                  <c:x val="2.9585798816568046E-2"/>
                  <c:y val="2.4656187152880607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2E-48BC-9A47-62BFADF4127F}"/>
                </c:ext>
              </c:extLst>
            </c:dLbl>
            <c:dLbl>
              <c:idx val="7"/>
              <c:layout>
                <c:manualLayout>
                  <c:x val="2.647150420429772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2E-48BC-9A47-62BFADF4127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Hidden fees or unexpected charges added at checkout</c:v>
                </c:pt>
                <c:pt idx="1">
                  <c:v>Misleading product information</c:v>
                </c:pt>
                <c:pt idx="2">
                  <c:v>Difficulty cancelling or unsubscribing from a service</c:v>
                </c:pt>
                <c:pt idx="3">
                  <c:v>Difficulty contacting the seller about an issue</c:v>
                </c:pt>
                <c:pt idx="4">
                  <c:v>Issues with refunds or returns</c:v>
                </c:pt>
                <c:pt idx="5">
                  <c:v>Personal data used in ways you did not expect</c:v>
                </c:pt>
                <c:pt idx="6">
                  <c:v>Received counterfeit or poor-quality products</c:v>
                </c:pt>
                <c:pt idx="7">
                  <c:v>Not receiving the item</c:v>
                </c:pt>
              </c:strCache>
            </c:strRef>
          </c:cat>
          <c:val>
            <c:numRef>
              <c:f>Sheet1!$G$2:$G$9</c:f>
              <c:numCache>
                <c:formatCode>0%</c:formatCode>
                <c:ptCount val="8"/>
                <c:pt idx="0">
                  <c:v>0.03</c:v>
                </c:pt>
                <c:pt idx="1">
                  <c:v>0.04</c:v>
                </c:pt>
                <c:pt idx="2">
                  <c:v>0.03</c:v>
                </c:pt>
                <c:pt idx="3">
                  <c:v>0.04</c:v>
                </c:pt>
                <c:pt idx="4">
                  <c:v>0.03</c:v>
                </c:pt>
                <c:pt idx="5">
                  <c:v>0.3</c:v>
                </c:pt>
                <c:pt idx="6">
                  <c:v>0.04</c:v>
                </c:pt>
                <c:pt idx="7">
                  <c:v>0.02</c:v>
                </c:pt>
              </c:numCache>
            </c:numRef>
          </c:val>
          <c:extLst>
            <c:ext xmlns:c16="http://schemas.microsoft.com/office/drawing/2014/chart" uri="{C3380CC4-5D6E-409C-BE32-E72D297353CC}">
              <c16:uniqueId val="{00000001-3B2E-48BC-9A47-62BFADF4127F}"/>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21136063408190225"/>
          <c:y val="0.93405062663796989"/>
          <c:w val="0.78863932299649087"/>
          <c:h val="5.778658092074079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623497133679814"/>
          <c:y val="0.13954522054181115"/>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11AF-436B-877C-991912CF57F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11AF-436B-877C-991912CF57FC}"/>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11AF-436B-877C-991912CF57FC}"/>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11AF-436B-877C-991912CF57F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1AF-436B-877C-991912CF57F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1AF-436B-877C-991912CF57F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1AF-436B-877C-991912CF57F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1AF-436B-877C-991912CF57FC}"/>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11AF-436B-877C-991912CF57FC}"/>
                </c:ext>
              </c:extLst>
            </c:dLbl>
            <c:dLbl>
              <c:idx val="2"/>
              <c:layout>
                <c:manualLayout>
                  <c:x val="5.0991501416430593E-2"/>
                  <c:y val="-0.13322842905848414"/>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AF-436B-877C-991912CF57FC}"/>
                </c:ext>
              </c:extLst>
            </c:dLbl>
            <c:dLbl>
              <c:idx val="3"/>
              <c:layout>
                <c:manualLayout>
                  <c:x val="7.9320113314447591E-2"/>
                  <c:y val="-0.108556497751357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AF-436B-877C-991912CF57F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Often/always</c:v>
                </c:pt>
                <c:pt idx="1">
                  <c:v>Sometimes</c:v>
                </c:pt>
                <c:pt idx="2">
                  <c:v>Never/rarely</c:v>
                </c:pt>
                <c:pt idx="3">
                  <c:v>Prefer not to say</c:v>
                </c:pt>
              </c:strCache>
            </c:strRef>
          </c:cat>
          <c:val>
            <c:numRef>
              <c:f>Sheet1!$B$2:$B$5</c:f>
              <c:numCache>
                <c:formatCode>0%</c:formatCode>
                <c:ptCount val="4"/>
                <c:pt idx="0">
                  <c:v>0.13</c:v>
                </c:pt>
                <c:pt idx="1">
                  <c:v>0.2</c:v>
                </c:pt>
                <c:pt idx="2">
                  <c:v>0.65</c:v>
                </c:pt>
                <c:pt idx="3">
                  <c:v>0.02</c:v>
                </c:pt>
              </c:numCache>
            </c:numRef>
          </c:val>
          <c:extLst>
            <c:ext xmlns:c16="http://schemas.microsoft.com/office/drawing/2014/chart" uri="{C3380CC4-5D6E-409C-BE32-E72D297353CC}">
              <c16:uniqueId val="{00000010-11AF-436B-877C-991912CF57FC}"/>
            </c:ext>
          </c:extLst>
        </c:ser>
        <c:dLbls>
          <c:showLegendKey val="0"/>
          <c:showVal val="1"/>
          <c:showCatName val="0"/>
          <c:showSerName val="0"/>
          <c:showPercent val="0"/>
          <c:showBubbleSize val="0"/>
          <c:showLeaderLines val="1"/>
        </c:dLbls>
        <c:firstSliceAng val="45"/>
        <c:holeSize val="50"/>
      </c:doughnutChart>
      <c:spPr>
        <a:noFill/>
        <a:ln>
          <a:noFill/>
        </a:ln>
        <a:effectLst/>
      </c:spPr>
    </c:plotArea>
    <c:legend>
      <c:legendPos val="l"/>
      <c:layout>
        <c:manualLayout>
          <c:xMode val="edge"/>
          <c:yMode val="edge"/>
          <c:x val="9.3484419263456089E-2"/>
          <c:y val="0.34098707151946067"/>
          <c:w val="0.28610827329303384"/>
          <c:h val="0.5400728501908674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801150345884951"/>
          <c:y val="2.7544841700958056E-2"/>
          <c:w val="0.42565917392918318"/>
          <c:h val="0.94491031659808389"/>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03-F2C6-49CE-B3DB-EB8BCFFEBE36}"/>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04-F2C6-49CE-B3DB-EB8BCFFEBE3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Reduced use of heating, electricity, or hot water</c:v>
                </c:pt>
                <c:pt idx="1">
                  <c:v>Delayed paying or fell behind on payments</c:v>
                </c:pt>
                <c:pt idx="2">
                  <c:v>Cut spending on other things</c:v>
                </c:pt>
                <c:pt idx="3">
                  <c:v>Heated only part of home or used alternatives</c:v>
                </c:pt>
                <c:pt idx="4">
                  <c:v>Borrowed money from friends, family, or lenders</c:v>
                </c:pt>
                <c:pt idx="5">
                  <c:v>Switched to a cheaper tariff or supplier</c:v>
                </c:pt>
                <c:pt idx="6">
                  <c:v>Used savings to pay the bill</c:v>
                </c:pt>
                <c:pt idx="7">
                  <c:v>Used prepayment meters less</c:v>
                </c:pt>
                <c:pt idx="8">
                  <c:v>Sought help from support schemes</c:v>
                </c:pt>
                <c:pt idx="9">
                  <c:v>Took on additional work or income sources</c:v>
                </c:pt>
                <c:pt idx="10">
                  <c:v>None of these</c:v>
                </c:pt>
                <c:pt idx="11">
                  <c:v>Prefer not to say</c:v>
                </c:pt>
              </c:strCache>
            </c:strRef>
          </c:cat>
          <c:val>
            <c:numRef>
              <c:f>Sheet1!$B$2:$B$13</c:f>
              <c:numCache>
                <c:formatCode>0%</c:formatCode>
                <c:ptCount val="12"/>
                <c:pt idx="0">
                  <c:v>0.52</c:v>
                </c:pt>
                <c:pt idx="1">
                  <c:v>0.28000000000000003</c:v>
                </c:pt>
                <c:pt idx="2">
                  <c:v>0.27</c:v>
                </c:pt>
                <c:pt idx="3">
                  <c:v>0.24</c:v>
                </c:pt>
                <c:pt idx="4">
                  <c:v>0.22</c:v>
                </c:pt>
                <c:pt idx="5">
                  <c:v>0.2</c:v>
                </c:pt>
                <c:pt idx="6">
                  <c:v>0.17</c:v>
                </c:pt>
                <c:pt idx="7">
                  <c:v>0.16</c:v>
                </c:pt>
                <c:pt idx="8">
                  <c:v>0.1</c:v>
                </c:pt>
                <c:pt idx="9">
                  <c:v>0.1</c:v>
                </c:pt>
                <c:pt idx="10">
                  <c:v>0.04</c:v>
                </c:pt>
                <c:pt idx="11">
                  <c:v>0.01</c:v>
                </c:pt>
              </c:numCache>
            </c:numRef>
          </c:val>
          <c:extLst>
            <c:ext xmlns:c16="http://schemas.microsoft.com/office/drawing/2014/chart" uri="{C3380CC4-5D6E-409C-BE32-E72D297353CC}">
              <c16:uniqueId val="{00000000-F2C6-49CE-B3DB-EB8BCFFEBE36}"/>
            </c:ext>
          </c:extLst>
        </c:ser>
        <c:dLbls>
          <c:showLegendKey val="0"/>
          <c:showVal val="0"/>
          <c:showCatName val="0"/>
          <c:showSerName val="0"/>
          <c:showPercent val="0"/>
          <c:showBubbleSize val="0"/>
        </c:dLbls>
        <c:gapWidth val="182"/>
        <c:axId val="1186866223"/>
        <c:axId val="1660072559"/>
      </c:barChart>
      <c:catAx>
        <c:axId val="11868662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60072559"/>
        <c:crosses val="autoZero"/>
        <c:auto val="1"/>
        <c:lblAlgn val="ctr"/>
        <c:lblOffset val="100"/>
        <c:noMultiLvlLbl val="0"/>
      </c:catAx>
      <c:valAx>
        <c:axId val="1660072559"/>
        <c:scaling>
          <c:orientation val="minMax"/>
        </c:scaling>
        <c:delete val="1"/>
        <c:axPos val="t"/>
        <c:numFmt formatCode="0%" sourceLinked="1"/>
        <c:majorTickMark val="none"/>
        <c:minorTickMark val="none"/>
        <c:tickLblPos val="nextTo"/>
        <c:crossAx val="118686622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919444339966915"/>
          <c:y val="2.7544841700958056E-2"/>
          <c:w val="0.40329329404754366"/>
          <c:h val="0.94491031659808389"/>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5-A8F2-40BC-AA52-DEFA6E4CB111}"/>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06-A8F2-40BC-AA52-DEFA6E4CB111}"/>
              </c:ext>
            </c:extLst>
          </c:dPt>
          <c:dPt>
            <c:idx val="11"/>
            <c:invertIfNegative val="0"/>
            <c:bubble3D val="0"/>
            <c:spPr>
              <a:solidFill>
                <a:schemeClr val="bg2"/>
              </a:solidFill>
              <a:ln>
                <a:noFill/>
              </a:ln>
              <a:effectLst/>
            </c:spPr>
            <c:extLst>
              <c:ext xmlns:c16="http://schemas.microsoft.com/office/drawing/2014/chart" uri="{C3380CC4-5D6E-409C-BE32-E72D297353CC}">
                <c16:uniqueId val="{00000001-A8F2-40BC-AA52-DEFA6E4CB111}"/>
              </c:ext>
            </c:extLst>
          </c:dPt>
          <c:dPt>
            <c:idx val="12"/>
            <c:invertIfNegative val="0"/>
            <c:bubble3D val="0"/>
            <c:spPr>
              <a:solidFill>
                <a:schemeClr val="bg2"/>
              </a:solidFill>
              <a:ln>
                <a:noFill/>
              </a:ln>
              <a:effectLst/>
            </c:spPr>
            <c:extLst>
              <c:ext xmlns:c16="http://schemas.microsoft.com/office/drawing/2014/chart" uri="{C3380CC4-5D6E-409C-BE32-E72D297353CC}">
                <c16:uniqueId val="{00000003-A8F2-40BC-AA52-DEFA6E4CB111}"/>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Bought cheaper brands or lower cost shops</c:v>
                </c:pt>
                <c:pt idx="1">
                  <c:v>Reduced amount or variety of food bought</c:v>
                </c:pt>
                <c:pt idx="2">
                  <c:v>Skipped meals or ate less than usual</c:v>
                </c:pt>
                <c:pt idx="3">
                  <c:v>Cut spending on other things</c:v>
                </c:pt>
                <c:pt idx="4">
                  <c:v>Borrowed money from friends, family, or lenders</c:v>
                </c:pt>
                <c:pt idx="5">
                  <c:v>Used food bank or community food support</c:v>
                </c:pt>
                <c:pt idx="6">
                  <c:v>Used savings</c:v>
                </c:pt>
                <c:pt idx="7">
                  <c:v>Took on additional work or income sources</c:v>
                </c:pt>
                <c:pt idx="8">
                  <c:v>None of these</c:v>
                </c:pt>
                <c:pt idx="9">
                  <c:v>Prefer not to say</c:v>
                </c:pt>
              </c:strCache>
            </c:strRef>
          </c:cat>
          <c:val>
            <c:numRef>
              <c:f>Sheet1!$B$2:$B$11</c:f>
              <c:numCache>
                <c:formatCode>0%</c:formatCode>
                <c:ptCount val="10"/>
                <c:pt idx="0">
                  <c:v>0.56999999999999995</c:v>
                </c:pt>
                <c:pt idx="1">
                  <c:v>0.48</c:v>
                </c:pt>
                <c:pt idx="2">
                  <c:v>0.44</c:v>
                </c:pt>
                <c:pt idx="3">
                  <c:v>0.36</c:v>
                </c:pt>
                <c:pt idx="4">
                  <c:v>0.31</c:v>
                </c:pt>
                <c:pt idx="5">
                  <c:v>0.22</c:v>
                </c:pt>
                <c:pt idx="6">
                  <c:v>0.21</c:v>
                </c:pt>
                <c:pt idx="7">
                  <c:v>0.13</c:v>
                </c:pt>
                <c:pt idx="8">
                  <c:v>0.03</c:v>
                </c:pt>
                <c:pt idx="9">
                  <c:v>0.01</c:v>
                </c:pt>
              </c:numCache>
            </c:numRef>
          </c:val>
          <c:extLst>
            <c:ext xmlns:c16="http://schemas.microsoft.com/office/drawing/2014/chart" uri="{C3380CC4-5D6E-409C-BE32-E72D297353CC}">
              <c16:uniqueId val="{00000004-A8F2-40BC-AA52-DEFA6E4CB111}"/>
            </c:ext>
          </c:extLst>
        </c:ser>
        <c:dLbls>
          <c:showLegendKey val="0"/>
          <c:showVal val="0"/>
          <c:showCatName val="0"/>
          <c:showSerName val="0"/>
          <c:showPercent val="0"/>
          <c:showBubbleSize val="0"/>
        </c:dLbls>
        <c:gapWidth val="182"/>
        <c:axId val="1186866223"/>
        <c:axId val="1660072559"/>
      </c:barChart>
      <c:catAx>
        <c:axId val="11868662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60072559"/>
        <c:crosses val="autoZero"/>
        <c:auto val="1"/>
        <c:lblAlgn val="ctr"/>
        <c:lblOffset val="100"/>
        <c:noMultiLvlLbl val="0"/>
      </c:catAx>
      <c:valAx>
        <c:axId val="1660072559"/>
        <c:scaling>
          <c:orientation val="minMax"/>
        </c:scaling>
        <c:delete val="1"/>
        <c:axPos val="t"/>
        <c:numFmt formatCode="0%" sourceLinked="1"/>
        <c:majorTickMark val="none"/>
        <c:minorTickMark val="none"/>
        <c:tickLblPos val="nextTo"/>
        <c:crossAx val="118686622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623497133679814"/>
          <c:y val="0.13954522054181115"/>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863B-4C99-92A9-0B4308693B7A}"/>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863B-4C99-92A9-0B4308693B7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863B-4C99-92A9-0B4308693B7A}"/>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863B-4C99-92A9-0B4308693B7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63B-4C99-92A9-0B4308693B7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63B-4C99-92A9-0B4308693B7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63B-4C99-92A9-0B4308693B7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63B-4C99-92A9-0B4308693B7A}"/>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863B-4C99-92A9-0B4308693B7A}"/>
                </c:ext>
              </c:extLst>
            </c:dLbl>
            <c:dLbl>
              <c:idx val="2"/>
              <c:layout>
                <c:manualLayout>
                  <c:x val="3.6827195467422094E-2"/>
                  <c:y val="-0.13322842905848414"/>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63B-4C99-92A9-0B4308693B7A}"/>
                </c:ext>
              </c:extLst>
            </c:dLbl>
            <c:dLbl>
              <c:idx val="3"/>
              <c:layout>
                <c:manualLayout>
                  <c:x val="7.9320113314447591E-2"/>
                  <c:y val="-0.108556497751357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63B-4C99-92A9-0B4308693B7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Often/always</c:v>
                </c:pt>
                <c:pt idx="1">
                  <c:v>Sometimes</c:v>
                </c:pt>
                <c:pt idx="2">
                  <c:v>Never/rarely</c:v>
                </c:pt>
                <c:pt idx="3">
                  <c:v>Prefer not to say</c:v>
                </c:pt>
              </c:strCache>
            </c:strRef>
          </c:cat>
          <c:val>
            <c:numRef>
              <c:f>Sheet1!$B$2:$B$5</c:f>
              <c:numCache>
                <c:formatCode>0%</c:formatCode>
                <c:ptCount val="4"/>
                <c:pt idx="0">
                  <c:v>0.13</c:v>
                </c:pt>
                <c:pt idx="1">
                  <c:v>0.17</c:v>
                </c:pt>
                <c:pt idx="2">
                  <c:v>0.68</c:v>
                </c:pt>
                <c:pt idx="3">
                  <c:v>0.01</c:v>
                </c:pt>
              </c:numCache>
            </c:numRef>
          </c:val>
          <c:extLst>
            <c:ext xmlns:c16="http://schemas.microsoft.com/office/drawing/2014/chart" uri="{C3380CC4-5D6E-409C-BE32-E72D297353CC}">
              <c16:uniqueId val="{00000010-863B-4C99-92A9-0B4308693B7A}"/>
            </c:ext>
          </c:extLst>
        </c:ser>
        <c:dLbls>
          <c:showLegendKey val="0"/>
          <c:showVal val="1"/>
          <c:showCatName val="0"/>
          <c:showSerName val="0"/>
          <c:showPercent val="0"/>
          <c:showBubbleSize val="0"/>
          <c:showLeaderLines val="1"/>
        </c:dLbls>
        <c:firstSliceAng val="45"/>
        <c:holeSize val="50"/>
      </c:doughnutChart>
      <c:spPr>
        <a:noFill/>
        <a:ln>
          <a:noFill/>
        </a:ln>
        <a:effectLst/>
      </c:spPr>
    </c:plotArea>
    <c:legend>
      <c:legendPos val="l"/>
      <c:layout>
        <c:manualLayout>
          <c:xMode val="edge"/>
          <c:yMode val="edge"/>
          <c:x val="7.0821529745042494E-2"/>
          <c:y val="0.21269302872240192"/>
          <c:w val="0.30877116281144745"/>
          <c:h val="0.5795479402822701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695481375247512"/>
          <c:y val="2.7544841700958056E-2"/>
          <c:w val="0.41287867113967491"/>
          <c:h val="0.94491031659808389"/>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5-7A71-405F-8FC5-DB63545117E9}"/>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06-7A71-405F-8FC5-DB63545117E9}"/>
              </c:ext>
            </c:extLst>
          </c:dPt>
          <c:dPt>
            <c:idx val="11"/>
            <c:invertIfNegative val="0"/>
            <c:bubble3D val="0"/>
            <c:spPr>
              <a:solidFill>
                <a:schemeClr val="bg2"/>
              </a:solidFill>
              <a:ln>
                <a:noFill/>
              </a:ln>
              <a:effectLst/>
            </c:spPr>
            <c:extLst>
              <c:ext xmlns:c16="http://schemas.microsoft.com/office/drawing/2014/chart" uri="{C3380CC4-5D6E-409C-BE32-E72D297353CC}">
                <c16:uniqueId val="{00000001-7A71-405F-8FC5-DB63545117E9}"/>
              </c:ext>
            </c:extLst>
          </c:dPt>
          <c:dPt>
            <c:idx val="12"/>
            <c:invertIfNegative val="0"/>
            <c:bubble3D val="0"/>
            <c:spPr>
              <a:solidFill>
                <a:schemeClr val="bg2"/>
              </a:solidFill>
              <a:ln>
                <a:noFill/>
              </a:ln>
              <a:effectLst/>
            </c:spPr>
            <c:extLst>
              <c:ext xmlns:c16="http://schemas.microsoft.com/office/drawing/2014/chart" uri="{C3380CC4-5D6E-409C-BE32-E72D297353CC}">
                <c16:uniqueId val="{00000003-7A71-405F-8FC5-DB63545117E9}"/>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Cut spending on other things</c:v>
                </c:pt>
                <c:pt idx="1">
                  <c:v>Made partial payment</c:v>
                </c:pt>
                <c:pt idx="2">
                  <c:v>Borrowed money from friends, family, or lenders</c:v>
                </c:pt>
                <c:pt idx="3">
                  <c:v>Used savings</c:v>
                </c:pt>
                <c:pt idx="4">
                  <c:v>Delayed paying rent or mortgage</c:v>
                </c:pt>
                <c:pt idx="5">
                  <c:v>Negotiated with landlord/lender for more time</c:v>
                </c:pt>
                <c:pt idx="6">
                  <c:v>Took on additional work or income sources</c:v>
                </c:pt>
                <c:pt idx="7">
                  <c:v>None of these</c:v>
                </c:pt>
                <c:pt idx="8">
                  <c:v>Sought help from support schemes</c:v>
                </c:pt>
                <c:pt idx="9">
                  <c:v>Prefer not to say</c:v>
                </c:pt>
              </c:strCache>
            </c:strRef>
          </c:cat>
          <c:val>
            <c:numRef>
              <c:f>Sheet1!$B$2:$B$11</c:f>
              <c:numCache>
                <c:formatCode>0%</c:formatCode>
                <c:ptCount val="10"/>
                <c:pt idx="0">
                  <c:v>0.28999999999999998</c:v>
                </c:pt>
                <c:pt idx="1">
                  <c:v>0.25</c:v>
                </c:pt>
                <c:pt idx="2">
                  <c:v>0.25</c:v>
                </c:pt>
                <c:pt idx="3">
                  <c:v>0.24</c:v>
                </c:pt>
                <c:pt idx="4">
                  <c:v>0.23</c:v>
                </c:pt>
                <c:pt idx="5">
                  <c:v>0.16</c:v>
                </c:pt>
                <c:pt idx="6">
                  <c:v>0.13</c:v>
                </c:pt>
                <c:pt idx="7">
                  <c:v>0.11</c:v>
                </c:pt>
                <c:pt idx="8">
                  <c:v>0.09</c:v>
                </c:pt>
                <c:pt idx="9">
                  <c:v>0.01</c:v>
                </c:pt>
              </c:numCache>
            </c:numRef>
          </c:val>
          <c:extLst>
            <c:ext xmlns:c16="http://schemas.microsoft.com/office/drawing/2014/chart" uri="{C3380CC4-5D6E-409C-BE32-E72D297353CC}">
              <c16:uniqueId val="{00000004-7A71-405F-8FC5-DB63545117E9}"/>
            </c:ext>
          </c:extLst>
        </c:ser>
        <c:dLbls>
          <c:showLegendKey val="0"/>
          <c:showVal val="0"/>
          <c:showCatName val="0"/>
          <c:showSerName val="0"/>
          <c:showPercent val="0"/>
          <c:showBubbleSize val="0"/>
        </c:dLbls>
        <c:gapWidth val="182"/>
        <c:axId val="1186866223"/>
        <c:axId val="1660072559"/>
      </c:barChart>
      <c:catAx>
        <c:axId val="11868662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60072559"/>
        <c:crosses val="autoZero"/>
        <c:auto val="1"/>
        <c:lblAlgn val="ctr"/>
        <c:lblOffset val="100"/>
        <c:noMultiLvlLbl val="0"/>
      </c:catAx>
      <c:valAx>
        <c:axId val="1660072559"/>
        <c:scaling>
          <c:orientation val="minMax"/>
        </c:scaling>
        <c:delete val="1"/>
        <c:axPos val="t"/>
        <c:numFmt formatCode="0%" sourceLinked="1"/>
        <c:majorTickMark val="none"/>
        <c:minorTickMark val="none"/>
        <c:tickLblPos val="nextTo"/>
        <c:crossAx val="118686622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623497133679814"/>
          <c:y val="0.13954522054181115"/>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8DF7-4FF0-A2DF-B1786668BAFA}"/>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8DF7-4FF0-A2DF-B1786668BAFA}"/>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8DF7-4FF0-A2DF-B1786668BAFA}"/>
              </c:ext>
            </c:extLst>
          </c:dPt>
          <c:dPt>
            <c:idx val="3"/>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7-8DF7-4FF0-A2DF-B1786668BAF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DF7-4FF0-A2DF-B1786668BAF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DF7-4FF0-A2DF-B1786668BAF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8DF7-4FF0-A2DF-B1786668BAF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8DF7-4FF0-A2DF-B1786668BAFA}"/>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8DF7-4FF0-A2DF-B1786668BAFA}"/>
                </c:ext>
              </c:extLst>
            </c:dLbl>
            <c:dLbl>
              <c:idx val="2"/>
              <c:layout>
                <c:manualLayout>
                  <c:x val="1.1331444759206747E-2"/>
                  <c:y val="-9.3753338967081379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DF7-4FF0-A2DF-B1786668BAFA}"/>
                </c:ext>
              </c:extLst>
            </c:dLbl>
            <c:dLbl>
              <c:idx val="3"/>
              <c:layout>
                <c:manualLayout>
                  <c:x val="6.2322946175637287E-2"/>
                  <c:y val="-0.108556497751357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DF7-4FF0-A2DF-B1786668BAF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Often/always</c:v>
                </c:pt>
                <c:pt idx="1">
                  <c:v>Sometimes</c:v>
                </c:pt>
                <c:pt idx="2">
                  <c:v>Never/rarely</c:v>
                </c:pt>
                <c:pt idx="3">
                  <c:v>Prefer not to say</c:v>
                </c:pt>
              </c:strCache>
            </c:strRef>
          </c:cat>
          <c:val>
            <c:numRef>
              <c:f>Sheet1!$B$2:$B$5</c:f>
              <c:numCache>
                <c:formatCode>0%</c:formatCode>
                <c:ptCount val="4"/>
                <c:pt idx="0">
                  <c:v>0.12</c:v>
                </c:pt>
                <c:pt idx="1">
                  <c:v>0.16</c:v>
                </c:pt>
                <c:pt idx="2">
                  <c:v>0.69</c:v>
                </c:pt>
                <c:pt idx="3">
                  <c:v>0.03</c:v>
                </c:pt>
              </c:numCache>
            </c:numRef>
          </c:val>
          <c:extLst>
            <c:ext xmlns:c16="http://schemas.microsoft.com/office/drawing/2014/chart" uri="{C3380CC4-5D6E-409C-BE32-E72D297353CC}">
              <c16:uniqueId val="{00000010-8DF7-4FF0-A2DF-B1786668BAFA}"/>
            </c:ext>
          </c:extLst>
        </c:ser>
        <c:dLbls>
          <c:showLegendKey val="0"/>
          <c:showVal val="1"/>
          <c:showCatName val="0"/>
          <c:showSerName val="0"/>
          <c:showPercent val="0"/>
          <c:showBubbleSize val="0"/>
          <c:showLeaderLines val="1"/>
        </c:dLbls>
        <c:firstSliceAng val="45"/>
        <c:holeSize val="50"/>
      </c:doughnutChart>
      <c:spPr>
        <a:noFill/>
        <a:ln>
          <a:noFill/>
        </a:ln>
        <a:effectLst/>
      </c:spPr>
    </c:plotArea>
    <c:legend>
      <c:legendPos val="l"/>
      <c:layout>
        <c:manualLayout>
          <c:xMode val="edge"/>
          <c:yMode val="edge"/>
          <c:x val="9.3484419263456089E-2"/>
          <c:y val="0.30151198142805802"/>
          <c:w val="0.28610827329303384"/>
          <c:h val="0.5499416227137181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699984385804462E-2"/>
          <c:y val="0.14447960680323649"/>
          <c:w val="0.50370853234954083"/>
          <c:h val="0.77475979007759654"/>
        </c:manualLayout>
      </c:layout>
      <c:doughnutChart>
        <c:varyColors val="1"/>
        <c:ser>
          <c:idx val="0"/>
          <c:order val="0"/>
          <c:tx>
            <c:strRef>
              <c:f>Sheet1!$B$1</c:f>
              <c:strCache>
                <c:ptCount val="1"/>
                <c:pt idx="0">
                  <c:v>Column1</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B8BE-4765-B418-8926B5DF9088}"/>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B8BE-4765-B418-8926B5DF9088}"/>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B8BE-4765-B418-8926B5DF908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8BE-4765-B418-8926B5DF908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8BE-4765-B418-8926B5DF908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8BE-4765-B418-8926B5DF908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8BE-4765-B418-8926B5DF9088}"/>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B8BE-4765-B418-8926B5DF908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B8BE-4765-B418-8926B5DF9088}"/>
                </c:ext>
              </c:extLst>
            </c:dLbl>
            <c:dLbl>
              <c:idx val="1"/>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B8BE-4765-B418-8926B5DF9088}"/>
                </c:ext>
              </c:extLst>
            </c:dLbl>
            <c:dLbl>
              <c:idx val="2"/>
              <c:layout>
                <c:manualLayout>
                  <c:x val="-2.5495750708215324E-2"/>
                  <c:y val="-0.138162815319909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8BE-4765-B418-8926B5DF9088}"/>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Don't know / Prefer not to say</c:v>
                </c:pt>
              </c:strCache>
            </c:strRef>
          </c:cat>
          <c:val>
            <c:numRef>
              <c:f>Sheet1!$B$2:$B$4</c:f>
              <c:numCache>
                <c:formatCode>0%</c:formatCode>
                <c:ptCount val="3"/>
                <c:pt idx="0">
                  <c:v>0.16</c:v>
                </c:pt>
                <c:pt idx="1">
                  <c:v>0.79</c:v>
                </c:pt>
                <c:pt idx="2">
                  <c:v>0.04</c:v>
                </c:pt>
              </c:numCache>
            </c:numRef>
          </c:val>
          <c:extLst>
            <c:ext xmlns:c16="http://schemas.microsoft.com/office/drawing/2014/chart" uri="{C3380CC4-5D6E-409C-BE32-E72D297353CC}">
              <c16:uniqueId val="{00000010-B8BE-4765-B418-8926B5DF9088}"/>
            </c:ext>
          </c:extLst>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55968481631014255"/>
          <c:y val="0.26101310332099736"/>
          <c:w val="0.35816220918560815"/>
          <c:h val="0.4483671050001082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85735019608515"/>
          <c:y val="2.7544841700958056E-2"/>
          <c:w val="0.46385335678077844"/>
          <c:h val="0.94491031659808389"/>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C-1220-4EF2-BCCE-8B21760D9128}"/>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9-1BA0-4A2D-9CD0-0960CB1D672D}"/>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A-1BA0-4A2D-9CD0-0960CB1D672D}"/>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1-1BA0-4A2D-9CD0-0960CB1D672D}"/>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03-1BA0-4A2D-9CD0-0960CB1D672D}"/>
              </c:ext>
            </c:extLst>
          </c:dPt>
          <c:dPt>
            <c:idx val="11"/>
            <c:invertIfNegative val="0"/>
            <c:bubble3D val="0"/>
            <c:spPr>
              <a:solidFill>
                <a:schemeClr val="bg2"/>
              </a:solidFill>
              <a:ln>
                <a:noFill/>
              </a:ln>
              <a:effectLst/>
            </c:spPr>
            <c:extLst>
              <c:ext xmlns:c16="http://schemas.microsoft.com/office/drawing/2014/chart" uri="{C3380CC4-5D6E-409C-BE32-E72D297353CC}">
                <c16:uniqueId val="{00000005-1BA0-4A2D-9CD0-0960CB1D672D}"/>
              </c:ext>
            </c:extLst>
          </c:dPt>
          <c:dPt>
            <c:idx val="12"/>
            <c:invertIfNegative val="0"/>
            <c:bubble3D val="0"/>
            <c:spPr>
              <a:solidFill>
                <a:schemeClr val="bg2"/>
              </a:solidFill>
              <a:ln>
                <a:noFill/>
              </a:ln>
              <a:effectLst/>
            </c:spPr>
            <c:extLst>
              <c:ext xmlns:c16="http://schemas.microsoft.com/office/drawing/2014/chart" uri="{C3380CC4-5D6E-409C-BE32-E72D297353CC}">
                <c16:uniqueId val="{00000007-1BA0-4A2D-9CD0-0960CB1D672D}"/>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Electricity</c:v>
                </c:pt>
                <c:pt idx="1">
                  <c:v>Gas</c:v>
                </c:pt>
                <c:pt idx="2">
                  <c:v>Council tax</c:v>
                </c:pt>
                <c:pt idx="3">
                  <c:v>Broadband or home internet</c:v>
                </c:pt>
                <c:pt idx="4">
                  <c:v>Mobile phone contract</c:v>
                </c:pt>
                <c:pt idx="5">
                  <c:v>TV or media package (e.g., Sky, Virgin Media)</c:v>
                </c:pt>
                <c:pt idx="6">
                  <c:v>Don't know</c:v>
                </c:pt>
              </c:strCache>
            </c:strRef>
          </c:cat>
          <c:val>
            <c:numRef>
              <c:f>Sheet1!$B$2:$B$8</c:f>
              <c:numCache>
                <c:formatCode>0%</c:formatCode>
                <c:ptCount val="7"/>
                <c:pt idx="0">
                  <c:v>0.69</c:v>
                </c:pt>
                <c:pt idx="1">
                  <c:v>0.53</c:v>
                </c:pt>
                <c:pt idx="2">
                  <c:v>0.48</c:v>
                </c:pt>
                <c:pt idx="3">
                  <c:v>0.3</c:v>
                </c:pt>
                <c:pt idx="4">
                  <c:v>0.27</c:v>
                </c:pt>
                <c:pt idx="5">
                  <c:v>0.18</c:v>
                </c:pt>
                <c:pt idx="6">
                  <c:v>0.01</c:v>
                </c:pt>
              </c:numCache>
            </c:numRef>
          </c:val>
          <c:extLst>
            <c:ext xmlns:c16="http://schemas.microsoft.com/office/drawing/2014/chart" uri="{C3380CC4-5D6E-409C-BE32-E72D297353CC}">
              <c16:uniqueId val="{00000008-1BA0-4A2D-9CD0-0960CB1D672D}"/>
            </c:ext>
          </c:extLst>
        </c:ser>
        <c:dLbls>
          <c:showLegendKey val="0"/>
          <c:showVal val="0"/>
          <c:showCatName val="0"/>
          <c:showSerName val="0"/>
          <c:showPercent val="0"/>
          <c:showBubbleSize val="0"/>
        </c:dLbls>
        <c:gapWidth val="182"/>
        <c:axId val="1186866223"/>
        <c:axId val="1660072559"/>
      </c:barChart>
      <c:catAx>
        <c:axId val="11868662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660072559"/>
        <c:crosses val="autoZero"/>
        <c:auto val="1"/>
        <c:lblAlgn val="ctr"/>
        <c:lblOffset val="100"/>
        <c:noMultiLvlLbl val="0"/>
      </c:catAx>
      <c:valAx>
        <c:axId val="1660072559"/>
        <c:scaling>
          <c:orientation val="minMax"/>
        </c:scaling>
        <c:delete val="1"/>
        <c:axPos val="t"/>
        <c:numFmt formatCode="0%" sourceLinked="1"/>
        <c:majorTickMark val="none"/>
        <c:minorTickMark val="none"/>
        <c:tickLblPos val="nextTo"/>
        <c:crossAx val="1186866223"/>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612979006711672"/>
          <c:y val="8.7749882629528625E-2"/>
          <c:w val="0.56469861229974716"/>
          <c:h val="0.8282036762940318"/>
        </c:manualLayout>
      </c:layout>
      <c:barChart>
        <c:barDir val="bar"/>
        <c:grouping val="percentStacked"/>
        <c:varyColors val="0"/>
        <c:ser>
          <c:idx val="0"/>
          <c:order val="0"/>
          <c:tx>
            <c:strRef>
              <c:f>Sheet1!$B$1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Sheet1!$B$2:$B$4</c:f>
              <c:numCache>
                <c:formatCode>0%</c:formatCode>
                <c:ptCount val="3"/>
                <c:pt idx="0">
                  <c:v>0.15</c:v>
                </c:pt>
                <c:pt idx="1">
                  <c:v>0.15</c:v>
                </c:pt>
                <c:pt idx="2">
                  <c:v>0.13</c:v>
                </c:pt>
              </c:numCache>
            </c:numRef>
          </c:val>
          <c:extLst>
            <c:ext xmlns:c16="http://schemas.microsoft.com/office/drawing/2014/chart" uri="{C3380CC4-5D6E-409C-BE32-E72D297353CC}">
              <c16:uniqueId val="{00000005-A1A2-406F-956E-8C5651B1D89A}"/>
            </c:ext>
          </c:extLst>
        </c:ser>
        <c:ser>
          <c:idx val="1"/>
          <c:order val="1"/>
          <c:tx>
            <c:strRef>
              <c:f>Sheet1!$C$1</c:f>
              <c:strCache>
                <c:ptCount val="1"/>
                <c:pt idx="0">
                  <c:v>Agree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Sheet1!$C$2:$C$4</c:f>
              <c:numCache>
                <c:formatCode>0%</c:formatCode>
                <c:ptCount val="3"/>
                <c:pt idx="0">
                  <c:v>0.57999999999999996</c:v>
                </c:pt>
                <c:pt idx="1">
                  <c:v>0.56000000000000005</c:v>
                </c:pt>
                <c:pt idx="2">
                  <c:v>0.56999999999999995</c:v>
                </c:pt>
              </c:numCache>
            </c:numRef>
          </c:val>
          <c:extLst>
            <c:ext xmlns:c16="http://schemas.microsoft.com/office/drawing/2014/chart" uri="{C3380CC4-5D6E-409C-BE32-E72D297353CC}">
              <c16:uniqueId val="{00000006-A1A2-406F-956E-8C5651B1D89A}"/>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Sheet1!$D$2:$D$4</c:f>
              <c:numCache>
                <c:formatCode>0%</c:formatCode>
                <c:ptCount val="3"/>
                <c:pt idx="0">
                  <c:v>0.19</c:v>
                </c:pt>
                <c:pt idx="1">
                  <c:v>0.21</c:v>
                </c:pt>
                <c:pt idx="2">
                  <c:v>0.21</c:v>
                </c:pt>
              </c:numCache>
            </c:numRef>
          </c:val>
          <c:extLst>
            <c:ext xmlns:c16="http://schemas.microsoft.com/office/drawing/2014/chart" uri="{C3380CC4-5D6E-409C-BE32-E72D297353CC}">
              <c16:uniqueId val="{00000007-A1A2-406F-956E-8C5651B1D89A}"/>
            </c:ext>
          </c:extLst>
        </c:ser>
        <c:ser>
          <c:idx val="3"/>
          <c:order val="3"/>
          <c:tx>
            <c:strRef>
              <c:f>Sheet1!$E$1</c:f>
              <c:strCache>
                <c:ptCount val="1"/>
                <c:pt idx="0">
                  <c:v>Disagree</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Sheet1!$E$2:$E$4</c:f>
              <c:numCache>
                <c:formatCode>0%</c:formatCode>
                <c:ptCount val="3"/>
                <c:pt idx="0">
                  <c:v>0.04</c:v>
                </c:pt>
                <c:pt idx="1">
                  <c:v>0.04</c:v>
                </c:pt>
                <c:pt idx="2">
                  <c:v>0.06</c:v>
                </c:pt>
              </c:numCache>
            </c:numRef>
          </c:val>
          <c:extLst>
            <c:ext xmlns:c16="http://schemas.microsoft.com/office/drawing/2014/chart" uri="{C3380CC4-5D6E-409C-BE32-E72D297353CC}">
              <c16:uniqueId val="{00000008-A1A2-406F-956E-8C5651B1D89A}"/>
            </c:ext>
          </c:extLst>
        </c:ser>
        <c:ser>
          <c:idx val="4"/>
          <c:order val="4"/>
          <c:tx>
            <c:strRef>
              <c:f>Sheet1!$F$1</c:f>
              <c:strCache>
                <c:ptCount val="1"/>
                <c:pt idx="0">
                  <c:v>Strongly disagree</c:v>
                </c:pt>
              </c:strCache>
            </c:strRef>
          </c:tx>
          <c:spPr>
            <a:solidFill>
              <a:schemeClr val="accent3"/>
            </a:solidFill>
            <a:ln>
              <a:noFill/>
            </a:ln>
            <a:effectLst/>
          </c:spPr>
          <c:invertIfNegative val="0"/>
          <c:dLbls>
            <c:dLbl>
              <c:idx val="0"/>
              <c:layout>
                <c:manualLayout>
                  <c:x val="1.5571473061350462E-3"/>
                  <c:y val="-8.338349345743957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FD7-4A61-88E3-237395C2D1D8}"/>
                </c:ext>
              </c:extLst>
            </c:dLbl>
            <c:dLbl>
              <c:idx val="1"/>
              <c:layout>
                <c:manualLayout>
                  <c:x val="1.5571473061350462E-3"/>
                  <c:y val="-8.06936965138114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FD7-4A61-88E3-237395C2D1D8}"/>
                </c:ext>
              </c:extLst>
            </c:dLbl>
            <c:dLbl>
              <c:idx val="2"/>
              <c:layout>
                <c:manualLayout>
                  <c:x val="-1.5571473061350462E-3"/>
                  <c:y val="-8.338370525247450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FD7-4A61-88E3-237395C2D1D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Sheet1!$F$2:$F$4</c:f>
              <c:numCache>
                <c:formatCode>0%</c:formatCode>
                <c:ptCount val="3"/>
                <c:pt idx="0">
                  <c:v>0.01</c:v>
                </c:pt>
                <c:pt idx="1">
                  <c:v>0.02</c:v>
                </c:pt>
                <c:pt idx="2">
                  <c:v>0.01</c:v>
                </c:pt>
              </c:numCache>
            </c:numRef>
          </c:val>
          <c:extLst>
            <c:ext xmlns:c16="http://schemas.microsoft.com/office/drawing/2014/chart" uri="{C3380CC4-5D6E-409C-BE32-E72D297353CC}">
              <c16:uniqueId val="{00000009-A1A2-406F-956E-8C5651B1D89A}"/>
            </c:ext>
          </c:extLst>
        </c:ser>
        <c:ser>
          <c:idx val="5"/>
          <c:order val="5"/>
          <c:tx>
            <c:strRef>
              <c:f>Sheet1!$G$1</c:f>
              <c:strCache>
                <c:ptCount val="1"/>
                <c:pt idx="0">
                  <c:v>DK</c:v>
                </c:pt>
              </c:strCache>
            </c:strRef>
          </c:tx>
          <c:spPr>
            <a:solidFill>
              <a:schemeClr val="bg1">
                <a:lumMod val="65000"/>
              </a:schemeClr>
            </a:solidFill>
            <a:ln>
              <a:noFill/>
            </a:ln>
            <a:effectLst/>
          </c:spPr>
          <c:invertIfNegative val="0"/>
          <c:dLbls>
            <c:dLbl>
              <c:idx val="0"/>
              <c:layout>
                <c:manualLayout>
                  <c:x val="3.1142946122703206E-2"/>
                  <c:y val="-5.378746707116670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D7-4A61-88E3-237395C2D1D8}"/>
                </c:ext>
              </c:extLst>
            </c:dLbl>
            <c:dLbl>
              <c:idx val="1"/>
              <c:layout>
                <c:manualLayout>
                  <c:x val="3.1142946122703321E-2"/>
                  <c:y val="-2.68958514859327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D7-4A61-88E3-237395C2D1D8}"/>
                </c:ext>
              </c:extLst>
            </c:dLbl>
            <c:dLbl>
              <c:idx val="2"/>
              <c:layout>
                <c:manualLayout>
                  <c:x val="2.3357209592027407E-2"/>
                  <c:y val="9.862474861152242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FD7-4A61-88E3-237395C2D1D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 feel confident I can recognise misleading or unclear information about items or services</c:v>
                </c:pt>
                <c:pt idx="1">
                  <c:v>I feel that I am a confident and savvy consumer</c:v>
                </c:pt>
                <c:pt idx="2">
                  <c:v>I know where to look for reliable information about items and services</c:v>
                </c:pt>
              </c:strCache>
            </c:strRef>
          </c:cat>
          <c:val>
            <c:numRef>
              <c:f>Sheet1!$G$2:$G$4</c:f>
              <c:numCache>
                <c:formatCode>0%</c:formatCode>
                <c:ptCount val="3"/>
                <c:pt idx="0">
                  <c:v>0.02</c:v>
                </c:pt>
                <c:pt idx="1">
                  <c:v>0.02</c:v>
                </c:pt>
                <c:pt idx="2">
                  <c:v>0.02</c:v>
                </c:pt>
              </c:numCache>
            </c:numRef>
          </c:val>
          <c:extLst>
            <c:ext xmlns:c16="http://schemas.microsoft.com/office/drawing/2014/chart" uri="{C3380CC4-5D6E-409C-BE32-E72D297353CC}">
              <c16:uniqueId val="{0000000A-A1A2-406F-956E-8C5651B1D89A}"/>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t"/>
        <c:numFmt formatCode="0%" sourceLinked="1"/>
        <c:majorTickMark val="none"/>
        <c:minorTickMark val="none"/>
        <c:tickLblPos val="nextTo"/>
        <c:crossAx val="14380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533506449991622"/>
          <c:y val="8.7749882629528625E-2"/>
          <c:w val="0.56995368929947587"/>
          <c:h val="0.8282036762940318"/>
        </c:manualLayout>
      </c:layout>
      <c:barChart>
        <c:barDir val="bar"/>
        <c:grouping val="percentStacked"/>
        <c:varyColors val="0"/>
        <c:ser>
          <c:idx val="0"/>
          <c:order val="0"/>
          <c:tx>
            <c:strRef>
              <c:f>Sheet1!$B$1</c:f>
              <c:strCache>
                <c:ptCount val="1"/>
                <c:pt idx="0">
                  <c:v>Strongly agree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Sheet1!$B$2:$B$6</c:f>
              <c:numCache>
                <c:formatCode>0%</c:formatCode>
                <c:ptCount val="5"/>
                <c:pt idx="0">
                  <c:v>0.21</c:v>
                </c:pt>
                <c:pt idx="1">
                  <c:v>0.19</c:v>
                </c:pt>
                <c:pt idx="2">
                  <c:v>0.15</c:v>
                </c:pt>
                <c:pt idx="3">
                  <c:v>0.15</c:v>
                </c:pt>
                <c:pt idx="4">
                  <c:v>0.09</c:v>
                </c:pt>
              </c:numCache>
            </c:numRef>
          </c:val>
          <c:extLst>
            <c:ext xmlns:c16="http://schemas.microsoft.com/office/drawing/2014/chart" uri="{C3380CC4-5D6E-409C-BE32-E72D297353CC}">
              <c16:uniqueId val="{00000000-528A-4546-9146-18DB3B7BD969}"/>
            </c:ext>
          </c:extLst>
        </c:ser>
        <c:ser>
          <c:idx val="1"/>
          <c:order val="1"/>
          <c:tx>
            <c:strRef>
              <c:f>Sheet1!$C$1</c:f>
              <c:strCache>
                <c:ptCount val="1"/>
                <c:pt idx="0">
                  <c:v>Agree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Sheet1!$C$2:$C$6</c:f>
              <c:numCache>
                <c:formatCode>0%</c:formatCode>
                <c:ptCount val="5"/>
                <c:pt idx="0">
                  <c:v>0.55000000000000004</c:v>
                </c:pt>
                <c:pt idx="1">
                  <c:v>0.55000000000000004</c:v>
                </c:pt>
                <c:pt idx="2">
                  <c:v>0.56000000000000005</c:v>
                </c:pt>
                <c:pt idx="3">
                  <c:v>0.52</c:v>
                </c:pt>
                <c:pt idx="4">
                  <c:v>0.38</c:v>
                </c:pt>
              </c:numCache>
            </c:numRef>
          </c:val>
          <c:extLst>
            <c:ext xmlns:c16="http://schemas.microsoft.com/office/drawing/2014/chart" uri="{C3380CC4-5D6E-409C-BE32-E72D297353CC}">
              <c16:uniqueId val="{00000001-528A-4546-9146-18DB3B7BD969}"/>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Sheet1!$D$2:$D$6</c:f>
              <c:numCache>
                <c:formatCode>0%</c:formatCode>
                <c:ptCount val="5"/>
                <c:pt idx="0">
                  <c:v>0.17</c:v>
                </c:pt>
                <c:pt idx="1">
                  <c:v>0.16</c:v>
                </c:pt>
                <c:pt idx="2">
                  <c:v>0.19</c:v>
                </c:pt>
                <c:pt idx="3">
                  <c:v>0.19</c:v>
                </c:pt>
                <c:pt idx="4">
                  <c:v>0.26</c:v>
                </c:pt>
              </c:numCache>
            </c:numRef>
          </c:val>
          <c:extLst>
            <c:ext xmlns:c16="http://schemas.microsoft.com/office/drawing/2014/chart" uri="{C3380CC4-5D6E-409C-BE32-E72D297353CC}">
              <c16:uniqueId val="{00000002-528A-4546-9146-18DB3B7BD969}"/>
            </c:ext>
          </c:extLst>
        </c:ser>
        <c:ser>
          <c:idx val="3"/>
          <c:order val="3"/>
          <c:tx>
            <c:strRef>
              <c:f>Sheet1!$E$1</c:f>
              <c:strCache>
                <c:ptCount val="1"/>
                <c:pt idx="0">
                  <c:v>Disagree</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Sheet1!$E$2:$E$6</c:f>
              <c:numCache>
                <c:formatCode>0%</c:formatCode>
                <c:ptCount val="5"/>
                <c:pt idx="0">
                  <c:v>0.04</c:v>
                </c:pt>
                <c:pt idx="1">
                  <c:v>0.06</c:v>
                </c:pt>
                <c:pt idx="2">
                  <c:v>7.0000000000000007E-2</c:v>
                </c:pt>
                <c:pt idx="3">
                  <c:v>0.09</c:v>
                </c:pt>
                <c:pt idx="4">
                  <c:v>0.13</c:v>
                </c:pt>
              </c:numCache>
            </c:numRef>
          </c:val>
          <c:extLst>
            <c:ext xmlns:c16="http://schemas.microsoft.com/office/drawing/2014/chart" uri="{C3380CC4-5D6E-409C-BE32-E72D297353CC}">
              <c16:uniqueId val="{00000003-528A-4546-9146-18DB3B7BD969}"/>
            </c:ext>
          </c:extLst>
        </c:ser>
        <c:ser>
          <c:idx val="4"/>
          <c:order val="4"/>
          <c:tx>
            <c:strRef>
              <c:f>Sheet1!$F$1</c:f>
              <c:strCache>
                <c:ptCount val="1"/>
                <c:pt idx="0">
                  <c:v>Strongly disagree</c:v>
                </c:pt>
              </c:strCache>
            </c:strRef>
          </c:tx>
          <c:spPr>
            <a:solidFill>
              <a:schemeClr val="accent3"/>
            </a:solidFill>
            <a:ln>
              <a:noFill/>
            </a:ln>
            <a:effectLst/>
          </c:spPr>
          <c:invertIfNegative val="0"/>
          <c:dLbls>
            <c:dLbl>
              <c:idx val="0"/>
              <c:layout>
                <c:manualLayout>
                  <c:x val="-1.5197568389057751E-3"/>
                  <c:y val="-5.917553275982059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DD-4B03-9B6E-3AD8945C0D85}"/>
                </c:ext>
              </c:extLst>
            </c:dLbl>
            <c:dLbl>
              <c:idx val="1"/>
              <c:layout>
                <c:manualLayout>
                  <c:x val="1.1144754740151241E-16"/>
                  <c:y val="-5.64857358161923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DD-4B03-9B6E-3AD8945C0D85}"/>
                </c:ext>
              </c:extLst>
            </c:dLbl>
            <c:dLbl>
              <c:idx val="2"/>
              <c:layout>
                <c:manualLayout>
                  <c:x val="-1.5197568389057751E-3"/>
                  <c:y val="-5.648573581619240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DD-4B03-9B6E-3AD8945C0D85}"/>
                </c:ext>
              </c:extLst>
            </c:dLbl>
            <c:dLbl>
              <c:idx val="3"/>
              <c:layout>
                <c:manualLayout>
                  <c:x val="1.5197568389056636E-3"/>
                  <c:y val="-5.648573581619250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DD-4B03-9B6E-3AD8945C0D85}"/>
                </c:ext>
              </c:extLst>
            </c:dLbl>
            <c:dLbl>
              <c:idx val="4"/>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8-D8DD-4B03-9B6E-3AD8945C0D8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Sheet1!$F$2:$F$6</c:f>
              <c:numCache>
                <c:formatCode>0%</c:formatCode>
                <c:ptCount val="5"/>
                <c:pt idx="0">
                  <c:v>0.01</c:v>
                </c:pt>
                <c:pt idx="1">
                  <c:v>0.01</c:v>
                </c:pt>
                <c:pt idx="2">
                  <c:v>0.01</c:v>
                </c:pt>
                <c:pt idx="3">
                  <c:v>0.01</c:v>
                </c:pt>
                <c:pt idx="4">
                  <c:v>0.04</c:v>
                </c:pt>
              </c:numCache>
            </c:numRef>
          </c:val>
          <c:extLst>
            <c:ext xmlns:c16="http://schemas.microsoft.com/office/drawing/2014/chart" uri="{C3380CC4-5D6E-409C-BE32-E72D297353CC}">
              <c16:uniqueId val="{00000004-528A-4546-9146-18DB3B7BD969}"/>
            </c:ext>
          </c:extLst>
        </c:ser>
        <c:ser>
          <c:idx val="5"/>
          <c:order val="5"/>
          <c:tx>
            <c:strRef>
              <c:f>Sheet1!$G$1</c:f>
              <c:strCache>
                <c:ptCount val="1"/>
                <c:pt idx="0">
                  <c:v>DK</c:v>
                </c:pt>
              </c:strCache>
            </c:strRef>
          </c:tx>
          <c:spPr>
            <a:solidFill>
              <a:schemeClr val="bg1">
                <a:lumMod val="65000"/>
              </a:schemeClr>
            </a:solidFill>
            <a:ln>
              <a:noFill/>
            </a:ln>
            <a:effectLst/>
          </c:spPr>
          <c:invertIfNegative val="0"/>
          <c:dLbls>
            <c:dLbl>
              <c:idx val="0"/>
              <c:layout>
                <c:manualLayout>
                  <c:x val="2.5835866261398287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DD-4B03-9B6E-3AD8945C0D85}"/>
                </c:ext>
              </c:extLst>
            </c:dLbl>
            <c:dLbl>
              <c:idx val="1"/>
              <c:layout>
                <c:manualLayout>
                  <c:x val="2.8875379939209727E-2"/>
                  <c:y val="4.9312374305761214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DD-4B03-9B6E-3AD8945C0D85}"/>
                </c:ext>
              </c:extLst>
            </c:dLbl>
            <c:dLbl>
              <c:idx val="2"/>
              <c:layout>
                <c:manualLayout>
                  <c:x val="2.7355623100303952E-2"/>
                  <c:y val="-2.68958514859327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DD-4B03-9B6E-3AD8945C0D85}"/>
                </c:ext>
              </c:extLst>
            </c:dLbl>
            <c:dLbl>
              <c:idx val="3"/>
              <c:layout>
                <c:manualLayout>
                  <c:x val="3.0395136778115613E-2"/>
                  <c:y val="4.2359006986271024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DD-4B03-9B6E-3AD8945C0D8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Food and drink, including alcohol, for consumption at home (not takeaways)</c:v>
                </c:pt>
                <c:pt idx="1">
                  <c:v>Mobile telephone services, data plans, internet provision services</c:v>
                </c:pt>
                <c:pt idx="2">
                  <c:v>Supply of electricity, gas services and other home energy systems</c:v>
                </c:pt>
                <c:pt idx="3">
                  <c:v>Insurance services</c:v>
                </c:pt>
                <c:pt idx="4">
                  <c:v>Second-hand cars or other second-hand vehicles</c:v>
                </c:pt>
              </c:strCache>
            </c:strRef>
          </c:cat>
          <c:val>
            <c:numRef>
              <c:f>Sheet1!$G$2:$G$6</c:f>
              <c:numCache>
                <c:formatCode>0%</c:formatCode>
                <c:ptCount val="5"/>
                <c:pt idx="0">
                  <c:v>0.03</c:v>
                </c:pt>
                <c:pt idx="1">
                  <c:v>0.03</c:v>
                </c:pt>
                <c:pt idx="2">
                  <c:v>0.02</c:v>
                </c:pt>
                <c:pt idx="3">
                  <c:v>0.04</c:v>
                </c:pt>
                <c:pt idx="4">
                  <c:v>0.09</c:v>
                </c:pt>
              </c:numCache>
            </c:numRef>
          </c:val>
          <c:extLst>
            <c:ext xmlns:c16="http://schemas.microsoft.com/office/drawing/2014/chart" uri="{C3380CC4-5D6E-409C-BE32-E72D297353CC}">
              <c16:uniqueId val="{00000005-528A-4546-9146-18DB3B7BD969}"/>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t"/>
        <c:numFmt formatCode="0%" sourceLinked="1"/>
        <c:majorTickMark val="none"/>
        <c:minorTickMark val="none"/>
        <c:tickLblPos val="nextTo"/>
        <c:crossAx val="14380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5744402239349476"/>
          <c:y val="8.7749859897584381E-2"/>
          <c:w val="0.58494152727950421"/>
          <c:h val="0.8282036762940318"/>
        </c:manualLayout>
      </c:layout>
      <c:barChart>
        <c:barDir val="bar"/>
        <c:grouping val="percentStacked"/>
        <c:varyColors val="0"/>
        <c:ser>
          <c:idx val="0"/>
          <c:order val="0"/>
          <c:tx>
            <c:strRef>
              <c:f>Sheet1!$B$1</c:f>
              <c:strCache>
                <c:ptCount val="1"/>
                <c:pt idx="0">
                  <c:v>Always</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Sheet1!$B$2:$B$6</c:f>
              <c:numCache>
                <c:formatCode>0%</c:formatCode>
                <c:ptCount val="5"/>
                <c:pt idx="0">
                  <c:v>0.17</c:v>
                </c:pt>
                <c:pt idx="1">
                  <c:v>0.21</c:v>
                </c:pt>
                <c:pt idx="2">
                  <c:v>0.18</c:v>
                </c:pt>
                <c:pt idx="3">
                  <c:v>0.2</c:v>
                </c:pt>
                <c:pt idx="4">
                  <c:v>0.15</c:v>
                </c:pt>
              </c:numCache>
            </c:numRef>
          </c:val>
          <c:extLst>
            <c:ext xmlns:c16="http://schemas.microsoft.com/office/drawing/2014/chart" uri="{C3380CC4-5D6E-409C-BE32-E72D297353CC}">
              <c16:uniqueId val="{00000000-8D30-4080-8497-07937F8A54E2}"/>
            </c:ext>
          </c:extLst>
        </c:ser>
        <c:ser>
          <c:idx val="1"/>
          <c:order val="1"/>
          <c:tx>
            <c:strRef>
              <c:f>Sheet1!$C$1</c:f>
              <c:strCache>
                <c:ptCount val="1"/>
                <c:pt idx="0">
                  <c:v>Often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Sheet1!$C$2:$C$6</c:f>
              <c:numCache>
                <c:formatCode>0%</c:formatCode>
                <c:ptCount val="5"/>
                <c:pt idx="0">
                  <c:v>0.37</c:v>
                </c:pt>
                <c:pt idx="1">
                  <c:v>0.33</c:v>
                </c:pt>
                <c:pt idx="2">
                  <c:v>0.31</c:v>
                </c:pt>
                <c:pt idx="3">
                  <c:v>0.28000000000000003</c:v>
                </c:pt>
                <c:pt idx="4">
                  <c:v>0.32</c:v>
                </c:pt>
              </c:numCache>
            </c:numRef>
          </c:val>
          <c:extLst>
            <c:ext xmlns:c16="http://schemas.microsoft.com/office/drawing/2014/chart" uri="{C3380CC4-5D6E-409C-BE32-E72D297353CC}">
              <c16:uniqueId val="{00000001-8D30-4080-8497-07937F8A54E2}"/>
            </c:ext>
          </c:extLst>
        </c:ser>
        <c:ser>
          <c:idx val="2"/>
          <c:order val="2"/>
          <c:tx>
            <c:strRef>
              <c:f>Sheet1!$D$1</c:f>
              <c:strCache>
                <c:ptCount val="1"/>
                <c:pt idx="0">
                  <c:v>Sometimes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Sheet1!$D$2:$D$6</c:f>
              <c:numCache>
                <c:formatCode>0%</c:formatCode>
                <c:ptCount val="5"/>
                <c:pt idx="0">
                  <c:v>0.25</c:v>
                </c:pt>
                <c:pt idx="1">
                  <c:v>0.3</c:v>
                </c:pt>
                <c:pt idx="2">
                  <c:v>0.27</c:v>
                </c:pt>
                <c:pt idx="3">
                  <c:v>0.32</c:v>
                </c:pt>
                <c:pt idx="4">
                  <c:v>0.23</c:v>
                </c:pt>
              </c:numCache>
            </c:numRef>
          </c:val>
          <c:extLst>
            <c:ext xmlns:c16="http://schemas.microsoft.com/office/drawing/2014/chart" uri="{C3380CC4-5D6E-409C-BE32-E72D297353CC}">
              <c16:uniqueId val="{00000002-8D30-4080-8497-07937F8A54E2}"/>
            </c:ext>
          </c:extLst>
        </c:ser>
        <c:ser>
          <c:idx val="3"/>
          <c:order val="3"/>
          <c:tx>
            <c:strRef>
              <c:f>Sheet1!$E$1</c:f>
              <c:strCache>
                <c:ptCount val="1"/>
                <c:pt idx="0">
                  <c:v>Rarely</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Sheet1!$E$2:$E$6</c:f>
              <c:numCache>
                <c:formatCode>0%</c:formatCode>
                <c:ptCount val="5"/>
                <c:pt idx="0">
                  <c:v>7.0000000000000007E-2</c:v>
                </c:pt>
                <c:pt idx="1">
                  <c:v>0.1</c:v>
                </c:pt>
                <c:pt idx="2">
                  <c:v>0.12</c:v>
                </c:pt>
                <c:pt idx="3">
                  <c:v>0.13</c:v>
                </c:pt>
                <c:pt idx="4">
                  <c:v>0.08</c:v>
                </c:pt>
              </c:numCache>
            </c:numRef>
          </c:val>
          <c:extLst>
            <c:ext xmlns:c16="http://schemas.microsoft.com/office/drawing/2014/chart" uri="{C3380CC4-5D6E-409C-BE32-E72D297353CC}">
              <c16:uniqueId val="{00000003-8D30-4080-8497-07937F8A54E2}"/>
            </c:ext>
          </c:extLst>
        </c:ser>
        <c:ser>
          <c:idx val="4"/>
          <c:order val="4"/>
          <c:tx>
            <c:strRef>
              <c:f>Sheet1!$F$1</c:f>
              <c:strCache>
                <c:ptCount val="1"/>
                <c:pt idx="0">
                  <c:v>Never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Sheet1!$F$2:$F$6</c:f>
              <c:numCache>
                <c:formatCode>0%</c:formatCode>
                <c:ptCount val="5"/>
                <c:pt idx="0">
                  <c:v>0.04</c:v>
                </c:pt>
                <c:pt idx="1">
                  <c:v>0.03</c:v>
                </c:pt>
                <c:pt idx="2">
                  <c:v>0.04</c:v>
                </c:pt>
                <c:pt idx="3">
                  <c:v>0.03</c:v>
                </c:pt>
                <c:pt idx="4">
                  <c:v>0.05</c:v>
                </c:pt>
              </c:numCache>
            </c:numRef>
          </c:val>
          <c:extLst>
            <c:ext xmlns:c16="http://schemas.microsoft.com/office/drawing/2014/chart" uri="{C3380CC4-5D6E-409C-BE32-E72D297353CC}">
              <c16:uniqueId val="{00000004-8D30-4080-8497-07937F8A54E2}"/>
            </c:ext>
          </c:extLst>
        </c:ser>
        <c:ser>
          <c:idx val="5"/>
          <c:order val="5"/>
          <c:tx>
            <c:strRef>
              <c:f>Sheet1!$G$1</c:f>
              <c:strCache>
                <c:ptCount val="1"/>
                <c:pt idx="0">
                  <c:v>Prefer not to say</c:v>
                </c:pt>
              </c:strCache>
            </c:strRef>
          </c:tx>
          <c:spPr>
            <a:solidFill>
              <a:schemeClr val="bg1">
                <a:lumMod val="65000"/>
              </a:schemeClr>
            </a:solidFill>
            <a:ln>
              <a:noFill/>
            </a:ln>
            <a:effectLst/>
          </c:spPr>
          <c:invertIfNegative val="0"/>
          <c:dLbls>
            <c:dLbl>
              <c:idx val="0"/>
              <c:layout>
                <c:manualLayout>
                  <c:x val="-1.5571473061352745E-3"/>
                  <c:y val="2.69000873866316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C1-43AA-94B9-4D846A2F9FE4}"/>
                </c:ext>
              </c:extLst>
            </c:dLbl>
            <c:dLbl>
              <c:idx val="1"/>
              <c:layout>
                <c:manualLayout>
                  <c:x val="3.5814388041108688E-2"/>
                  <c:y val="4.235900699120225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C1-43AA-94B9-4D846A2F9FE4}"/>
                </c:ext>
              </c:extLst>
            </c:dLbl>
            <c:dLbl>
              <c:idx val="3"/>
              <c:layout>
                <c:manualLayout>
                  <c:x val="3.2700093428838367E-2"/>
                  <c:y val="9.862474861152242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C1-43AA-94B9-4D846A2F9FE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Hotels, holiday accommodation, package holidays and tours</c:v>
                </c:pt>
                <c:pt idx="1">
                  <c:v>Mobile telephone services, data plans, internet provision services</c:v>
                </c:pt>
                <c:pt idx="2">
                  <c:v>Insurance services</c:v>
                </c:pt>
                <c:pt idx="3">
                  <c:v>Supply of electricity, gas services and other home energy systems</c:v>
                </c:pt>
                <c:pt idx="4">
                  <c:v>Sport, cultural and entertainment activities, memberships or events</c:v>
                </c:pt>
              </c:strCache>
            </c:strRef>
          </c:cat>
          <c:val>
            <c:numRef>
              <c:f>Sheet1!$G$2:$G$6</c:f>
              <c:numCache>
                <c:formatCode>0%</c:formatCode>
                <c:ptCount val="5"/>
                <c:pt idx="0">
                  <c:v>0.1</c:v>
                </c:pt>
                <c:pt idx="1">
                  <c:v>0.04</c:v>
                </c:pt>
                <c:pt idx="2">
                  <c:v>0.08</c:v>
                </c:pt>
                <c:pt idx="3">
                  <c:v>0.04</c:v>
                </c:pt>
                <c:pt idx="4">
                  <c:v>0.17</c:v>
                </c:pt>
              </c:numCache>
            </c:numRef>
          </c:val>
          <c:extLst>
            <c:ext xmlns:c16="http://schemas.microsoft.com/office/drawing/2014/chart" uri="{C3380CC4-5D6E-409C-BE32-E72D297353CC}">
              <c16:uniqueId val="{00000005-8D30-4080-8497-07937F8A54E2}"/>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t"/>
        <c:numFmt formatCode="0%" sourceLinked="1"/>
        <c:majorTickMark val="none"/>
        <c:minorTickMark val="none"/>
        <c:tickLblPos val="nextTo"/>
        <c:crossAx val="14380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612979006711672"/>
          <c:y val="8.7749882629528625E-2"/>
          <c:w val="0.58961296919790962"/>
          <c:h val="0.73874498067012584"/>
        </c:manualLayout>
      </c:layout>
      <c:barChart>
        <c:barDir val="bar"/>
        <c:grouping val="percentStacked"/>
        <c:varyColors val="0"/>
        <c:ser>
          <c:idx val="0"/>
          <c:order val="0"/>
          <c:tx>
            <c:strRef>
              <c:f>Sheet1!$B$1</c:f>
              <c:strCache>
                <c:ptCount val="1"/>
                <c:pt idx="0">
                  <c:v>Very confident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Sheet1!$B$2:$B$5</c:f>
              <c:numCache>
                <c:formatCode>0%</c:formatCode>
                <c:ptCount val="4"/>
                <c:pt idx="0">
                  <c:v>0.2</c:v>
                </c:pt>
                <c:pt idx="1">
                  <c:v>0.13</c:v>
                </c:pt>
                <c:pt idx="2">
                  <c:v>0.13</c:v>
                </c:pt>
                <c:pt idx="3">
                  <c:v>0.09</c:v>
                </c:pt>
              </c:numCache>
            </c:numRef>
          </c:val>
          <c:extLst>
            <c:ext xmlns:c16="http://schemas.microsoft.com/office/drawing/2014/chart" uri="{C3380CC4-5D6E-409C-BE32-E72D297353CC}">
              <c16:uniqueId val="{00000000-E7F1-4230-B99A-FC72E83BB9BC}"/>
            </c:ext>
          </c:extLst>
        </c:ser>
        <c:ser>
          <c:idx val="1"/>
          <c:order val="1"/>
          <c:tx>
            <c:strRef>
              <c:f>Sheet1!$C$1</c:f>
              <c:strCache>
                <c:ptCount val="1"/>
                <c:pt idx="0">
                  <c:v>Fairly confident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Sheet1!$C$2:$C$5</c:f>
              <c:numCache>
                <c:formatCode>0%</c:formatCode>
                <c:ptCount val="4"/>
                <c:pt idx="0">
                  <c:v>0.51</c:v>
                </c:pt>
                <c:pt idx="1">
                  <c:v>0.55000000000000004</c:v>
                </c:pt>
                <c:pt idx="2">
                  <c:v>0.5</c:v>
                </c:pt>
                <c:pt idx="3">
                  <c:v>0.3</c:v>
                </c:pt>
              </c:numCache>
            </c:numRef>
          </c:val>
          <c:extLst>
            <c:ext xmlns:c16="http://schemas.microsoft.com/office/drawing/2014/chart" uri="{C3380CC4-5D6E-409C-BE32-E72D297353CC}">
              <c16:uniqueId val="{00000001-E7F1-4230-B99A-FC72E83BB9BC}"/>
            </c:ext>
          </c:extLst>
        </c:ser>
        <c:ser>
          <c:idx val="2"/>
          <c:order val="2"/>
          <c:tx>
            <c:strRef>
              <c:f>Sheet1!$D$1</c:f>
              <c:strCache>
                <c:ptCount val="1"/>
                <c:pt idx="0">
                  <c:v>Neither confident nor unconfident</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Sheet1!$D$2:$D$5</c:f>
              <c:numCache>
                <c:formatCode>0%</c:formatCode>
                <c:ptCount val="4"/>
                <c:pt idx="0">
                  <c:v>0.17</c:v>
                </c:pt>
                <c:pt idx="1">
                  <c:v>0.21</c:v>
                </c:pt>
                <c:pt idx="2">
                  <c:v>0.21</c:v>
                </c:pt>
                <c:pt idx="3">
                  <c:v>0.25</c:v>
                </c:pt>
              </c:numCache>
            </c:numRef>
          </c:val>
          <c:extLst>
            <c:ext xmlns:c16="http://schemas.microsoft.com/office/drawing/2014/chart" uri="{C3380CC4-5D6E-409C-BE32-E72D297353CC}">
              <c16:uniqueId val="{00000002-E7F1-4230-B99A-FC72E83BB9BC}"/>
            </c:ext>
          </c:extLst>
        </c:ser>
        <c:ser>
          <c:idx val="3"/>
          <c:order val="3"/>
          <c:tx>
            <c:strRef>
              <c:f>Sheet1!$E$1</c:f>
              <c:strCache>
                <c:ptCount val="1"/>
                <c:pt idx="0">
                  <c:v>Not very confident</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Sheet1!$E$2:$E$5</c:f>
              <c:numCache>
                <c:formatCode>0%</c:formatCode>
                <c:ptCount val="4"/>
                <c:pt idx="0">
                  <c:v>7.0000000000000007E-2</c:v>
                </c:pt>
                <c:pt idx="1">
                  <c:v>7.0000000000000007E-2</c:v>
                </c:pt>
                <c:pt idx="2">
                  <c:v>0.08</c:v>
                </c:pt>
                <c:pt idx="3">
                  <c:v>0.16</c:v>
                </c:pt>
              </c:numCache>
            </c:numRef>
          </c:val>
          <c:extLst>
            <c:ext xmlns:c16="http://schemas.microsoft.com/office/drawing/2014/chart" uri="{C3380CC4-5D6E-409C-BE32-E72D297353CC}">
              <c16:uniqueId val="{00000003-E7F1-4230-B99A-FC72E83BB9BC}"/>
            </c:ext>
          </c:extLst>
        </c:ser>
        <c:ser>
          <c:idx val="4"/>
          <c:order val="4"/>
          <c:tx>
            <c:strRef>
              <c:f>Sheet1!$F$1</c:f>
              <c:strCache>
                <c:ptCount val="1"/>
                <c:pt idx="0">
                  <c:v>Not at all confident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Sheet1!$F$2:$F$5</c:f>
              <c:numCache>
                <c:formatCode>0%</c:formatCode>
                <c:ptCount val="4"/>
                <c:pt idx="0">
                  <c:v>0.02</c:v>
                </c:pt>
                <c:pt idx="1">
                  <c:v>0.02</c:v>
                </c:pt>
                <c:pt idx="2">
                  <c:v>0.03</c:v>
                </c:pt>
                <c:pt idx="3">
                  <c:v>0.09</c:v>
                </c:pt>
              </c:numCache>
            </c:numRef>
          </c:val>
          <c:extLst>
            <c:ext xmlns:c16="http://schemas.microsoft.com/office/drawing/2014/chart" uri="{C3380CC4-5D6E-409C-BE32-E72D297353CC}">
              <c16:uniqueId val="{00000004-E7F1-4230-B99A-FC72E83BB9BC}"/>
            </c:ext>
          </c:extLst>
        </c:ser>
        <c:ser>
          <c:idx val="5"/>
          <c:order val="5"/>
          <c:tx>
            <c:strRef>
              <c:f>Sheet1!$G$1</c:f>
              <c:strCache>
                <c:ptCount val="1"/>
                <c:pt idx="0">
                  <c:v>DK</c:v>
                </c:pt>
              </c:strCache>
            </c:strRef>
          </c:tx>
          <c:spPr>
            <a:solidFill>
              <a:schemeClr val="bg1">
                <a:lumMod val="65000"/>
              </a:schemeClr>
            </a:solidFill>
            <a:ln>
              <a:noFill/>
            </a:ln>
            <a:effectLst/>
          </c:spPr>
          <c:invertIfNegative val="0"/>
          <c:dLbls>
            <c:dLbl>
              <c:idx val="0"/>
              <c:layout>
                <c:manualLayout>
                  <c:x val="2.267549785800288E-2"/>
                  <c:y val="5.200016378004340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9C-4C17-935C-0C6DE49B783B}"/>
                </c:ext>
              </c:extLst>
            </c:dLbl>
            <c:dLbl>
              <c:idx val="1"/>
              <c:layout>
                <c:manualLayout>
                  <c:x val="2.2587954300791815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9C-4C17-935C-0C6DE49B783B}"/>
                </c:ext>
              </c:extLst>
            </c:dLbl>
            <c:dLbl>
              <c:idx val="2"/>
              <c:layout>
                <c:manualLayout>
                  <c:x val="1.401432575521633E-2"/>
                  <c:y val="-2.600008189002170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9C-4C17-935C-0C6DE49B783B}"/>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Food and drink, including alcohol, for consumption at home (not takeaways)</c:v>
                </c:pt>
                <c:pt idx="1">
                  <c:v>Furniture, furnishings, domestic appliances and fixtures</c:v>
                </c:pt>
                <c:pt idx="2">
                  <c:v>Items and services for home and garden maintenance</c:v>
                </c:pt>
                <c:pt idx="3">
                  <c:v>Second-hand cars or other second-hand vehicles</c:v>
                </c:pt>
              </c:strCache>
            </c:strRef>
          </c:cat>
          <c:val>
            <c:numRef>
              <c:f>Sheet1!$G$2:$G$5</c:f>
              <c:numCache>
                <c:formatCode>0%</c:formatCode>
                <c:ptCount val="4"/>
                <c:pt idx="0">
                  <c:v>0.03</c:v>
                </c:pt>
                <c:pt idx="1">
                  <c:v>0.03</c:v>
                </c:pt>
                <c:pt idx="2">
                  <c:v>0.05</c:v>
                </c:pt>
                <c:pt idx="3">
                  <c:v>0.1</c:v>
                </c:pt>
              </c:numCache>
            </c:numRef>
          </c:val>
          <c:extLst>
            <c:ext xmlns:c16="http://schemas.microsoft.com/office/drawing/2014/chart" uri="{C3380CC4-5D6E-409C-BE32-E72D297353CC}">
              <c16:uniqueId val="{00000005-E7F1-4230-B99A-FC72E83BB9BC}"/>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t"/>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2.7714524628675543E-2"/>
          <c:y val="0.82865971320798426"/>
          <c:w val="0.95079953996718947"/>
          <c:h val="0.1564305143949743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1421BA-D678-8744-B648-1BD5496ED8CB}" type="datetimeFigureOut">
              <a:rPr lang="en-GB" smtClean="0"/>
              <a:t>30/09/2026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860831-B6F0-9C43-8C64-43CF703B617E}" type="slidenum">
              <a:rPr lang="en-GB" smtClean="0"/>
              <a:t>‹#›</a:t>
            </a:fld>
            <a:endParaRPr lang="en-GB"/>
          </a:p>
        </p:txBody>
      </p:sp>
    </p:spTree>
    <p:extLst>
      <p:ext uri="{BB962C8B-B14F-4D97-AF65-F5344CB8AC3E}">
        <p14:creationId xmlns:p14="http://schemas.microsoft.com/office/powerpoint/2010/main" val="32051491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920AF-7A88-4E4F-914C-41ECA985DBA6}"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433E-AD34-5746-A6AE-70246CD015E1}" type="slidenum">
              <a:rPr lang="en-GB" smtClean="0"/>
              <a:t>‹#›</a:t>
            </a:fld>
            <a:endParaRPr lang="en-GB"/>
          </a:p>
        </p:txBody>
      </p:sp>
    </p:spTree>
    <p:extLst>
      <p:ext uri="{BB962C8B-B14F-4D97-AF65-F5344CB8AC3E}">
        <p14:creationId xmlns:p14="http://schemas.microsoft.com/office/powerpoint/2010/main" val="93718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a:t>
            </a:fld>
            <a:endParaRPr lang="en-GB"/>
          </a:p>
        </p:txBody>
      </p:sp>
    </p:spTree>
    <p:extLst>
      <p:ext uri="{BB962C8B-B14F-4D97-AF65-F5344CB8AC3E}">
        <p14:creationId xmlns:p14="http://schemas.microsoft.com/office/powerpoint/2010/main" val="243384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4</a:t>
            </a:fld>
            <a:endParaRPr lang="en-GB"/>
          </a:p>
        </p:txBody>
      </p:sp>
    </p:spTree>
    <p:extLst>
      <p:ext uri="{BB962C8B-B14F-4D97-AF65-F5344CB8AC3E}">
        <p14:creationId xmlns:p14="http://schemas.microsoft.com/office/powerpoint/2010/main" val="37886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9</a:t>
            </a:fld>
            <a:endParaRPr lang="en-GB"/>
          </a:p>
        </p:txBody>
      </p:sp>
    </p:spTree>
    <p:extLst>
      <p:ext uri="{BB962C8B-B14F-4D97-AF65-F5344CB8AC3E}">
        <p14:creationId xmlns:p14="http://schemas.microsoft.com/office/powerpoint/2010/main" val="3248197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household appliances’ includes TVs, hair dryers, fans, vacuum cleaners.</a:t>
            </a:r>
          </a:p>
        </p:txBody>
      </p:sp>
      <p:sp>
        <p:nvSpPr>
          <p:cNvPr id="4" name="Slide Number Placeholder 3"/>
          <p:cNvSpPr>
            <a:spLocks noGrp="1"/>
          </p:cNvSpPr>
          <p:nvPr>
            <p:ph type="sldNum" sz="quarter" idx="5"/>
          </p:nvPr>
        </p:nvSpPr>
        <p:spPr/>
        <p:txBody>
          <a:bodyPr/>
          <a:lstStyle/>
          <a:p>
            <a:fld id="{825F433E-AD34-5746-A6AE-70246CD015E1}" type="slidenum">
              <a:rPr lang="en-GB" smtClean="0"/>
              <a:t>13</a:t>
            </a:fld>
            <a:endParaRPr lang="en-GB"/>
          </a:p>
        </p:txBody>
      </p:sp>
    </p:spTree>
    <p:extLst>
      <p:ext uri="{BB962C8B-B14F-4D97-AF65-F5344CB8AC3E}">
        <p14:creationId xmlns:p14="http://schemas.microsoft.com/office/powerpoint/2010/main" val="305384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Clr>
                <a:srgbClr val="2CE3A0"/>
              </a:buClr>
            </a:pPr>
            <a:r>
              <a:rPr lang="en-GB" sz="1200" b="0"/>
              <a:t>Unweighted data</a:t>
            </a:r>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38</a:t>
            </a:fld>
            <a:endParaRPr lang="en-GB"/>
          </a:p>
        </p:txBody>
      </p:sp>
    </p:spTree>
    <p:extLst>
      <p:ext uri="{BB962C8B-B14F-4D97-AF65-F5344CB8AC3E}">
        <p14:creationId xmlns:p14="http://schemas.microsoft.com/office/powerpoint/2010/main" val="2247834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3.xml"/><Relationship Id="rId5" Type="http://schemas.openxmlformats.org/officeDocument/2006/relationships/image" Target="../media/image15.pn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eg"/><Relationship Id="rId1" Type="http://schemas.openxmlformats.org/officeDocument/2006/relationships/slideMaster" Target="../slideMasters/slideMaster3.xml"/><Relationship Id="rId5" Type="http://schemas.openxmlformats.org/officeDocument/2006/relationships/image" Target="../media/image15.png"/><Relationship Id="rId4" Type="http://schemas.openxmlformats.org/officeDocument/2006/relationships/image" Target="../media/image2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6" Type="http://schemas.openxmlformats.org/officeDocument/2006/relationships/image" Target="../media/image15.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Master" Target="../slideMasters/slideMaster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72C90-D76D-5C6B-D575-912D8C6EBC70}"/>
              </a:ext>
            </a:extLst>
          </p:cNvPr>
          <p:cNvPicPr>
            <a:picLocks noChangeAspect="1"/>
          </p:cNvPicPr>
          <p:nvPr userDrawn="1"/>
        </p:nvPicPr>
        <p:blipFill>
          <a:blip r:embed="rId3"/>
          <a:stretch>
            <a:fillRect/>
          </a:stretch>
        </p:blipFill>
        <p:spPr>
          <a:xfrm>
            <a:off x="0" y="15050"/>
            <a:ext cx="9727514" cy="6862403"/>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15" name="Picture 14" descr="Background pattern, circle&#10;&#10;Description automatically generated">
            <a:extLst>
              <a:ext uri="{FF2B5EF4-FFF2-40B4-BE49-F238E27FC236}">
                <a16:creationId xmlns:a16="http://schemas.microsoft.com/office/drawing/2014/main" id="{096A0585-2E7C-761B-F4DE-49A7B89ADBF6}"/>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pic>
        <p:nvPicPr>
          <p:cNvPr id="2" name="Picture 1">
            <a:extLst>
              <a:ext uri="{FF2B5EF4-FFF2-40B4-BE49-F238E27FC236}">
                <a16:creationId xmlns:a16="http://schemas.microsoft.com/office/drawing/2014/main" id="{DF0D02E1-7102-DBD0-8D4F-90CE0302004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3251977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3"/>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rot="10800000">
            <a:off x="0" y="45757"/>
            <a:ext cx="10499631" cy="6842950"/>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1" y="2710880"/>
            <a:ext cx="4320475" cy="2599791"/>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4104455"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3" name="Picture 2">
            <a:extLst>
              <a:ext uri="{FF2B5EF4-FFF2-40B4-BE49-F238E27FC236}">
                <a16:creationId xmlns:a16="http://schemas.microsoft.com/office/drawing/2014/main" id="{D33A3920-0F44-7C1D-2EB0-AFDC8D09DD48}"/>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030284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3">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2"/>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rot="10800000">
            <a:off x="16376" y="15050"/>
            <a:ext cx="10499631" cy="684295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6" name="Round Diagonal Corner Rectangle 5">
            <a:extLst>
              <a:ext uri="{FF2B5EF4-FFF2-40B4-BE49-F238E27FC236}">
                <a16:creationId xmlns:a16="http://schemas.microsoft.com/office/drawing/2014/main" id="{E8C23F41-D85F-35A8-3BF0-473361CC1579}"/>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C900A298-58C5-A61E-9F47-7E347319B488}"/>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GB"/>
              <a:t>Click to edit Master title style</a:t>
            </a:r>
          </a:p>
        </p:txBody>
      </p:sp>
      <p:pic>
        <p:nvPicPr>
          <p:cNvPr id="3" name="Picture 2">
            <a:extLst>
              <a:ext uri="{FF2B5EF4-FFF2-40B4-BE49-F238E27FC236}">
                <a16:creationId xmlns:a16="http://schemas.microsoft.com/office/drawing/2014/main" id="{22A8D438-9D11-A435-D69A-F7B14A8068C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16099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 header / intro">
    <p:bg>
      <p:bgPr>
        <a:solidFill>
          <a:srgbClr val="005547"/>
        </a:solidFill>
        <a:effectLst/>
      </p:bgPr>
    </p:bg>
    <p:spTree>
      <p:nvGrpSpPr>
        <p:cNvPr id="1" name=""/>
        <p:cNvGrpSpPr/>
        <p:nvPr/>
      </p:nvGrpSpPr>
      <p:grpSpPr>
        <a:xfrm>
          <a:off x="0" y="0"/>
          <a:ext cx="0" cy="0"/>
          <a:chOff x="0" y="0"/>
          <a:chExt cx="0" cy="0"/>
        </a:xfrm>
      </p:grpSpPr>
      <p:pic>
        <p:nvPicPr>
          <p:cNvPr id="8" name="Picture 7" descr="Background pattern, circle&#10;&#10;Description automatically generated">
            <a:extLst>
              <a:ext uri="{FF2B5EF4-FFF2-40B4-BE49-F238E27FC236}">
                <a16:creationId xmlns:a16="http://schemas.microsoft.com/office/drawing/2014/main" id="{267A969F-8250-2811-9C5F-781E2B87AD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10816" y="0"/>
            <a:ext cx="12061847" cy="685800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1" y="5733256"/>
            <a:ext cx="3359695" cy="1124743"/>
          </a:xfrm>
          <a:prstGeom prst="round1Rect">
            <a:avLst>
              <a:gd name="adj" fmla="val 32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accent1"/>
                </a:solidFill>
                <a:latin typeface="Arial" charset="0"/>
                <a:ea typeface="Arial" charset="0"/>
                <a:cs typeface="Arial" charset="0"/>
              </a:defRPr>
            </a:lvl1pPr>
          </a:lstStyle>
          <a:p>
            <a:endParaRPr lang="en-GB"/>
          </a:p>
        </p:txBody>
      </p:sp>
      <p:sp>
        <p:nvSpPr>
          <p:cNvPr id="15" name="Title 1">
            <a:extLst>
              <a:ext uri="{FF2B5EF4-FFF2-40B4-BE49-F238E27FC236}">
                <a16:creationId xmlns:a16="http://schemas.microsoft.com/office/drawing/2014/main" id="{B5DC2265-4B8A-D737-FE3D-104E683EA3E7}"/>
              </a:ext>
            </a:extLst>
          </p:cNvPr>
          <p:cNvSpPr>
            <a:spLocks noGrp="1"/>
          </p:cNvSpPr>
          <p:nvPr>
            <p:ph type="title"/>
          </p:nvPr>
        </p:nvSpPr>
        <p:spPr>
          <a:xfrm>
            <a:off x="387496" y="2132856"/>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GB"/>
              <a:t>Click to edit Master title style</a:t>
            </a:r>
          </a:p>
        </p:txBody>
      </p:sp>
      <p:sp>
        <p:nvSpPr>
          <p:cNvPr id="2" name="Picture Placeholder 8">
            <a:extLst>
              <a:ext uri="{FF2B5EF4-FFF2-40B4-BE49-F238E27FC236}">
                <a16:creationId xmlns:a16="http://schemas.microsoft.com/office/drawing/2014/main" id="{4EF1ACFC-F1EB-DB21-7F11-D47DA5BCDC0F}"/>
              </a:ext>
            </a:extLst>
          </p:cNvPr>
          <p:cNvSpPr>
            <a:spLocks noGrp="1"/>
          </p:cNvSpPr>
          <p:nvPr>
            <p:ph type="pic" sz="quarter" idx="12"/>
          </p:nvPr>
        </p:nvSpPr>
        <p:spPr>
          <a:xfrm>
            <a:off x="6168008" y="1700808"/>
            <a:ext cx="5508000" cy="4652852"/>
          </a:xfrm>
          <a:prstGeom prst="round2DiagRect">
            <a:avLst>
              <a:gd name="adj1" fmla="val 11114"/>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lIns="90000" anchor="ctr" anchorCtr="0">
            <a:noAutofit/>
          </a:bodyPr>
          <a:lstStyle>
            <a:lvl1pPr>
              <a:defRPr>
                <a:solidFill>
                  <a:srgbClr val="005547"/>
                </a:solidFill>
              </a:defRPr>
            </a:lvl1pPr>
          </a:lstStyle>
          <a:p>
            <a:r>
              <a:rPr lang="en-GB"/>
              <a:t>Click icon to add picture</a:t>
            </a:r>
          </a:p>
        </p:txBody>
      </p:sp>
      <p:pic>
        <p:nvPicPr>
          <p:cNvPr id="3" name="Picture 2">
            <a:extLst>
              <a:ext uri="{FF2B5EF4-FFF2-40B4-BE49-F238E27FC236}">
                <a16:creationId xmlns:a16="http://schemas.microsoft.com/office/drawing/2014/main" id="{A20C6151-9853-222C-95C8-DDE96C2B6B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79381" y="447519"/>
            <a:ext cx="2303952" cy="749233"/>
          </a:xfrm>
          <a:prstGeom prst="rect">
            <a:avLst/>
          </a:prstGeom>
        </p:spPr>
      </p:pic>
    </p:spTree>
    <p:extLst>
      <p:ext uri="{BB962C8B-B14F-4D97-AF65-F5344CB8AC3E}">
        <p14:creationId xmlns:p14="http://schemas.microsoft.com/office/powerpoint/2010/main" val="2405048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 header 1">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2AB07B-4B43-5255-96B8-CA5769E8D6A3}"/>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C4539FF-E0DC-B7D7-74E1-648E369B0107}"/>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pic>
        <p:nvPicPr>
          <p:cNvPr id="5" name="Picture 4">
            <a:extLst>
              <a:ext uri="{FF2B5EF4-FFF2-40B4-BE49-F238E27FC236}">
                <a16:creationId xmlns:a16="http://schemas.microsoft.com/office/drawing/2014/main" id="{8ED94260-59CD-E757-4021-9DA814FD06E8}"/>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74738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ub header 2">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A61BF8E-BDAD-0B3E-A27B-9CD3D75E6486}"/>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pic>
        <p:nvPicPr>
          <p:cNvPr id="4" name="Picture 3">
            <a:extLst>
              <a:ext uri="{FF2B5EF4-FFF2-40B4-BE49-F238E27FC236}">
                <a16:creationId xmlns:a16="http://schemas.microsoft.com/office/drawing/2014/main" id="{D8B47CEC-EE84-5144-DE26-B558C802171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51384" y="320675"/>
            <a:ext cx="2138349" cy="981124"/>
          </a:xfrm>
          <a:prstGeom prst="rect">
            <a:avLst/>
          </a:prstGeom>
        </p:spPr>
      </p:pic>
    </p:spTree>
    <p:extLst>
      <p:ext uri="{BB962C8B-B14F-4D97-AF65-F5344CB8AC3E}">
        <p14:creationId xmlns:p14="http://schemas.microsoft.com/office/powerpoint/2010/main" val="2530917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title page ">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3" name="Picture 2" descr="A green rectangle with a black background&#10;&#10;Description automatically generated with low confidence">
            <a:extLst>
              <a:ext uri="{FF2B5EF4-FFF2-40B4-BE49-F238E27FC236}">
                <a16:creationId xmlns:a16="http://schemas.microsoft.com/office/drawing/2014/main" id="{756AB104-6079-B531-A0FF-C16C71CE42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260648"/>
            <a:ext cx="12192000" cy="5993904"/>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BC5D32FA-DF98-10EE-7C33-0C4F0BC27E69}"/>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E5829AE1-4A47-D12F-2D47-B1EC04F296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20421736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nk divider/title pag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CB5569A3-B84E-0381-8909-D2B5E65ACA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3" y="188641"/>
            <a:ext cx="12192000" cy="6048672"/>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E0710D92-0C73-9FCA-FA48-A011C3A90D12}"/>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2AE9772-A55C-3FB4-6B8D-9F198A76C59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433205631"/>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s Green">
    <p:bg>
      <p:bgPr>
        <a:solidFill>
          <a:srgbClr val="005547"/>
        </a:solidFill>
        <a:effectLst/>
      </p:bgPr>
    </p:bg>
    <p:spTree>
      <p:nvGrpSpPr>
        <p:cNvPr id="1" name=""/>
        <p:cNvGrpSpPr/>
        <p:nvPr/>
      </p:nvGrpSpPr>
      <p:grpSpPr>
        <a:xfrm>
          <a:off x="0" y="0"/>
          <a:ext cx="0" cy="0"/>
          <a:chOff x="0" y="0"/>
          <a:chExt cx="0" cy="0"/>
        </a:xfrm>
      </p:grpSpPr>
      <p:pic>
        <p:nvPicPr>
          <p:cNvPr id="5" name="Picture 4" descr="Background pattern, circle&#10;&#10;Description automatically generated">
            <a:extLst>
              <a:ext uri="{FF2B5EF4-FFF2-40B4-BE49-F238E27FC236}">
                <a16:creationId xmlns:a16="http://schemas.microsoft.com/office/drawing/2014/main" id="{89066DBB-9F47-C206-DE63-07AF74ABB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680864" y="1053660"/>
            <a:ext cx="9693408" cy="6858000"/>
          </a:xfrm>
          <a:prstGeom prst="rect">
            <a:avLst/>
          </a:prstGeom>
        </p:spPr>
      </p:pic>
      <p:sp>
        <p:nvSpPr>
          <p:cNvPr id="12" name="Title 1"/>
          <p:cNvSpPr>
            <a:spLocks noGrp="1"/>
          </p:cNvSpPr>
          <p:nvPr>
            <p:ph type="title" hasCustomPrompt="1"/>
          </p:nvPr>
        </p:nvSpPr>
        <p:spPr>
          <a:xfrm>
            <a:off x="386829" y="613812"/>
            <a:ext cx="4845075" cy="798964"/>
          </a:xfr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GB"/>
              <a:t>Contents</a:t>
            </a:r>
          </a:p>
        </p:txBody>
      </p:sp>
      <p:sp>
        <p:nvSpPr>
          <p:cNvPr id="37" name="Text Placeholder 18"/>
          <p:cNvSpPr>
            <a:spLocks noGrp="1"/>
          </p:cNvSpPr>
          <p:nvPr>
            <p:ph type="body" sz="quarter" idx="13"/>
          </p:nvPr>
        </p:nvSpPr>
        <p:spPr>
          <a:xfrm>
            <a:off x="482467" y="2555728"/>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4" name="Text Placeholder 3"/>
          <p:cNvSpPr>
            <a:spLocks noGrp="1"/>
          </p:cNvSpPr>
          <p:nvPr>
            <p:ph type="body" sz="quarter" idx="21" hasCustomPrompt="1"/>
          </p:nvPr>
        </p:nvSpPr>
        <p:spPr>
          <a:xfrm>
            <a:off x="7229864" y="2552753"/>
            <a:ext cx="615213" cy="376602"/>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01</a:t>
            </a:r>
          </a:p>
        </p:txBody>
      </p:sp>
      <p:cxnSp>
        <p:nvCxnSpPr>
          <p:cNvPr id="49" name="Straight Connector 48">
            <a:extLst>
              <a:ext uri="{FF2B5EF4-FFF2-40B4-BE49-F238E27FC236}">
                <a16:creationId xmlns:a16="http://schemas.microsoft.com/office/drawing/2014/main" id="{181B0FB6-E4D2-9A4E-CCE4-C519CBDA7E41}"/>
              </a:ext>
            </a:extLst>
          </p:cNvPr>
          <p:cNvCxnSpPr>
            <a:cxnSpLocks/>
          </p:cNvCxnSpPr>
          <p:nvPr userDrawn="1"/>
        </p:nvCxnSpPr>
        <p:spPr>
          <a:xfrm>
            <a:off x="482467" y="2340000"/>
            <a:ext cx="7362611" cy="0"/>
          </a:xfrm>
          <a:prstGeom prst="line">
            <a:avLst/>
          </a:prstGeom>
          <a:ln w="25400">
            <a:solidFill>
              <a:srgbClr val="669991"/>
            </a:solidFill>
          </a:ln>
        </p:spPr>
        <p:style>
          <a:lnRef idx="1">
            <a:schemeClr val="accent1"/>
          </a:lnRef>
          <a:fillRef idx="0">
            <a:schemeClr val="accent1"/>
          </a:fillRef>
          <a:effectRef idx="0">
            <a:schemeClr val="accent1"/>
          </a:effectRef>
          <a:fontRef idx="minor">
            <a:schemeClr val="tx1"/>
          </a:fontRef>
        </p:style>
      </p:cxnSp>
      <p:sp>
        <p:nvSpPr>
          <p:cNvPr id="57" name="Picture Placeholder 8">
            <a:extLst>
              <a:ext uri="{FF2B5EF4-FFF2-40B4-BE49-F238E27FC236}">
                <a16:creationId xmlns:a16="http://schemas.microsoft.com/office/drawing/2014/main" id="{04C8D043-FFD3-FD0F-74D8-4B8C790A3A77}"/>
              </a:ext>
            </a:extLst>
          </p:cNvPr>
          <p:cNvSpPr>
            <a:spLocks noGrp="1"/>
          </p:cNvSpPr>
          <p:nvPr>
            <p:ph type="pic" sz="quarter" idx="12"/>
          </p:nvPr>
        </p:nvSpPr>
        <p:spPr>
          <a:xfrm>
            <a:off x="8194866" y="1700807"/>
            <a:ext cx="3996000" cy="5148000"/>
          </a:xfrm>
          <a:custGeom>
            <a:avLst/>
            <a:gdLst>
              <a:gd name="connsiteX0" fmla="*/ 454979 w 4008269"/>
              <a:gd name="connsiteY0" fmla="*/ 0 h 5325446"/>
              <a:gd name="connsiteX1" fmla="*/ 4008269 w 4008269"/>
              <a:gd name="connsiteY1" fmla="*/ 0 h 5325446"/>
              <a:gd name="connsiteX2" fmla="*/ 4008269 w 4008269"/>
              <a:gd name="connsiteY2" fmla="*/ 0 h 5325446"/>
              <a:gd name="connsiteX3" fmla="*/ 4008269 w 4008269"/>
              <a:gd name="connsiteY3" fmla="*/ 4870467 h 5325446"/>
              <a:gd name="connsiteX4" fmla="*/ 3553290 w 4008269"/>
              <a:gd name="connsiteY4" fmla="*/ 5325446 h 5325446"/>
              <a:gd name="connsiteX5" fmla="*/ 0 w 4008269"/>
              <a:gd name="connsiteY5" fmla="*/ 5325446 h 5325446"/>
              <a:gd name="connsiteX6" fmla="*/ 0 w 4008269"/>
              <a:gd name="connsiteY6" fmla="*/ 5325446 h 5325446"/>
              <a:gd name="connsiteX7" fmla="*/ 0 w 4008269"/>
              <a:gd name="connsiteY7" fmla="*/ 454979 h 5325446"/>
              <a:gd name="connsiteX8" fmla="*/ 454979 w 4008269"/>
              <a:gd name="connsiteY8" fmla="*/ 0 h 5325446"/>
              <a:gd name="connsiteX0" fmla="*/ 454979 w 4127814"/>
              <a:gd name="connsiteY0" fmla="*/ 0 h 5325446"/>
              <a:gd name="connsiteX1" fmla="*/ 4008269 w 4127814"/>
              <a:gd name="connsiteY1" fmla="*/ 0 h 5325446"/>
              <a:gd name="connsiteX2" fmla="*/ 4008269 w 4127814"/>
              <a:gd name="connsiteY2" fmla="*/ 0 h 5325446"/>
              <a:gd name="connsiteX3" fmla="*/ 4008269 w 4127814"/>
              <a:gd name="connsiteY3" fmla="*/ 4870467 h 5325446"/>
              <a:gd name="connsiteX4" fmla="*/ 4018802 w 4127814"/>
              <a:gd name="connsiteY4" fmla="*/ 5325446 h 5325446"/>
              <a:gd name="connsiteX5" fmla="*/ 0 w 4127814"/>
              <a:gd name="connsiteY5" fmla="*/ 5325446 h 5325446"/>
              <a:gd name="connsiteX6" fmla="*/ 0 w 4127814"/>
              <a:gd name="connsiteY6" fmla="*/ 5325446 h 5325446"/>
              <a:gd name="connsiteX7" fmla="*/ 0 w 4127814"/>
              <a:gd name="connsiteY7" fmla="*/ 454979 h 5325446"/>
              <a:gd name="connsiteX8" fmla="*/ 454979 w 4127814"/>
              <a:gd name="connsiteY8" fmla="*/ 0 h 5325446"/>
              <a:gd name="connsiteX0" fmla="*/ 454979 w 4024975"/>
              <a:gd name="connsiteY0" fmla="*/ 0 h 5325682"/>
              <a:gd name="connsiteX1" fmla="*/ 4008269 w 4024975"/>
              <a:gd name="connsiteY1" fmla="*/ 0 h 5325682"/>
              <a:gd name="connsiteX2" fmla="*/ 4008269 w 4024975"/>
              <a:gd name="connsiteY2" fmla="*/ 0 h 5325682"/>
              <a:gd name="connsiteX3" fmla="*/ 4008269 w 4024975"/>
              <a:gd name="connsiteY3" fmla="*/ 4870467 h 5325682"/>
              <a:gd name="connsiteX4" fmla="*/ 4018802 w 4024975"/>
              <a:gd name="connsiteY4" fmla="*/ 5325446 h 5325682"/>
              <a:gd name="connsiteX5" fmla="*/ 0 w 4024975"/>
              <a:gd name="connsiteY5" fmla="*/ 5325446 h 5325682"/>
              <a:gd name="connsiteX6" fmla="*/ 0 w 4024975"/>
              <a:gd name="connsiteY6" fmla="*/ 5325446 h 5325682"/>
              <a:gd name="connsiteX7" fmla="*/ 0 w 4024975"/>
              <a:gd name="connsiteY7" fmla="*/ 454979 h 5325682"/>
              <a:gd name="connsiteX8" fmla="*/ 454979 w 4024975"/>
              <a:gd name="connsiteY8" fmla="*/ 0 h 5325682"/>
              <a:gd name="connsiteX0" fmla="*/ 454979 w 4019958"/>
              <a:gd name="connsiteY0" fmla="*/ 0 h 5325682"/>
              <a:gd name="connsiteX1" fmla="*/ 4008269 w 4019958"/>
              <a:gd name="connsiteY1" fmla="*/ 0 h 5325682"/>
              <a:gd name="connsiteX2" fmla="*/ 4008269 w 4019958"/>
              <a:gd name="connsiteY2" fmla="*/ 0 h 5325682"/>
              <a:gd name="connsiteX3" fmla="*/ 4008269 w 4019958"/>
              <a:gd name="connsiteY3" fmla="*/ 4870467 h 5325682"/>
              <a:gd name="connsiteX4" fmla="*/ 4012746 w 4019958"/>
              <a:gd name="connsiteY4" fmla="*/ 5325446 h 5325682"/>
              <a:gd name="connsiteX5" fmla="*/ 0 w 4019958"/>
              <a:gd name="connsiteY5" fmla="*/ 5325446 h 5325682"/>
              <a:gd name="connsiteX6" fmla="*/ 0 w 4019958"/>
              <a:gd name="connsiteY6" fmla="*/ 5325446 h 5325682"/>
              <a:gd name="connsiteX7" fmla="*/ 0 w 4019958"/>
              <a:gd name="connsiteY7" fmla="*/ 454979 h 5325682"/>
              <a:gd name="connsiteX8" fmla="*/ 454979 w 4019958"/>
              <a:gd name="connsiteY8" fmla="*/ 0 h 5325682"/>
              <a:gd name="connsiteX0" fmla="*/ 454979 w 4016780"/>
              <a:gd name="connsiteY0" fmla="*/ 0 h 5325682"/>
              <a:gd name="connsiteX1" fmla="*/ 4008269 w 4016780"/>
              <a:gd name="connsiteY1" fmla="*/ 0 h 5325682"/>
              <a:gd name="connsiteX2" fmla="*/ 4008269 w 4016780"/>
              <a:gd name="connsiteY2" fmla="*/ 0 h 5325682"/>
              <a:gd name="connsiteX3" fmla="*/ 4008269 w 4016780"/>
              <a:gd name="connsiteY3" fmla="*/ 4870467 h 5325682"/>
              <a:gd name="connsiteX4" fmla="*/ 4008646 w 4016780"/>
              <a:gd name="connsiteY4" fmla="*/ 5325446 h 5325682"/>
              <a:gd name="connsiteX5" fmla="*/ 0 w 4016780"/>
              <a:gd name="connsiteY5" fmla="*/ 5325446 h 5325682"/>
              <a:gd name="connsiteX6" fmla="*/ 0 w 4016780"/>
              <a:gd name="connsiteY6" fmla="*/ 5325446 h 5325682"/>
              <a:gd name="connsiteX7" fmla="*/ 0 w 4016780"/>
              <a:gd name="connsiteY7" fmla="*/ 454979 h 5325682"/>
              <a:gd name="connsiteX8" fmla="*/ 454979 w 4016780"/>
              <a:gd name="connsiteY8" fmla="*/ 0 h 5325682"/>
              <a:gd name="connsiteX0" fmla="*/ 454979 w 4016780"/>
              <a:gd name="connsiteY0" fmla="*/ 0 h 5329778"/>
              <a:gd name="connsiteX1" fmla="*/ 4008269 w 4016780"/>
              <a:gd name="connsiteY1" fmla="*/ 0 h 5329778"/>
              <a:gd name="connsiteX2" fmla="*/ 4008269 w 4016780"/>
              <a:gd name="connsiteY2" fmla="*/ 0 h 5329778"/>
              <a:gd name="connsiteX3" fmla="*/ 4008269 w 4016780"/>
              <a:gd name="connsiteY3" fmla="*/ 4870467 h 5329778"/>
              <a:gd name="connsiteX4" fmla="*/ 4008646 w 4016780"/>
              <a:gd name="connsiteY4" fmla="*/ 5329546 h 5329778"/>
              <a:gd name="connsiteX5" fmla="*/ 0 w 4016780"/>
              <a:gd name="connsiteY5" fmla="*/ 5325446 h 5329778"/>
              <a:gd name="connsiteX6" fmla="*/ 0 w 4016780"/>
              <a:gd name="connsiteY6" fmla="*/ 5325446 h 5329778"/>
              <a:gd name="connsiteX7" fmla="*/ 0 w 4016780"/>
              <a:gd name="connsiteY7" fmla="*/ 454979 h 5329778"/>
              <a:gd name="connsiteX8" fmla="*/ 454979 w 4016780"/>
              <a:gd name="connsiteY8" fmla="*/ 0 h 5329778"/>
              <a:gd name="connsiteX0" fmla="*/ 454979 w 4016780"/>
              <a:gd name="connsiteY0" fmla="*/ 0 h 5329655"/>
              <a:gd name="connsiteX1" fmla="*/ 4008269 w 4016780"/>
              <a:gd name="connsiteY1" fmla="*/ 0 h 5329655"/>
              <a:gd name="connsiteX2" fmla="*/ 4008269 w 4016780"/>
              <a:gd name="connsiteY2" fmla="*/ 0 h 5329655"/>
              <a:gd name="connsiteX3" fmla="*/ 4008269 w 4016780"/>
              <a:gd name="connsiteY3" fmla="*/ 4870467 h 5329655"/>
              <a:gd name="connsiteX4" fmla="*/ 4008646 w 4016780"/>
              <a:gd name="connsiteY4" fmla="*/ 5329546 h 5329655"/>
              <a:gd name="connsiteX5" fmla="*/ 0 w 4016780"/>
              <a:gd name="connsiteY5" fmla="*/ 5325446 h 5329655"/>
              <a:gd name="connsiteX6" fmla="*/ 0 w 4016780"/>
              <a:gd name="connsiteY6" fmla="*/ 5325446 h 5329655"/>
              <a:gd name="connsiteX7" fmla="*/ 0 w 4016780"/>
              <a:gd name="connsiteY7" fmla="*/ 454979 h 5329655"/>
              <a:gd name="connsiteX8" fmla="*/ 454979 w 4016780"/>
              <a:gd name="connsiteY8" fmla="*/ 0 h 5329655"/>
              <a:gd name="connsiteX0" fmla="*/ 454979 w 4008646"/>
              <a:gd name="connsiteY0" fmla="*/ 0 h 5329546"/>
              <a:gd name="connsiteX1" fmla="*/ 4008269 w 4008646"/>
              <a:gd name="connsiteY1" fmla="*/ 0 h 5329546"/>
              <a:gd name="connsiteX2" fmla="*/ 4008269 w 4008646"/>
              <a:gd name="connsiteY2" fmla="*/ 0 h 5329546"/>
              <a:gd name="connsiteX3" fmla="*/ 4008269 w 4008646"/>
              <a:gd name="connsiteY3" fmla="*/ 4870467 h 5329546"/>
              <a:gd name="connsiteX4" fmla="*/ 4008646 w 4008646"/>
              <a:gd name="connsiteY4" fmla="*/ 5329546 h 5329546"/>
              <a:gd name="connsiteX5" fmla="*/ 0 w 4008646"/>
              <a:gd name="connsiteY5" fmla="*/ 5325446 h 5329546"/>
              <a:gd name="connsiteX6" fmla="*/ 0 w 4008646"/>
              <a:gd name="connsiteY6" fmla="*/ 5325446 h 5329546"/>
              <a:gd name="connsiteX7" fmla="*/ 0 w 4008646"/>
              <a:gd name="connsiteY7" fmla="*/ 454979 h 5329546"/>
              <a:gd name="connsiteX8" fmla="*/ 454979 w 4008646"/>
              <a:gd name="connsiteY8" fmla="*/ 0 h 532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8646" h="5329546">
                <a:moveTo>
                  <a:pt x="454979" y="0"/>
                </a:moveTo>
                <a:lnTo>
                  <a:pt x="4008269" y="0"/>
                </a:lnTo>
                <a:lnTo>
                  <a:pt x="4008269" y="0"/>
                </a:lnTo>
                <a:lnTo>
                  <a:pt x="4008269" y="4870467"/>
                </a:lnTo>
                <a:cubicBezTo>
                  <a:pt x="4008269" y="4871617"/>
                  <a:pt x="4008117" y="5328334"/>
                  <a:pt x="4008646" y="5329546"/>
                </a:cubicBezTo>
                <a:lnTo>
                  <a:pt x="0" y="5325446"/>
                </a:lnTo>
                <a:lnTo>
                  <a:pt x="0" y="5325446"/>
                </a:lnTo>
                <a:lnTo>
                  <a:pt x="0" y="454979"/>
                </a:lnTo>
                <a:cubicBezTo>
                  <a:pt x="0" y="203701"/>
                  <a:pt x="203701" y="0"/>
                  <a:pt x="454979"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lIns="90000" anchor="ctr" anchorCtr="0">
            <a:noAutofit/>
          </a:bodyPr>
          <a:lstStyle>
            <a:lvl1pPr>
              <a:defRPr>
                <a:solidFill>
                  <a:srgbClr val="005547"/>
                </a:solidFill>
              </a:defRPr>
            </a:lvl1pPr>
          </a:lstStyle>
          <a:p>
            <a:r>
              <a:rPr lang="en-US"/>
              <a:t>Click icon to add picture</a:t>
            </a:r>
            <a:endParaRPr lang="en-GB"/>
          </a:p>
        </p:txBody>
      </p:sp>
      <p:sp>
        <p:nvSpPr>
          <p:cNvPr id="6" name="Text Placeholder 18">
            <a:extLst>
              <a:ext uri="{FF2B5EF4-FFF2-40B4-BE49-F238E27FC236}">
                <a16:creationId xmlns:a16="http://schemas.microsoft.com/office/drawing/2014/main" id="{F1D06A7F-7159-3AF1-EC41-C81E9DE1C075}"/>
              </a:ext>
            </a:extLst>
          </p:cNvPr>
          <p:cNvSpPr>
            <a:spLocks noGrp="1"/>
          </p:cNvSpPr>
          <p:nvPr>
            <p:ph type="body" sz="quarter" idx="41"/>
          </p:nvPr>
        </p:nvSpPr>
        <p:spPr>
          <a:xfrm>
            <a:off x="482467" y="3071935"/>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7" name="Text Placeholder 3">
            <a:extLst>
              <a:ext uri="{FF2B5EF4-FFF2-40B4-BE49-F238E27FC236}">
                <a16:creationId xmlns:a16="http://schemas.microsoft.com/office/drawing/2014/main" id="{2E2822EA-05EB-9978-3DA8-4CEB2487FB4D}"/>
              </a:ext>
            </a:extLst>
          </p:cNvPr>
          <p:cNvSpPr>
            <a:spLocks noGrp="1"/>
          </p:cNvSpPr>
          <p:nvPr>
            <p:ph type="body" sz="quarter" idx="42" hasCustomPrompt="1"/>
          </p:nvPr>
        </p:nvSpPr>
        <p:spPr>
          <a:xfrm>
            <a:off x="7229864" y="3068960"/>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02</a:t>
            </a:r>
          </a:p>
        </p:txBody>
      </p:sp>
      <p:sp>
        <p:nvSpPr>
          <p:cNvPr id="8" name="Text Placeholder 18">
            <a:extLst>
              <a:ext uri="{FF2B5EF4-FFF2-40B4-BE49-F238E27FC236}">
                <a16:creationId xmlns:a16="http://schemas.microsoft.com/office/drawing/2014/main" id="{01A01F38-DEE5-DEEE-E9F2-E2C9CF1BA062}"/>
              </a:ext>
            </a:extLst>
          </p:cNvPr>
          <p:cNvSpPr>
            <a:spLocks noGrp="1"/>
          </p:cNvSpPr>
          <p:nvPr>
            <p:ph type="body" sz="quarter" idx="43"/>
          </p:nvPr>
        </p:nvSpPr>
        <p:spPr>
          <a:xfrm>
            <a:off x="482467" y="3595386"/>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9" name="Text Placeholder 3">
            <a:extLst>
              <a:ext uri="{FF2B5EF4-FFF2-40B4-BE49-F238E27FC236}">
                <a16:creationId xmlns:a16="http://schemas.microsoft.com/office/drawing/2014/main" id="{FC3FA685-1028-0503-2F57-BAA4EC5F84E5}"/>
              </a:ext>
            </a:extLst>
          </p:cNvPr>
          <p:cNvSpPr>
            <a:spLocks noGrp="1"/>
          </p:cNvSpPr>
          <p:nvPr>
            <p:ph type="body" sz="quarter" idx="44" hasCustomPrompt="1"/>
          </p:nvPr>
        </p:nvSpPr>
        <p:spPr>
          <a:xfrm>
            <a:off x="7229864" y="3592411"/>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03</a:t>
            </a:r>
          </a:p>
        </p:txBody>
      </p:sp>
      <p:sp>
        <p:nvSpPr>
          <p:cNvPr id="10" name="Text Placeholder 18">
            <a:extLst>
              <a:ext uri="{FF2B5EF4-FFF2-40B4-BE49-F238E27FC236}">
                <a16:creationId xmlns:a16="http://schemas.microsoft.com/office/drawing/2014/main" id="{87B5D0A0-FC36-C0B9-DD46-5C66EE507003}"/>
              </a:ext>
            </a:extLst>
          </p:cNvPr>
          <p:cNvSpPr>
            <a:spLocks noGrp="1"/>
          </p:cNvSpPr>
          <p:nvPr>
            <p:ph type="body" sz="quarter" idx="45"/>
          </p:nvPr>
        </p:nvSpPr>
        <p:spPr>
          <a:xfrm>
            <a:off x="482467" y="4116086"/>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1" name="Text Placeholder 3">
            <a:extLst>
              <a:ext uri="{FF2B5EF4-FFF2-40B4-BE49-F238E27FC236}">
                <a16:creationId xmlns:a16="http://schemas.microsoft.com/office/drawing/2014/main" id="{909220C0-06F9-18D3-80CB-3BA23E0AA63C}"/>
              </a:ext>
            </a:extLst>
          </p:cNvPr>
          <p:cNvSpPr>
            <a:spLocks noGrp="1"/>
          </p:cNvSpPr>
          <p:nvPr>
            <p:ph type="body" sz="quarter" idx="46" hasCustomPrompt="1"/>
          </p:nvPr>
        </p:nvSpPr>
        <p:spPr>
          <a:xfrm>
            <a:off x="7229864" y="4113111"/>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04</a:t>
            </a:r>
          </a:p>
        </p:txBody>
      </p:sp>
      <p:sp>
        <p:nvSpPr>
          <p:cNvPr id="16" name="Text Placeholder 18">
            <a:extLst>
              <a:ext uri="{FF2B5EF4-FFF2-40B4-BE49-F238E27FC236}">
                <a16:creationId xmlns:a16="http://schemas.microsoft.com/office/drawing/2014/main" id="{98290390-E33C-7BF5-96B1-0D5E85CC62FF}"/>
              </a:ext>
            </a:extLst>
          </p:cNvPr>
          <p:cNvSpPr>
            <a:spLocks noGrp="1"/>
          </p:cNvSpPr>
          <p:nvPr>
            <p:ph type="body" sz="quarter" idx="47"/>
          </p:nvPr>
        </p:nvSpPr>
        <p:spPr>
          <a:xfrm>
            <a:off x="482467" y="4637914"/>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7" name="Text Placeholder 3">
            <a:extLst>
              <a:ext uri="{FF2B5EF4-FFF2-40B4-BE49-F238E27FC236}">
                <a16:creationId xmlns:a16="http://schemas.microsoft.com/office/drawing/2014/main" id="{C0B212E2-7682-FE1A-BD18-8EC97E5BD7A6}"/>
              </a:ext>
            </a:extLst>
          </p:cNvPr>
          <p:cNvSpPr>
            <a:spLocks noGrp="1"/>
          </p:cNvSpPr>
          <p:nvPr>
            <p:ph type="body" sz="quarter" idx="48" hasCustomPrompt="1"/>
          </p:nvPr>
        </p:nvSpPr>
        <p:spPr>
          <a:xfrm>
            <a:off x="7229864" y="4634939"/>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05</a:t>
            </a:r>
          </a:p>
        </p:txBody>
      </p:sp>
      <p:sp>
        <p:nvSpPr>
          <p:cNvPr id="18" name="Text Placeholder 18">
            <a:extLst>
              <a:ext uri="{FF2B5EF4-FFF2-40B4-BE49-F238E27FC236}">
                <a16:creationId xmlns:a16="http://schemas.microsoft.com/office/drawing/2014/main" id="{3170BD5A-4F04-9CF3-0DBC-EE5D48DC2D75}"/>
              </a:ext>
            </a:extLst>
          </p:cNvPr>
          <p:cNvSpPr>
            <a:spLocks noGrp="1"/>
          </p:cNvSpPr>
          <p:nvPr>
            <p:ph type="body" sz="quarter" idx="49"/>
          </p:nvPr>
        </p:nvSpPr>
        <p:spPr>
          <a:xfrm>
            <a:off x="482467" y="5166673"/>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19" name="Text Placeholder 3">
            <a:extLst>
              <a:ext uri="{FF2B5EF4-FFF2-40B4-BE49-F238E27FC236}">
                <a16:creationId xmlns:a16="http://schemas.microsoft.com/office/drawing/2014/main" id="{8632B4C8-EA79-5B2B-B2C9-479E8A841981}"/>
              </a:ext>
            </a:extLst>
          </p:cNvPr>
          <p:cNvSpPr>
            <a:spLocks noGrp="1"/>
          </p:cNvSpPr>
          <p:nvPr>
            <p:ph type="body" sz="quarter" idx="50" hasCustomPrompt="1"/>
          </p:nvPr>
        </p:nvSpPr>
        <p:spPr>
          <a:xfrm>
            <a:off x="7229864" y="5163698"/>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06</a:t>
            </a:r>
          </a:p>
        </p:txBody>
      </p:sp>
      <p:sp>
        <p:nvSpPr>
          <p:cNvPr id="20" name="Text Placeholder 18">
            <a:extLst>
              <a:ext uri="{FF2B5EF4-FFF2-40B4-BE49-F238E27FC236}">
                <a16:creationId xmlns:a16="http://schemas.microsoft.com/office/drawing/2014/main" id="{C070C61D-E47A-DD12-697C-C85E33CF2C39}"/>
              </a:ext>
            </a:extLst>
          </p:cNvPr>
          <p:cNvSpPr>
            <a:spLocks noGrp="1"/>
          </p:cNvSpPr>
          <p:nvPr>
            <p:ph type="body" sz="quarter" idx="51"/>
          </p:nvPr>
        </p:nvSpPr>
        <p:spPr>
          <a:xfrm>
            <a:off x="482467" y="5679904"/>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23" name="Text Placeholder 3">
            <a:extLst>
              <a:ext uri="{FF2B5EF4-FFF2-40B4-BE49-F238E27FC236}">
                <a16:creationId xmlns:a16="http://schemas.microsoft.com/office/drawing/2014/main" id="{25C9AE25-FB90-78B1-45CC-F7E0E036C667}"/>
              </a:ext>
            </a:extLst>
          </p:cNvPr>
          <p:cNvSpPr>
            <a:spLocks noGrp="1"/>
          </p:cNvSpPr>
          <p:nvPr>
            <p:ph type="body" sz="quarter" idx="52" hasCustomPrompt="1"/>
          </p:nvPr>
        </p:nvSpPr>
        <p:spPr>
          <a:xfrm>
            <a:off x="7229864" y="5676929"/>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07</a:t>
            </a:r>
          </a:p>
        </p:txBody>
      </p:sp>
      <p:sp>
        <p:nvSpPr>
          <p:cNvPr id="24" name="Text Placeholder 18">
            <a:extLst>
              <a:ext uri="{FF2B5EF4-FFF2-40B4-BE49-F238E27FC236}">
                <a16:creationId xmlns:a16="http://schemas.microsoft.com/office/drawing/2014/main" id="{A34A2A6F-4279-2D05-AE35-95B226C17D0B}"/>
              </a:ext>
            </a:extLst>
          </p:cNvPr>
          <p:cNvSpPr>
            <a:spLocks noGrp="1"/>
          </p:cNvSpPr>
          <p:nvPr>
            <p:ph type="body" sz="quarter" idx="53"/>
          </p:nvPr>
        </p:nvSpPr>
        <p:spPr>
          <a:xfrm>
            <a:off x="482467" y="6190159"/>
            <a:ext cx="6713471" cy="369550"/>
          </a:xfrm>
        </p:spPr>
        <p:txBody>
          <a:bodyPr anchor="b">
            <a:normAutofit/>
          </a:bodyPr>
          <a:lstStyle>
            <a:lvl1pPr marL="0" indent="0">
              <a:buNone/>
              <a:defRPr sz="1600">
                <a:solidFill>
                  <a:schemeClr val="bg1"/>
                </a:solidFill>
              </a:defRPr>
            </a:lvl1pPr>
          </a:lstStyle>
          <a:p>
            <a:pPr lvl="0"/>
            <a:r>
              <a:rPr lang="en-US"/>
              <a:t>Click to edit Master text styles</a:t>
            </a:r>
          </a:p>
        </p:txBody>
      </p:sp>
      <p:sp>
        <p:nvSpPr>
          <p:cNvPr id="26" name="Text Placeholder 3">
            <a:extLst>
              <a:ext uri="{FF2B5EF4-FFF2-40B4-BE49-F238E27FC236}">
                <a16:creationId xmlns:a16="http://schemas.microsoft.com/office/drawing/2014/main" id="{3CCC6B4E-69A6-3645-5F90-3383C575A5FF}"/>
              </a:ext>
            </a:extLst>
          </p:cNvPr>
          <p:cNvSpPr>
            <a:spLocks noGrp="1"/>
          </p:cNvSpPr>
          <p:nvPr>
            <p:ph type="body" sz="quarter" idx="54" hasCustomPrompt="1"/>
          </p:nvPr>
        </p:nvSpPr>
        <p:spPr>
          <a:xfrm>
            <a:off x="7229864" y="6187184"/>
            <a:ext cx="615213" cy="369549"/>
          </a:xfrm>
        </p:spPr>
        <p:txBody>
          <a:bodyPr>
            <a:noAutofit/>
          </a:bodyPr>
          <a:lstStyle>
            <a:lvl1pPr marL="0" indent="0" algn="r">
              <a:buFontTx/>
              <a:buNone/>
              <a:defRPr sz="2200" b="1" i="0">
                <a:solidFill>
                  <a:schemeClr val="bg1"/>
                </a:solidFill>
                <a:latin typeface="Arial" charset="0"/>
                <a:ea typeface="Arial" charset="0"/>
                <a:cs typeface="Arial" charset="0"/>
              </a:defRPr>
            </a:lvl1pPr>
          </a:lstStyle>
          <a:p>
            <a:pPr lvl="0"/>
            <a:r>
              <a:rPr lang="en-GB"/>
              <a:t>08</a:t>
            </a:r>
          </a:p>
        </p:txBody>
      </p:sp>
      <p:pic>
        <p:nvPicPr>
          <p:cNvPr id="2" name="Picture 1">
            <a:extLst>
              <a:ext uri="{FF2B5EF4-FFF2-40B4-BE49-F238E27FC236}">
                <a16:creationId xmlns:a16="http://schemas.microsoft.com/office/drawing/2014/main" id="{979CCEBD-B4EE-8BE4-3A66-7E52BD9D933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786049746"/>
      </p:ext>
    </p:extLst>
  </p:cSld>
  <p:clrMapOvr>
    <a:masterClrMapping/>
  </p:clrMapOvr>
  <p:extLst>
    <p:ext uri="{DCECCB84-F9BA-43D5-87BE-67443E8EF086}">
      <p15:sldGuideLst xmlns:p15="http://schemas.microsoft.com/office/powerpoint/2012/main">
        <p15:guide id="1" pos="5564" userDrawn="1">
          <p15:clr>
            <a:srgbClr val="FBAE40"/>
          </p15:clr>
        </p15:guide>
        <p15:guide id="2" pos="4203" userDrawn="1">
          <p15:clr>
            <a:srgbClr val="FBAE40"/>
          </p15:clr>
        </p15:guide>
        <p15:guide id="3" pos="4430" userDrawn="1">
          <p15:clr>
            <a:srgbClr val="FBAE40"/>
          </p15:clr>
        </p15:guide>
        <p15:guide id="4" pos="3069" userDrawn="1">
          <p15:clr>
            <a:srgbClr val="FBAE40"/>
          </p15:clr>
        </p15:guide>
        <p15:guide id="5" pos="2842" userDrawn="1">
          <p15:clr>
            <a:srgbClr val="FBAE40"/>
          </p15:clr>
        </p15:guide>
        <p15:guide id="6" pos="1481" userDrawn="1">
          <p15:clr>
            <a:srgbClr val="FBAE40"/>
          </p15:clr>
        </p15:guide>
        <p15:guide id="7" pos="302" userDrawn="1">
          <p15:clr>
            <a:srgbClr val="FBAE40"/>
          </p15:clr>
        </p15:guide>
        <p15:guide id="8" pos="1708" userDrawn="1">
          <p15:clr>
            <a:srgbClr val="FBAE40"/>
          </p15:clr>
        </p15:guide>
        <p15:guide id="9" orient="horz" pos="1525" userDrawn="1">
          <p15:clr>
            <a:srgbClr val="FBAE40"/>
          </p15:clr>
        </p15:guide>
        <p15:guide id="10" orient="horz" pos="709" userDrawn="1">
          <p15:clr>
            <a:srgbClr val="FBAE40"/>
          </p15:clr>
        </p15:guide>
        <p15:guide id="11" orient="horz" pos="2750" userDrawn="1">
          <p15:clr>
            <a:srgbClr val="FBAE40"/>
          </p15:clr>
        </p15:guide>
        <p15:guide id="12" orient="horz" pos="2160" userDrawn="1">
          <p15:clr>
            <a:srgbClr val="FBAE40"/>
          </p15:clr>
        </p15:guide>
        <p15:guide id="13" orient="horz" pos="30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ec summary slide green">
    <p:bg>
      <p:bgPr>
        <a:solidFill>
          <a:schemeClr val="accent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293D7F42-108A-DF46-DCF7-9F9D778270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7856" y="19675"/>
            <a:ext cx="12192000" cy="6858000"/>
          </a:xfrm>
          <a:prstGeom prst="rect">
            <a:avLst/>
          </a:prstGeom>
        </p:spPr>
      </p:pic>
      <p:sp>
        <p:nvSpPr>
          <p:cNvPr id="6" name="Round Diagonal Corner Rectangle 5">
            <a:extLst>
              <a:ext uri="{FF2B5EF4-FFF2-40B4-BE49-F238E27FC236}">
                <a16:creationId xmlns:a16="http://schemas.microsoft.com/office/drawing/2014/main" id="{9763E444-F90C-3FF1-6DCA-1465E352334F}"/>
              </a:ext>
            </a:extLst>
          </p:cNvPr>
          <p:cNvSpPr/>
          <p:nvPr userDrawn="1"/>
        </p:nvSpPr>
        <p:spPr>
          <a:xfrm flipH="1">
            <a:off x="551384" y="1700809"/>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9E6725E5-01CB-3E94-F24E-F9C1D01387C5}"/>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
        <p:nvSpPr>
          <p:cNvPr id="5" name="Title 1">
            <a:extLst>
              <a:ext uri="{FF2B5EF4-FFF2-40B4-BE49-F238E27FC236}">
                <a16:creationId xmlns:a16="http://schemas.microsoft.com/office/drawing/2014/main" id="{C0319FB5-957E-AA2E-D7CB-2F8936AE5C40}"/>
              </a:ext>
            </a:extLst>
          </p:cNvPr>
          <p:cNvSpPr>
            <a:spLocks noGrp="1"/>
          </p:cNvSpPr>
          <p:nvPr>
            <p:ph type="title"/>
          </p:nvPr>
        </p:nvSpPr>
        <p:spPr>
          <a:xfrm>
            <a:off x="2110502" y="3155643"/>
            <a:ext cx="7970996" cy="633397"/>
          </a:xfrm>
        </p:spPr>
        <p:txBody>
          <a:bodyPr/>
          <a:lstStyle/>
          <a:p>
            <a:r>
              <a:rPr lang="en-GB"/>
              <a:t>Click to edit Master title style</a:t>
            </a:r>
            <a:endParaRPr lang="en-US"/>
          </a:p>
        </p:txBody>
      </p:sp>
      <p:sp>
        <p:nvSpPr>
          <p:cNvPr id="2" name="Rectangle 1">
            <a:extLst>
              <a:ext uri="{FF2B5EF4-FFF2-40B4-BE49-F238E27FC236}">
                <a16:creationId xmlns:a16="http://schemas.microsoft.com/office/drawing/2014/main" id="{6EBAFCC6-85A0-9249-E074-63CE3740B29A}"/>
              </a:ext>
            </a:extLst>
          </p:cNvPr>
          <p:cNvSpPr/>
          <p:nvPr userDrawn="1"/>
        </p:nvSpPr>
        <p:spPr>
          <a:xfrm>
            <a:off x="8544272" y="188640"/>
            <a:ext cx="3312368" cy="12241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3F5A5ACE-C1A2-3D87-9D90-FE71AF93F57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4281588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ec summary slide pink">
    <p:bg>
      <p:bgPr>
        <a:solidFill>
          <a:schemeClr val="accent3"/>
        </a:solidFill>
        <a:effectLst/>
      </p:bgPr>
    </p:bg>
    <p:spTree>
      <p:nvGrpSpPr>
        <p:cNvPr id="1" name=""/>
        <p:cNvGrpSpPr/>
        <p:nvPr/>
      </p:nvGrpSpPr>
      <p:grpSpPr>
        <a:xfrm>
          <a:off x="0" y="0"/>
          <a:ext cx="0" cy="0"/>
          <a:chOff x="0" y="0"/>
          <a:chExt cx="0" cy="0"/>
        </a:xfrm>
      </p:grpSpPr>
      <p:sp>
        <p:nvSpPr>
          <p:cNvPr id="4" name="Round Diagonal Corner Rectangle 5">
            <a:extLst>
              <a:ext uri="{FF2B5EF4-FFF2-40B4-BE49-F238E27FC236}">
                <a16:creationId xmlns:a16="http://schemas.microsoft.com/office/drawing/2014/main" id="{47C07F78-457A-0207-F408-79744AB9653F}"/>
              </a:ext>
            </a:extLst>
          </p:cNvPr>
          <p:cNvSpPr/>
          <p:nvPr userDrawn="1"/>
        </p:nvSpPr>
        <p:spPr>
          <a:xfrm flipH="1">
            <a:off x="551384" y="1700808"/>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3227651"/>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
        <p:nvSpPr>
          <p:cNvPr id="9" name="Rectangle 8">
            <a:extLst>
              <a:ext uri="{FF2B5EF4-FFF2-40B4-BE49-F238E27FC236}">
                <a16:creationId xmlns:a16="http://schemas.microsoft.com/office/drawing/2014/main" id="{88B5DE49-A42A-CAE5-A335-75BB7DB101BE}"/>
              </a:ext>
            </a:extLst>
          </p:cNvPr>
          <p:cNvSpPr/>
          <p:nvPr userDrawn="1"/>
        </p:nvSpPr>
        <p:spPr>
          <a:xfrm>
            <a:off x="8976320" y="260648"/>
            <a:ext cx="3024336" cy="1224136"/>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GB"/>
          </a:p>
        </p:txBody>
      </p:sp>
      <p:pic>
        <p:nvPicPr>
          <p:cNvPr id="6" name="Picture 5" descr="Background pattern, circle&#10;&#10;Description automatically generated">
            <a:extLst>
              <a:ext uri="{FF2B5EF4-FFF2-40B4-BE49-F238E27FC236}">
                <a16:creationId xmlns:a16="http://schemas.microsoft.com/office/drawing/2014/main" id="{B20E31AD-2376-CBE4-C4F0-1768B637FA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9336" y="-8114"/>
            <a:ext cx="12192000" cy="6858000"/>
          </a:xfrm>
          <a:prstGeom prst="rect">
            <a:avLst/>
          </a:prstGeom>
        </p:spPr>
      </p:pic>
      <p:pic>
        <p:nvPicPr>
          <p:cNvPr id="7" name="Picture 6">
            <a:extLst>
              <a:ext uri="{FF2B5EF4-FFF2-40B4-BE49-F238E27FC236}">
                <a16:creationId xmlns:a16="http://schemas.microsoft.com/office/drawing/2014/main" id="{0F8B265B-71D8-DA64-2376-0D6102B073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877224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left">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2"/>
          </p:nvPr>
        </p:nvSpPr>
        <p:spPr>
          <a:xfrm>
            <a:off x="20180" y="0"/>
            <a:ext cx="4655840" cy="6858000"/>
          </a:xfrm>
          <a:prstGeom prst="round2DiagRect">
            <a:avLst>
              <a:gd name="adj1" fmla="val 0"/>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nchor="ctr" anchorCtr="0">
            <a:noAutofit/>
          </a:bodyPr>
          <a:lstStyle>
            <a:lvl1pPr>
              <a:defRPr>
                <a:solidFill>
                  <a:srgbClr val="005547"/>
                </a:solidFill>
              </a:defRPr>
            </a:lvl1pPr>
          </a:lstStyle>
          <a:p>
            <a:r>
              <a:rPr lang="en-US"/>
              <a:t>Click icon to add picture</a:t>
            </a:r>
            <a:endParaRPr lang="en-GB"/>
          </a:p>
        </p:txBody>
      </p:sp>
      <p:sp>
        <p:nvSpPr>
          <p:cNvPr id="4" name="Slide Number Placeholder 3"/>
          <p:cNvSpPr>
            <a:spLocks noGrp="1"/>
          </p:cNvSpPr>
          <p:nvPr>
            <p:ph type="sldNum" sz="quarter" idx="11"/>
          </p:nvPr>
        </p:nvSpPr>
        <p:spPr>
          <a:xfrm>
            <a:off x="284018" y="6353659"/>
            <a:ext cx="2743200" cy="365125"/>
          </a:xfrm>
          <a:prstGeom prst="rect">
            <a:avLst/>
          </a:prstGeom>
        </p:spPr>
        <p:txBody>
          <a:bodyPr/>
          <a:lstStyle>
            <a:lvl1pPr>
              <a:defRPr>
                <a:solidFill>
                  <a:schemeClr val="tx1"/>
                </a:solidFill>
              </a:defRPr>
            </a:lvl1pPr>
          </a:lstStyle>
          <a:p>
            <a:fld id="{4813F0E5-B502-2044-A0C5-C340BBB4FD8F}" type="slidenum">
              <a:rPr lang="en-GB" smtClean="0"/>
              <a:pPr/>
              <a:t>‹#›</a:t>
            </a:fld>
            <a:endParaRPr lang="en-GB"/>
          </a:p>
        </p:txBody>
      </p:sp>
      <p:sp>
        <p:nvSpPr>
          <p:cNvPr id="8" name="Title 1"/>
          <p:cNvSpPr>
            <a:spLocks noGrp="1"/>
          </p:cNvSpPr>
          <p:nvPr>
            <p:ph type="title"/>
          </p:nvPr>
        </p:nvSpPr>
        <p:spPr>
          <a:xfrm>
            <a:off x="5015880" y="597719"/>
            <a:ext cx="3888432" cy="1227906"/>
          </a:xfrm>
        </p:spPr>
        <p:txBody>
          <a:bodyPr/>
          <a:lstStyle>
            <a:lvl1pPr>
              <a:defRPr u="none">
                <a:solidFill>
                  <a:schemeClr val="accent1"/>
                </a:solidFill>
              </a:defRPr>
            </a:lvl1pPr>
          </a:lstStyle>
          <a:p>
            <a:r>
              <a:rPr lang="en-US"/>
              <a:t>Click to edit Master title style</a:t>
            </a:r>
            <a:endParaRPr lang="en-GB"/>
          </a:p>
        </p:txBody>
      </p:sp>
      <p:sp>
        <p:nvSpPr>
          <p:cNvPr id="10" name="Text Placeholder 2">
            <a:extLst>
              <a:ext uri="{FF2B5EF4-FFF2-40B4-BE49-F238E27FC236}">
                <a16:creationId xmlns:a16="http://schemas.microsoft.com/office/drawing/2014/main" id="{3E37416F-1BA8-AFDE-B571-9C0B974C8E6A}"/>
              </a:ext>
            </a:extLst>
          </p:cNvPr>
          <p:cNvSpPr>
            <a:spLocks noGrp="1"/>
          </p:cNvSpPr>
          <p:nvPr>
            <p:ph idx="1"/>
          </p:nvPr>
        </p:nvSpPr>
        <p:spPr>
          <a:xfrm>
            <a:off x="5015880" y="1825625"/>
            <a:ext cx="6613732" cy="4124325"/>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137379119"/>
      </p:ext>
    </p:extLst>
  </p:cSld>
  <p:clrMapOvr>
    <a:masterClrMapping/>
  </p:clrMapOvr>
  <p:extLst>
    <p:ext uri="{DCECCB84-F9BA-43D5-87BE-67443E8EF086}">
      <p15:sldGuideLst xmlns:p15="http://schemas.microsoft.com/office/powerpoint/2012/main">
        <p15:guide id="1" pos="7514" userDrawn="1">
          <p15:clr>
            <a:srgbClr val="FBAE40"/>
          </p15:clr>
        </p15:guide>
        <p15:guide id="2" orient="horz" pos="1071" userDrawn="1">
          <p15:clr>
            <a:srgbClr val="FBAE40"/>
          </p15:clr>
        </p15:guide>
        <p15:guide id="3" orient="horz" pos="374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right">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7381285-45D9-434E-8E44-18A1A17B8BD2}"/>
              </a:ext>
            </a:extLst>
          </p:cNvPr>
          <p:cNvSpPr>
            <a:spLocks noGrp="1"/>
          </p:cNvSpPr>
          <p:nvPr>
            <p:ph type="pic" sz="quarter" idx="16" hasCustomPrompt="1"/>
          </p:nvPr>
        </p:nvSpPr>
        <p:spPr>
          <a:xfrm>
            <a:off x="5207000" y="0"/>
            <a:ext cx="6984000" cy="6876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Click to change picture</a:t>
            </a:r>
          </a:p>
        </p:txBody>
      </p:sp>
      <p:sp>
        <p:nvSpPr>
          <p:cNvPr id="8" name="Title Placeholder 1">
            <a:extLst>
              <a:ext uri="{FF2B5EF4-FFF2-40B4-BE49-F238E27FC236}">
                <a16:creationId xmlns:a16="http://schemas.microsoft.com/office/drawing/2014/main" id="{A72AF009-DD6C-D24B-3F41-762620B65303}"/>
              </a:ext>
            </a:extLst>
          </p:cNvPr>
          <p:cNvSpPr>
            <a:spLocks noGrp="1"/>
          </p:cNvSpPr>
          <p:nvPr>
            <p:ph type="title"/>
          </p:nvPr>
        </p:nvSpPr>
        <p:spPr>
          <a:xfrm>
            <a:off x="429260" y="320675"/>
            <a:ext cx="4154572" cy="1020093"/>
          </a:xfrm>
          <a:prstGeom prst="rect">
            <a:avLst/>
          </a:prstGeom>
        </p:spPr>
        <p:txBody>
          <a:bodyPr vert="horz" lIns="91440" tIns="45720" rIns="91440" bIns="45720" rtlCol="0" anchor="t">
            <a:noAutofit/>
          </a:bodyPr>
          <a:lstStyle>
            <a:lvl1pPr>
              <a:defRPr>
                <a:solidFill>
                  <a:schemeClr val="accent1"/>
                </a:solidFill>
              </a:defRPr>
            </a:lvl1pPr>
          </a:lstStyle>
          <a:p>
            <a:r>
              <a:rPr lang="en-US"/>
              <a:t>Click to edit Master title style</a:t>
            </a:r>
            <a:endParaRPr lang="en-GB"/>
          </a:p>
        </p:txBody>
      </p:sp>
      <p:sp>
        <p:nvSpPr>
          <p:cNvPr id="11" name="Text Placeholder 2">
            <a:extLst>
              <a:ext uri="{FF2B5EF4-FFF2-40B4-BE49-F238E27FC236}">
                <a16:creationId xmlns:a16="http://schemas.microsoft.com/office/drawing/2014/main" id="{0DDCFC79-6689-8827-513B-887ED0F2FECA}"/>
              </a:ext>
            </a:extLst>
          </p:cNvPr>
          <p:cNvSpPr>
            <a:spLocks noGrp="1"/>
          </p:cNvSpPr>
          <p:nvPr>
            <p:ph idx="1"/>
          </p:nvPr>
        </p:nvSpPr>
        <p:spPr>
          <a:xfrm>
            <a:off x="356026" y="1825625"/>
            <a:ext cx="4587846"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3" name="Picture 2">
            <a:extLst>
              <a:ext uri="{FF2B5EF4-FFF2-40B4-BE49-F238E27FC236}">
                <a16:creationId xmlns:a16="http://schemas.microsoft.com/office/drawing/2014/main" id="{FAA21E5E-0770-5C1D-1CC6-53EE354DD6C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2840301630"/>
      </p:ext>
    </p:extLst>
  </p:cSld>
  <p:clrMapOvr>
    <a:masterClrMapping/>
  </p:clrMapOvr>
  <p:extLst>
    <p:ext uri="{DCECCB84-F9BA-43D5-87BE-67443E8EF086}">
      <p15:sldGuideLst xmlns:p15="http://schemas.microsoft.com/office/powerpoint/2012/main">
        <p15:guide id="1" pos="7514">
          <p15:clr>
            <a:srgbClr val="FBAE40"/>
          </p15:clr>
        </p15:guide>
        <p15:guide id="2" orient="horz" pos="1117">
          <p15:clr>
            <a:srgbClr val="FBAE40"/>
          </p15:clr>
        </p15:guide>
        <p15:guide id="3" orient="horz" pos="3748">
          <p15:clr>
            <a:srgbClr val="FBAE40"/>
          </p15:clr>
        </p15:guide>
        <p15:guide id="4" pos="16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13" name="Chart Placeholder 12"/>
          <p:cNvSpPr>
            <a:spLocks noGrp="1"/>
          </p:cNvSpPr>
          <p:nvPr>
            <p:ph type="chart" sz="quarter" idx="12"/>
          </p:nvPr>
        </p:nvSpPr>
        <p:spPr>
          <a:xfrm>
            <a:off x="6240016" y="1858864"/>
            <a:ext cx="5697999" cy="4018408"/>
          </a:xfrm>
        </p:spPr>
        <p:txBody>
          <a:bodyPr>
            <a:noAutofit/>
          </a:bodyPr>
          <a:lstStyle/>
          <a:p>
            <a:r>
              <a:rPr lang="en-US"/>
              <a:t>Click icon to add chart</a:t>
            </a:r>
            <a:endParaRPr lang="en-GB"/>
          </a:p>
        </p:txBody>
      </p:sp>
      <p:sp>
        <p:nvSpPr>
          <p:cNvPr id="7" name="Title Placeholder 1">
            <a:extLst>
              <a:ext uri="{FF2B5EF4-FFF2-40B4-BE49-F238E27FC236}">
                <a16:creationId xmlns:a16="http://schemas.microsoft.com/office/drawing/2014/main" id="{A3E9E3D8-5A83-BD0D-CA0E-6E1CAC82346A}"/>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4F1E2953-F628-F2EE-E7C3-AC9CC3BF5522}"/>
              </a:ext>
            </a:extLst>
          </p:cNvPr>
          <p:cNvSpPr>
            <a:spLocks noGrp="1"/>
          </p:cNvSpPr>
          <p:nvPr>
            <p:ph idx="1"/>
          </p:nvPr>
        </p:nvSpPr>
        <p:spPr>
          <a:xfrm>
            <a:off x="428480" y="1844824"/>
            <a:ext cx="5667520" cy="4032448"/>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28445890"/>
      </p:ext>
    </p:extLst>
  </p:cSld>
  <p:clrMapOvr>
    <a:masterClrMapping/>
  </p:clrMapOvr>
  <p:extLst>
    <p:ext uri="{DCECCB84-F9BA-43D5-87BE-67443E8EF086}">
      <p15:sldGuideLst xmlns:p15="http://schemas.microsoft.com/office/powerpoint/2012/main">
        <p15:guide id="1" pos="166" userDrawn="1">
          <p15:clr>
            <a:srgbClr val="FBAE40"/>
          </p15:clr>
        </p15:guide>
        <p15:guide id="2" pos="3749" userDrawn="1">
          <p15:clr>
            <a:srgbClr val="FBAE40"/>
          </p15:clr>
        </p15:guide>
        <p15:guide id="3" orient="horz" pos="1117" userDrawn="1">
          <p15:clr>
            <a:srgbClr val="FBAE40"/>
          </p15:clr>
        </p15:guide>
        <p15:guide id="4" pos="7514" userDrawn="1">
          <p15:clr>
            <a:srgbClr val="FBAE40"/>
          </p15:clr>
        </p15:guide>
        <p15:guide id="5" pos="3931" userDrawn="1">
          <p15:clr>
            <a:srgbClr val="FBAE40"/>
          </p15:clr>
        </p15:guide>
        <p15:guide id="6" orient="horz" pos="3748" userDrawn="1">
          <p15:clr>
            <a:srgbClr val="FBAE40"/>
          </p15:clr>
        </p15:guide>
        <p15:guide id="7"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slide_No background 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7724-1AAA-D676-DF2A-76E80AAF3E07}"/>
              </a:ext>
            </a:extLst>
          </p:cNvPr>
          <p:cNvSpPr>
            <a:spLocks noGrp="1"/>
          </p:cNvSpPr>
          <p:nvPr>
            <p:ph type="title"/>
          </p:nvPr>
        </p:nvSpPr>
        <p:spPr/>
        <p:txBody>
          <a:bodyPr/>
          <a:lstStyle/>
          <a:p>
            <a:r>
              <a:rPr lang="en-GB"/>
              <a:t>Click to edit Master title style</a:t>
            </a:r>
          </a:p>
        </p:txBody>
      </p:sp>
      <p:sp>
        <p:nvSpPr>
          <p:cNvPr id="5" name="Text Placeholder 2">
            <a:extLst>
              <a:ext uri="{FF2B5EF4-FFF2-40B4-BE49-F238E27FC236}">
                <a16:creationId xmlns:a16="http://schemas.microsoft.com/office/drawing/2014/main" id="{0074EC63-7BAE-B127-54EF-7822D04EA6C8}"/>
              </a:ext>
            </a:extLst>
          </p:cNvPr>
          <p:cNvSpPr>
            <a:spLocks noGrp="1"/>
          </p:cNvSpPr>
          <p:nvPr>
            <p:ph idx="1"/>
          </p:nvPr>
        </p:nvSpPr>
        <p:spPr>
          <a:xfrm>
            <a:off x="429260" y="1844824"/>
            <a:ext cx="11211356" cy="4279330"/>
          </a:xfrm>
          <a:prstGeom prst="rect">
            <a:avLst/>
          </a:prstGeom>
        </p:spPr>
        <p:txBody>
          <a:bodyPr vert="horz" lIns="91440" tIns="45720" rIns="91440" bIns="45720" rtlCol="0">
            <a:normAutofit/>
          </a:bodyPr>
          <a:lstStyle/>
          <a:p>
            <a:pPr lvl="0"/>
            <a:r>
              <a:rPr lang="en-US" noProof="0"/>
              <a:t>Click to edit Master text styles</a:t>
            </a:r>
          </a:p>
          <a:p>
            <a:pPr lvl="0"/>
            <a:r>
              <a:rPr lang="en-US" noProof="0"/>
              <a:t>Second level</a:t>
            </a:r>
          </a:p>
        </p:txBody>
      </p:sp>
    </p:spTree>
    <p:extLst>
      <p:ext uri="{BB962C8B-B14F-4D97-AF65-F5344CB8AC3E}">
        <p14:creationId xmlns:p14="http://schemas.microsoft.com/office/powerpoint/2010/main" val="4059783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slide_with line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C01CCCC5-BBE8-4287-A658-BA78AF44C252}"/>
              </a:ext>
            </a:extLst>
          </p:cNvPr>
          <p:cNvSpPr>
            <a:spLocks noGrp="1"/>
          </p:cNvSpPr>
          <p:nvPr>
            <p:ph type="chart" sz="quarter" idx="12"/>
          </p:nvPr>
        </p:nvSpPr>
        <p:spPr>
          <a:xfrm>
            <a:off x="407368" y="1844451"/>
            <a:ext cx="11283315" cy="3960813"/>
          </a:xfrm>
        </p:spPr>
        <p:txBody>
          <a:bodyPr>
            <a:noAutofit/>
          </a:bodyPr>
          <a:lstStyle/>
          <a:p>
            <a:r>
              <a:rPr lang="en-US"/>
              <a:t>Click icon to add chart</a:t>
            </a:r>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Tree>
    <p:extLst>
      <p:ext uri="{BB962C8B-B14F-4D97-AF65-F5344CB8AC3E}">
        <p14:creationId xmlns:p14="http://schemas.microsoft.com/office/powerpoint/2010/main" val="2794334432"/>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slide_with lines 2">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C9744A54-E7CC-A75F-F88C-C3A64B45C0F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E0462D53-56BA-AF8B-F83B-72BAE445423C}"/>
              </a:ext>
            </a:extLst>
          </p:cNvPr>
          <p:cNvSpPr>
            <a:spLocks noGrp="1"/>
          </p:cNvSpPr>
          <p:nvPr>
            <p:ph idx="1"/>
          </p:nvPr>
        </p:nvSpPr>
        <p:spPr>
          <a:xfrm>
            <a:off x="429260" y="1825625"/>
            <a:ext cx="11416376" cy="397963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25214769"/>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9AE1E569-B2BD-9086-B37D-4D6C5DE7EC8A}"/>
              </a:ext>
            </a:extLst>
          </p:cNvPr>
          <p:cNvSpPr>
            <a:spLocks noGrp="1"/>
          </p:cNvSpPr>
          <p:nvPr>
            <p:ph idx="15"/>
          </p:nvPr>
        </p:nvSpPr>
        <p:spPr>
          <a:xfrm>
            <a:off x="4337220"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522FA458-94B4-CC0E-FCC3-179D866D6C3F}"/>
              </a:ext>
            </a:extLst>
          </p:cNvPr>
          <p:cNvSpPr>
            <a:spLocks noGrp="1"/>
          </p:cNvSpPr>
          <p:nvPr>
            <p:ph idx="16"/>
          </p:nvPr>
        </p:nvSpPr>
        <p:spPr>
          <a:xfrm>
            <a:off x="8328076" y="1825625"/>
            <a:ext cx="3517559" cy="4051647"/>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0399648"/>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dings slide_2 boxes">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10563284" cy="2035423"/>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
        <p:nvSpPr>
          <p:cNvPr id="7" name="Text Placeholder 2">
            <a:extLst>
              <a:ext uri="{FF2B5EF4-FFF2-40B4-BE49-F238E27FC236}">
                <a16:creationId xmlns:a16="http://schemas.microsoft.com/office/drawing/2014/main" id="{A1C484DD-6227-600E-3E7D-96B4981B4904}"/>
              </a:ext>
            </a:extLst>
          </p:cNvPr>
          <p:cNvSpPr>
            <a:spLocks noGrp="1"/>
          </p:cNvSpPr>
          <p:nvPr>
            <p:ph idx="12"/>
          </p:nvPr>
        </p:nvSpPr>
        <p:spPr>
          <a:xfrm>
            <a:off x="429260" y="4057873"/>
            <a:ext cx="10563284" cy="1819399"/>
          </a:xfrm>
          <a:prstGeom prst="rect">
            <a:avLst/>
          </a:prstGeom>
        </p:spPr>
        <p:txBody>
          <a:bodyPr vert="horz" lIns="91440" tIns="45720" rIns="91440" bIns="45720" rtlCol="0">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97980863"/>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rows tabl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8" name="Picture 7" descr="A picture containing text&#10;&#10;Description automatically generated">
            <a:extLst>
              <a:ext uri="{FF2B5EF4-FFF2-40B4-BE49-F238E27FC236}">
                <a16:creationId xmlns:a16="http://schemas.microsoft.com/office/drawing/2014/main" id="{DBCDD032-EF64-E75D-B957-A37CA9E2821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5440" y="1412776"/>
            <a:ext cx="11130012" cy="5445224"/>
          </a:xfrm>
          <a:prstGeom prst="rect">
            <a:avLst/>
          </a:prstGeom>
        </p:spPr>
      </p:pic>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198443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28498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451816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2" name="Text Placeholder 2">
            <a:extLst>
              <a:ext uri="{FF2B5EF4-FFF2-40B4-BE49-F238E27FC236}">
                <a16:creationId xmlns:a16="http://schemas.microsoft.com/office/drawing/2014/main" id="{46C6B9C6-F9F7-BB0F-6C08-97B3EBCC8F5F}"/>
              </a:ext>
            </a:extLst>
          </p:cNvPr>
          <p:cNvSpPr>
            <a:spLocks noGrp="1"/>
          </p:cNvSpPr>
          <p:nvPr>
            <p:ph idx="14"/>
          </p:nvPr>
        </p:nvSpPr>
        <p:spPr>
          <a:xfrm>
            <a:off x="1487488" y="581871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8FF79DDF-F37C-749B-4E84-353D3B307D4D}"/>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2504747026"/>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rows tabl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89153F9-7DDF-B1D5-F897-153E80F07965}"/>
              </a:ext>
            </a:extLst>
          </p:cNvPr>
          <p:cNvPicPr>
            <a:picLocks noChangeAspect="1"/>
          </p:cNvPicPr>
          <p:nvPr userDrawn="1"/>
        </p:nvPicPr>
        <p:blipFill>
          <a:blip r:embed="rId3"/>
          <a:stretch>
            <a:fillRect/>
          </a:stretch>
        </p:blipFill>
        <p:spPr>
          <a:xfrm>
            <a:off x="1199455" y="2091674"/>
            <a:ext cx="11002409" cy="4766326"/>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2272469"/>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933056"/>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5589240"/>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EE1F2E93-F3DA-A57A-A083-156FB7BF9998}"/>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316457363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Exec summary slid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5A3-09D2-9235-9D8B-7675FD8A02F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52400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Exec summary slide no backgroun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5A3-09D2-9235-9D8B-7675FD8A02F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8199527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image backgrou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3C887857-D77D-60B1-31CE-20D48B688C45}"/>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rot="10800000">
            <a:off x="16376" y="15050"/>
            <a:ext cx="10499631" cy="6842950"/>
          </a:xfrm>
          <a:prstGeom prst="rect">
            <a:avLst/>
          </a:prstGeom>
        </p:spPr>
      </p:pic>
      <p:sp>
        <p:nvSpPr>
          <p:cNvPr id="10" name="Round Diagonal Corner Rectangle 5">
            <a:extLst>
              <a:ext uri="{FF2B5EF4-FFF2-40B4-BE49-F238E27FC236}">
                <a16:creationId xmlns:a16="http://schemas.microsoft.com/office/drawing/2014/main" id="{1C7CFB05-ED00-7BF0-96EE-DC98D63A694B}"/>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8D8B7046-02A7-706E-F303-C2F9068BEEB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12" name="Slide Number Placeholder 2">
            <a:extLst>
              <a:ext uri="{FF2B5EF4-FFF2-40B4-BE49-F238E27FC236}">
                <a16:creationId xmlns:a16="http://schemas.microsoft.com/office/drawing/2014/main" id="{253D8399-645D-80B0-5AD5-F554A56891FF}"/>
              </a:ext>
            </a:extLst>
          </p:cNvPr>
          <p:cNvSpPr>
            <a:spLocks noGrp="1"/>
          </p:cNvSpPr>
          <p:nvPr>
            <p:ph type="sldNum" sz="quarter" idx="10"/>
          </p:nvPr>
        </p:nvSpPr>
        <p:spPr>
          <a:xfrm>
            <a:off x="284018" y="6353659"/>
            <a:ext cx="2743200" cy="365125"/>
          </a:xfrm>
          <a:prstGeom prst="rect">
            <a:avLst/>
          </a:prstGeom>
        </p:spPr>
        <p:txBody>
          <a:bodyPr/>
          <a:lstStyle>
            <a:lvl1pPr>
              <a:defRPr>
                <a:solidFill>
                  <a:schemeClr val="bg1"/>
                </a:solidFill>
              </a:defRPr>
            </a:lvl1pPr>
          </a:lstStyle>
          <a:p>
            <a:fld id="{4813F0E5-B502-2044-A0C5-C340BBB4FD8F}" type="slidenum">
              <a:rPr lang="en-GB" smtClean="0"/>
              <a:pPr/>
              <a:t>‹#›</a:t>
            </a:fld>
            <a:endParaRPr lang="en-GB"/>
          </a:p>
        </p:txBody>
      </p:sp>
    </p:spTree>
    <p:extLst>
      <p:ext uri="{BB962C8B-B14F-4D97-AF65-F5344CB8AC3E}">
        <p14:creationId xmlns:p14="http://schemas.microsoft.com/office/powerpoint/2010/main" val="30334270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ink divider/title page">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CB5569A3-B84E-0381-8909-D2B5E65ACA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3" y="188641"/>
            <a:ext cx="12192000" cy="6048672"/>
          </a:xfrm>
          <a:prstGeom prst="rect">
            <a:avLst/>
          </a:prstGeom>
        </p:spPr>
      </p:pic>
      <p:sp>
        <p:nvSpPr>
          <p:cNvPr id="4" name="Slide Number Placeholder 3"/>
          <p:cNvSpPr>
            <a:spLocks noGrp="1"/>
          </p:cNvSpPr>
          <p:nvPr>
            <p:ph type="sldNum" sz="quarter" idx="11"/>
          </p:nvPr>
        </p:nvSpPr>
        <p:spPr>
          <a:xfrm>
            <a:off x="284018" y="6353659"/>
            <a:ext cx="2743200" cy="365125"/>
          </a:xfrm>
          <a:prstGeom prst="rect">
            <a:avLst/>
          </a:prstGeom>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
        <p:nvSpPr>
          <p:cNvPr id="2" name="Rectangle 1">
            <a:extLst>
              <a:ext uri="{FF2B5EF4-FFF2-40B4-BE49-F238E27FC236}">
                <a16:creationId xmlns:a16="http://schemas.microsoft.com/office/drawing/2014/main" id="{E0710D92-0C73-9FCA-FA48-A011C3A90D12}"/>
              </a:ext>
            </a:extLst>
          </p:cNvPr>
          <p:cNvSpPr/>
          <p:nvPr userDrawn="1"/>
        </p:nvSpPr>
        <p:spPr>
          <a:xfrm>
            <a:off x="9192344" y="1268760"/>
            <a:ext cx="2160240" cy="2160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12AE9772-A55C-3FB4-6B8D-9F198A76C598}"/>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729174549"/>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1 ">
    <p:bg>
      <p:bgPr>
        <a:blipFill dpi="0" rotWithShape="1">
          <a:blip r:embed="rId2" cstate="screen">
            <a:lum/>
            <a:extLst>
              <a:ext uri="{28A0092B-C50C-407E-A947-70E740481C1C}">
                <a14:useLocalDpi xmlns:a14="http://schemas.microsoft.com/office/drawing/2010/main"/>
              </a:ext>
            </a:extLst>
          </a:blip>
          <a:srcRect/>
          <a:stretch>
            <a:fillRect t="-13000" b="-13000"/>
          </a:stretch>
        </a:blipFill>
        <a:effectLst/>
      </p:bgPr>
    </p:bg>
    <p:spTree>
      <p:nvGrpSpPr>
        <p:cNvPr id="1" name=""/>
        <p:cNvGrpSpPr/>
        <p:nvPr/>
      </p:nvGrpSpPr>
      <p:grpSpPr>
        <a:xfrm>
          <a:off x="0" y="0"/>
          <a:ext cx="0" cy="0"/>
          <a:chOff x="0" y="0"/>
          <a:chExt cx="0" cy="0"/>
        </a:xfrm>
      </p:grpSpPr>
      <p:sp>
        <p:nvSpPr>
          <p:cNvPr id="4" name="Round Diagonal Corner Rectangle 5">
            <a:extLst>
              <a:ext uri="{FF2B5EF4-FFF2-40B4-BE49-F238E27FC236}">
                <a16:creationId xmlns:a16="http://schemas.microsoft.com/office/drawing/2014/main" id="{7AB306F5-590A-B394-48D9-7BE16B999EA3}"/>
              </a:ext>
            </a:extLst>
          </p:cNvPr>
          <p:cNvSpPr/>
          <p:nvPr userDrawn="1"/>
        </p:nvSpPr>
        <p:spPr>
          <a:xfrm flipH="1">
            <a:off x="2999656" y="1844824"/>
            <a:ext cx="5923884" cy="3600400"/>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clipart&#10;&#10;Description automatically generated">
            <a:extLst>
              <a:ext uri="{FF2B5EF4-FFF2-40B4-BE49-F238E27FC236}">
                <a16:creationId xmlns:a16="http://schemas.microsoft.com/office/drawing/2014/main" id="{B3FC6B02-BF3A-CB51-ECB1-3CE2585A2B1F}"/>
              </a:ext>
            </a:extLst>
          </p:cNvPr>
          <p:cNvPicPr>
            <a:picLocks noChangeAspect="1"/>
          </p:cNvPicPr>
          <p:nvPr userDrawn="1"/>
        </p:nvPicPr>
        <p:blipFill>
          <a:blip r:embed="rId3"/>
          <a:stretch>
            <a:fillRect/>
          </a:stretch>
        </p:blipFill>
        <p:spPr>
          <a:xfrm>
            <a:off x="5591944" y="2132856"/>
            <a:ext cx="635000" cy="393700"/>
          </a:xfrm>
          <a:prstGeom prst="rect">
            <a:avLst/>
          </a:prstGeom>
        </p:spPr>
      </p:pic>
      <p:cxnSp>
        <p:nvCxnSpPr>
          <p:cNvPr id="6" name="Straight Connector 5">
            <a:extLst>
              <a:ext uri="{FF2B5EF4-FFF2-40B4-BE49-F238E27FC236}">
                <a16:creationId xmlns:a16="http://schemas.microsoft.com/office/drawing/2014/main" id="{E8449F85-15E7-0095-5E39-03135656F1E3}"/>
              </a:ext>
            </a:extLst>
          </p:cNvPr>
          <p:cNvCxnSpPr>
            <a:cxnSpLocks/>
          </p:cNvCxnSpPr>
          <p:nvPr userDrawn="1"/>
        </p:nvCxnSpPr>
        <p:spPr>
          <a:xfrm>
            <a:off x="4353871" y="4581128"/>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844555B0-48BF-E4D7-1E7B-719667EFEB63}"/>
              </a:ext>
            </a:extLst>
          </p:cNvPr>
          <p:cNvSpPr txBox="1">
            <a:spLocks/>
          </p:cNvSpPr>
          <p:nvPr userDrawn="1"/>
        </p:nvSpPr>
        <p:spPr>
          <a:xfrm>
            <a:off x="3575720" y="4725144"/>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2" name="Picture 1">
            <a:extLst>
              <a:ext uri="{FF2B5EF4-FFF2-40B4-BE49-F238E27FC236}">
                <a16:creationId xmlns:a16="http://schemas.microsoft.com/office/drawing/2014/main" id="{8A77C882-79E3-076E-E7AD-B308BF49ADC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31082155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4791" y="-1505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3"/>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3" name="Picture 2" descr="Background pattern, circle&#10;&#10;Description automatically generated">
            <a:extLst>
              <a:ext uri="{FF2B5EF4-FFF2-40B4-BE49-F238E27FC236}">
                <a16:creationId xmlns:a16="http://schemas.microsoft.com/office/drawing/2014/main" id="{65D42B80-39DC-E66D-09BA-3DD36469AE60}"/>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4482353" y="-26268"/>
            <a:ext cx="7704856" cy="5728692"/>
          </a:xfrm>
          <a:prstGeom prst="rect">
            <a:avLst/>
          </a:prstGeom>
        </p:spPr>
      </p:pic>
      <p:cxnSp>
        <p:nvCxnSpPr>
          <p:cNvPr id="7" name="Straight Connector 6">
            <a:extLst>
              <a:ext uri="{FF2B5EF4-FFF2-40B4-BE49-F238E27FC236}">
                <a16:creationId xmlns:a16="http://schemas.microsoft.com/office/drawing/2014/main" id="{A91410E6-1AAC-FCDE-AF9F-3DEB175E84A1}"/>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8E7A11C-DFE7-BB36-7CB0-C26DD4F6FF4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787898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0" y="1505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3"/>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3" name="Picture 2" descr="Background pattern, circle&#10;&#10;Description automatically generated">
            <a:extLst>
              <a:ext uri="{FF2B5EF4-FFF2-40B4-BE49-F238E27FC236}">
                <a16:creationId xmlns:a16="http://schemas.microsoft.com/office/drawing/2014/main" id="{ED81CE61-0FA3-9DD6-B66D-7AA835809B9E}"/>
              </a:ext>
            </a:extLst>
          </p:cNvPr>
          <p:cNvPicPr>
            <a:picLocks noChangeAspect="1"/>
          </p:cNvPicPr>
          <p:nvPr userDrawn="1"/>
        </p:nvPicPr>
        <p:blipFill>
          <a:blip r:embed="rId4" cstate="screen">
            <a:alphaModFix amt="45000"/>
            <a:extLst>
              <a:ext uri="{28A0092B-C50C-407E-A947-70E740481C1C}">
                <a14:useLocalDpi xmlns:a14="http://schemas.microsoft.com/office/drawing/2010/main"/>
              </a:ext>
            </a:extLst>
          </a:blip>
          <a:stretch>
            <a:fillRect/>
          </a:stretch>
        </p:blipFill>
        <p:spPr>
          <a:xfrm>
            <a:off x="3236386" y="-67324"/>
            <a:ext cx="9203487" cy="6842950"/>
          </a:xfrm>
          <a:prstGeom prst="rect">
            <a:avLst/>
          </a:prstGeom>
        </p:spPr>
      </p:pic>
      <p:cxnSp>
        <p:nvCxnSpPr>
          <p:cNvPr id="6" name="Straight Connector 5">
            <a:extLst>
              <a:ext uri="{FF2B5EF4-FFF2-40B4-BE49-F238E27FC236}">
                <a16:creationId xmlns:a16="http://schemas.microsoft.com/office/drawing/2014/main" id="{032F1DF1-34A0-CDC8-79EE-E02C3EF9B5ED}"/>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24404D3-BC35-8F7B-86CD-BA25603438B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1965188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4">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7" name="Picture 6">
            <a:extLst>
              <a:ext uri="{FF2B5EF4-FFF2-40B4-BE49-F238E27FC236}">
                <a16:creationId xmlns:a16="http://schemas.microsoft.com/office/drawing/2014/main" id="{04F5647B-70AC-ECBE-B0EC-BD33802DDA7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4943892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5">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cstate="screen">
            <a:alphaModFix amt="45000"/>
            <a:extLst>
              <a:ext uri="{28A0092B-C50C-407E-A947-70E740481C1C}">
                <a14:useLocalDpi xmlns:a14="http://schemas.microsoft.com/office/drawing/2010/main"/>
              </a:ext>
            </a:extLst>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a:xfrm>
            <a:off x="284018" y="6353659"/>
            <a:ext cx="2743200" cy="365125"/>
          </a:xfrm>
          <a:prstGeom prst="rect">
            <a:avLst/>
          </a:prstGeom>
        </p:spPr>
        <p:txBody>
          <a:bodyPr/>
          <a:lstStyle/>
          <a:p>
            <a:fld id="{4813F0E5-B502-2044-A0C5-C340BBB4FD8F}" type="slidenum">
              <a:rPr lang="en-GB" smtClean="0"/>
              <a:pPr/>
              <a:t>‹#›</a:t>
            </a:fld>
            <a:endParaRPr lang="en-GB"/>
          </a:p>
        </p:txBody>
      </p:sp>
      <p:pic>
        <p:nvPicPr>
          <p:cNvPr id="7" name="Picture 6">
            <a:extLst>
              <a:ext uri="{FF2B5EF4-FFF2-40B4-BE49-F238E27FC236}">
                <a16:creationId xmlns:a16="http://schemas.microsoft.com/office/drawing/2014/main" id="{E9BD3408-8247-7984-94A3-AD269345123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2383" y="432000"/>
            <a:ext cx="2282353" cy="742209"/>
          </a:xfrm>
          <a:prstGeom prst="rect">
            <a:avLst/>
          </a:prstGeom>
        </p:spPr>
      </p:pic>
    </p:spTree>
    <p:extLst>
      <p:ext uri="{BB962C8B-B14F-4D97-AF65-F5344CB8AC3E}">
        <p14:creationId xmlns:p14="http://schemas.microsoft.com/office/powerpoint/2010/main" val="3170923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Final slide - contact details w/o email">
    <p:bg>
      <p:bgPr>
        <a:solidFill>
          <a:srgbClr val="005547"/>
        </a:solidFill>
        <a:effectLst/>
      </p:bgPr>
    </p:bg>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9E2A4143-A6BD-D41A-B13A-6E06798908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17" y="16624"/>
            <a:ext cx="9693408" cy="6858000"/>
          </a:xfrm>
          <a:prstGeom prst="rect">
            <a:avLst/>
          </a:prstGeom>
        </p:spPr>
      </p:pic>
      <p:sp>
        <p:nvSpPr>
          <p:cNvPr id="3" name="TextBox 2"/>
          <p:cNvSpPr txBox="1"/>
          <p:nvPr userDrawn="1"/>
        </p:nvSpPr>
        <p:spPr>
          <a:xfrm>
            <a:off x="5022273" y="2473151"/>
            <a:ext cx="2147455"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mn-lt"/>
                <a:ea typeface="+mn-ea"/>
              </a:rPr>
              <a:t>Tel: 020 7250 3035</a:t>
            </a:r>
          </a:p>
        </p:txBody>
      </p:sp>
      <p:grpSp>
        <p:nvGrpSpPr>
          <p:cNvPr id="4" name="Group 3">
            <a:extLst>
              <a:ext uri="{FF2B5EF4-FFF2-40B4-BE49-F238E27FC236}">
                <a16:creationId xmlns:a16="http://schemas.microsoft.com/office/drawing/2014/main" id="{F694B4EF-C715-004B-D0B2-DCDA1973DFDB}"/>
              </a:ext>
            </a:extLst>
          </p:cNvPr>
          <p:cNvGrpSpPr/>
          <p:nvPr userDrawn="1"/>
        </p:nvGrpSpPr>
        <p:grpSpPr>
          <a:xfrm>
            <a:off x="5015880" y="3445624"/>
            <a:ext cx="3316638" cy="1517602"/>
            <a:chOff x="5015880" y="3445624"/>
            <a:chExt cx="3316638" cy="1517602"/>
          </a:xfrm>
        </p:grpSpPr>
        <p:sp>
          <p:nvSpPr>
            <p:cNvPr id="12" name="TextBox 11"/>
            <p:cNvSpPr txBox="1"/>
            <p:nvPr userDrawn="1"/>
          </p:nvSpPr>
          <p:spPr>
            <a:xfrm>
              <a:off x="5423062" y="4633391"/>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 Research</a:t>
              </a:r>
            </a:p>
          </p:txBody>
        </p:sp>
        <p:sp>
          <p:nvSpPr>
            <p:cNvPr id="14" name="TextBox 13"/>
            <p:cNvSpPr txBox="1"/>
            <p:nvPr userDrawn="1"/>
          </p:nvSpPr>
          <p:spPr>
            <a:xfrm>
              <a:off x="5423062" y="4018771"/>
              <a:ext cx="237218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www.iffresearch.com</a:t>
              </a:r>
            </a:p>
          </p:txBody>
        </p:sp>
        <p:pic>
          <p:nvPicPr>
            <p:cNvPr id="7" name="Picture 6" descr="A picture containing text, clipart&#10;&#10;Description automatically generated">
              <a:extLst>
                <a:ext uri="{FF2B5EF4-FFF2-40B4-BE49-F238E27FC236}">
                  <a16:creationId xmlns:a16="http://schemas.microsoft.com/office/drawing/2014/main" id="{86F16D07-2518-81F3-3653-5572EB0E49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21188" y="4581128"/>
              <a:ext cx="382098" cy="382098"/>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3FA5850B-B195-C7F2-A0BB-95ACECE4B1B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015880" y="3445624"/>
              <a:ext cx="382098" cy="382098"/>
            </a:xfrm>
            <a:prstGeom prst="rect">
              <a:avLst/>
            </a:prstGeom>
          </p:spPr>
        </p:pic>
        <p:pic>
          <p:nvPicPr>
            <p:cNvPr id="20" name="Picture 19" descr="A black letter on a green background&#10;&#10;Description automatically generated with low confidence">
              <a:extLst>
                <a:ext uri="{FF2B5EF4-FFF2-40B4-BE49-F238E27FC236}">
                  <a16:creationId xmlns:a16="http://schemas.microsoft.com/office/drawing/2014/main" id="{F4DCCAFD-AB4A-EFF0-06CA-7F6C2CA0DEB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21188" y="4018771"/>
              <a:ext cx="382098" cy="382098"/>
            </a:xfrm>
            <a:prstGeom prst="rect">
              <a:avLst/>
            </a:prstGeom>
          </p:spPr>
        </p:pic>
      </p:grpSp>
      <p:cxnSp>
        <p:nvCxnSpPr>
          <p:cNvPr id="24" name="Straight Connector 23">
            <a:extLst>
              <a:ext uri="{FF2B5EF4-FFF2-40B4-BE49-F238E27FC236}">
                <a16:creationId xmlns:a16="http://schemas.microsoft.com/office/drawing/2014/main" id="{DBC2CE58-DCEC-960D-BBAC-E63B1A8A61EC}"/>
              </a:ext>
            </a:extLst>
          </p:cNvPr>
          <p:cNvCxnSpPr>
            <a:cxnSpLocks/>
          </p:cNvCxnSpPr>
          <p:nvPr userDrawn="1"/>
        </p:nvCxnSpPr>
        <p:spPr>
          <a:xfrm>
            <a:off x="4353871" y="227687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A47B3C7-BDA2-74E2-0619-6837AD91C5A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954824" y="1428061"/>
            <a:ext cx="2282353" cy="742209"/>
          </a:xfrm>
          <a:prstGeom prst="rect">
            <a:avLst/>
          </a:prstGeom>
        </p:spPr>
      </p:pic>
      <p:sp>
        <p:nvSpPr>
          <p:cNvPr id="8" name="TextBox 7">
            <a:extLst>
              <a:ext uri="{FF2B5EF4-FFF2-40B4-BE49-F238E27FC236}">
                <a16:creationId xmlns:a16="http://schemas.microsoft.com/office/drawing/2014/main" id="{E8D0C786-9DBA-148E-F917-25AF54516DE2}"/>
              </a:ext>
            </a:extLst>
          </p:cNvPr>
          <p:cNvSpPr txBox="1"/>
          <p:nvPr userDrawn="1"/>
        </p:nvSpPr>
        <p:spPr>
          <a:xfrm>
            <a:off x="5423062" y="3482784"/>
            <a:ext cx="2895739"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hello@iffresearch.com</a:t>
            </a:r>
          </a:p>
        </p:txBody>
      </p:sp>
    </p:spTree>
    <p:extLst>
      <p:ext uri="{BB962C8B-B14F-4D97-AF65-F5344CB8AC3E}">
        <p14:creationId xmlns:p14="http://schemas.microsoft.com/office/powerpoint/2010/main" val="19989289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Final slide - contact details - generic email">
    <p:bg>
      <p:bgPr>
        <a:solidFill>
          <a:srgbClr val="005547"/>
        </a:solidFill>
        <a:effectLst/>
      </p:bgPr>
    </p:bg>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9E2A4143-A6BD-D41A-B13A-6E06798908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92" y="0"/>
            <a:ext cx="9693408" cy="6858000"/>
          </a:xfrm>
          <a:prstGeom prst="rect">
            <a:avLst/>
          </a:prstGeom>
        </p:spPr>
      </p:pic>
      <p:sp>
        <p:nvSpPr>
          <p:cNvPr id="3" name="TextBox 2"/>
          <p:cNvSpPr txBox="1"/>
          <p:nvPr userDrawn="1"/>
        </p:nvSpPr>
        <p:spPr>
          <a:xfrm>
            <a:off x="5022273" y="2473151"/>
            <a:ext cx="2147455"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mn-lt"/>
                <a:ea typeface="+mn-ea"/>
              </a:rPr>
              <a:t>Tel: 020 7250 3035</a:t>
            </a:r>
          </a:p>
        </p:txBody>
      </p:sp>
      <p:sp>
        <p:nvSpPr>
          <p:cNvPr id="12" name="TextBox 11"/>
          <p:cNvSpPr txBox="1"/>
          <p:nvPr userDrawn="1"/>
        </p:nvSpPr>
        <p:spPr>
          <a:xfrm>
            <a:off x="5022273" y="4748851"/>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 Research</a:t>
            </a:r>
          </a:p>
        </p:txBody>
      </p:sp>
      <p:sp>
        <p:nvSpPr>
          <p:cNvPr id="13" name="TextBox 12"/>
          <p:cNvSpPr txBox="1"/>
          <p:nvPr userDrawn="1"/>
        </p:nvSpPr>
        <p:spPr>
          <a:xfrm>
            <a:off x="5022273" y="5194606"/>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@IFFResearch</a:t>
            </a:r>
          </a:p>
        </p:txBody>
      </p:sp>
      <p:sp>
        <p:nvSpPr>
          <p:cNvPr id="14" name="TextBox 13"/>
          <p:cNvSpPr txBox="1"/>
          <p:nvPr userDrawn="1"/>
        </p:nvSpPr>
        <p:spPr>
          <a:xfrm>
            <a:off x="5022273" y="4244796"/>
            <a:ext cx="237218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err="1">
                <a:solidFill>
                  <a:schemeClr val="bg1"/>
                </a:solidFill>
                <a:latin typeface="+mn-lt"/>
                <a:ea typeface="+mn-ea"/>
              </a:rPr>
              <a:t>www.iffresearch.com</a:t>
            </a:r>
            <a:endParaRPr lang="en-GB" sz="1400" b="1" spc="0" baseline="0">
              <a:solidFill>
                <a:schemeClr val="bg1"/>
              </a:solidFill>
              <a:latin typeface="+mn-lt"/>
              <a:ea typeface="+mn-ea"/>
            </a:endParaRPr>
          </a:p>
        </p:txBody>
      </p:sp>
      <p:pic>
        <p:nvPicPr>
          <p:cNvPr id="7" name="Picture 6" descr="A picture containing text, clipart&#10;&#10;Description automatically generated">
            <a:extLst>
              <a:ext uri="{FF2B5EF4-FFF2-40B4-BE49-F238E27FC236}">
                <a16:creationId xmlns:a16="http://schemas.microsoft.com/office/drawing/2014/main" id="{86F16D07-2518-81F3-3653-5572EB0E49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21955" y="4684034"/>
            <a:ext cx="382098" cy="382098"/>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EAA083F5-2605-A554-10D2-3DBBE2B798A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21955" y="5142343"/>
            <a:ext cx="382098" cy="382098"/>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3FA5850B-B195-C7F2-A0BB-95ACECE4B1B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632639" y="3732389"/>
            <a:ext cx="382098" cy="382098"/>
          </a:xfrm>
          <a:prstGeom prst="rect">
            <a:avLst/>
          </a:prstGeom>
        </p:spPr>
      </p:pic>
      <p:pic>
        <p:nvPicPr>
          <p:cNvPr id="20" name="Picture 19" descr="A black letter on a green background&#10;&#10;Description automatically generated with low confidence">
            <a:extLst>
              <a:ext uri="{FF2B5EF4-FFF2-40B4-BE49-F238E27FC236}">
                <a16:creationId xmlns:a16="http://schemas.microsoft.com/office/drawing/2014/main" id="{F4DCCAFD-AB4A-EFF0-06CA-7F6C2CA0DEB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4632639" y="4209236"/>
            <a:ext cx="382098" cy="382098"/>
          </a:xfrm>
          <a:prstGeom prst="rect">
            <a:avLst/>
          </a:prstGeom>
        </p:spPr>
      </p:pic>
      <p:cxnSp>
        <p:nvCxnSpPr>
          <p:cNvPr id="24" name="Straight Connector 23">
            <a:extLst>
              <a:ext uri="{FF2B5EF4-FFF2-40B4-BE49-F238E27FC236}">
                <a16:creationId xmlns:a16="http://schemas.microsoft.com/office/drawing/2014/main" id="{DBC2CE58-DCEC-960D-BBAC-E63B1A8A61EC}"/>
              </a:ext>
            </a:extLst>
          </p:cNvPr>
          <p:cNvCxnSpPr>
            <a:cxnSpLocks/>
          </p:cNvCxnSpPr>
          <p:nvPr userDrawn="1"/>
        </p:nvCxnSpPr>
        <p:spPr>
          <a:xfrm>
            <a:off x="4353871" y="227687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89142C8-547A-59A5-DBEE-CB1B1EFCA016}"/>
              </a:ext>
            </a:extLst>
          </p:cNvPr>
          <p:cNvSpPr txBox="1"/>
          <p:nvPr userDrawn="1"/>
        </p:nvSpPr>
        <p:spPr>
          <a:xfrm>
            <a:off x="5043977" y="3756199"/>
            <a:ext cx="2895739"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hello@iffresearch.com</a:t>
            </a:r>
          </a:p>
        </p:txBody>
      </p:sp>
      <p:pic>
        <p:nvPicPr>
          <p:cNvPr id="5" name="Picture 4">
            <a:extLst>
              <a:ext uri="{FF2B5EF4-FFF2-40B4-BE49-F238E27FC236}">
                <a16:creationId xmlns:a16="http://schemas.microsoft.com/office/drawing/2014/main" id="{3DA51AF5-FA2B-36E3-FEFA-C4C748AE7C9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954824" y="1428061"/>
            <a:ext cx="2282353" cy="742209"/>
          </a:xfrm>
          <a:prstGeom prst="rect">
            <a:avLst/>
          </a:prstGeom>
        </p:spPr>
      </p:pic>
    </p:spTree>
    <p:extLst>
      <p:ext uri="{BB962C8B-B14F-4D97-AF65-F5344CB8AC3E}">
        <p14:creationId xmlns:p14="http://schemas.microsoft.com/office/powerpoint/2010/main" val="4249387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4.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3.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417271"/>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6" r:id="rId3"/>
    <p:sldLayoutId id="2147483787" r:id="rId4"/>
    <p:sldLayoutId id="2147483788" r:id="rId5"/>
    <p:sldLayoutId id="2147483789" r:id="rId6"/>
    <p:sldLayoutId id="2147483749" r:id="rId7"/>
    <p:sldLayoutId id="2147483750" r:id="rId8"/>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9260" y="639017"/>
            <a:ext cx="6654186" cy="557735"/>
          </a:xfrm>
          <a:prstGeom prst="rect">
            <a:avLst/>
          </a:prstGeom>
        </p:spPr>
        <p:txBody>
          <a:bodyPr vert="horz" lIns="91440" tIns="45720" rIns="91440" bIns="45720" rtlCol="0" anchor="t">
            <a:noAutofit/>
          </a:bodyPr>
          <a:lstStyle/>
          <a:p>
            <a:r>
              <a:rPr lang="en-US"/>
              <a:t>Click to edit Master title style</a:t>
            </a:r>
            <a:endParaRPr lang="en-GB"/>
          </a:p>
        </p:txBody>
      </p:sp>
      <p:sp>
        <p:nvSpPr>
          <p:cNvPr id="3" name="Text Placeholder 2"/>
          <p:cNvSpPr>
            <a:spLocks noGrp="1"/>
          </p:cNvSpPr>
          <p:nvPr>
            <p:ph type="body" idx="1"/>
          </p:nvPr>
        </p:nvSpPr>
        <p:spPr>
          <a:xfrm>
            <a:off x="316913" y="1772816"/>
            <a:ext cx="11323703" cy="4351338"/>
          </a:xfrm>
          <a:prstGeom prst="rect">
            <a:avLst/>
          </a:prstGeom>
        </p:spPr>
        <p:txBody>
          <a:bodyPr vert="horz" lIns="91440" tIns="45720" rIns="91440" bIns="45720" rtlCol="0">
            <a:normAutofit/>
          </a:bodyPr>
          <a:lstStyle/>
          <a:p>
            <a:pPr lvl="0"/>
            <a:r>
              <a:rPr lang="en-US" noProof="0"/>
              <a:t>Click to edit Master text styles</a:t>
            </a:r>
          </a:p>
          <a:p>
            <a:pPr lvl="0"/>
            <a:r>
              <a:rPr lang="en-US" noProof="0"/>
              <a:t>Second level</a:t>
            </a:r>
          </a:p>
        </p:txBody>
      </p:sp>
      <p:pic>
        <p:nvPicPr>
          <p:cNvPr id="4" name="Picture 3">
            <a:extLst>
              <a:ext uri="{FF2B5EF4-FFF2-40B4-BE49-F238E27FC236}">
                <a16:creationId xmlns:a16="http://schemas.microsoft.com/office/drawing/2014/main" id="{087CD256-0F79-28C5-5CA1-7BC3BB260963}"/>
              </a:ext>
            </a:extLst>
          </p:cNvPr>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9480376" y="320675"/>
            <a:ext cx="2138349" cy="981124"/>
          </a:xfrm>
          <a:prstGeom prst="rect">
            <a:avLst/>
          </a:prstGeom>
        </p:spPr>
      </p:pic>
    </p:spTree>
    <p:extLst>
      <p:ext uri="{BB962C8B-B14F-4D97-AF65-F5344CB8AC3E}">
        <p14:creationId xmlns:p14="http://schemas.microsoft.com/office/powerpoint/2010/main" val="550797480"/>
      </p:ext>
    </p:extLst>
  </p:cSld>
  <p:clrMap bg1="lt1" tx1="dk1" bg2="lt2" tx2="dk2" accent1="accent1" accent2="accent2" accent3="accent3" accent4="accent4" accent5="accent5" accent6="accent6" hlink="hlink" folHlink="folHlink"/>
  <p:sldLayoutIdLst>
    <p:sldLayoutId id="2147483742" r:id="rId1"/>
    <p:sldLayoutId id="2147483793" r:id="rId2"/>
    <p:sldLayoutId id="2147483794" r:id="rId3"/>
    <p:sldLayoutId id="2147483743" r:id="rId4"/>
    <p:sldLayoutId id="2147483792" r:id="rId5"/>
    <p:sldLayoutId id="2147483744" r:id="rId6"/>
    <p:sldLayoutId id="2147483770" r:id="rId7"/>
    <p:sldLayoutId id="2147483745" r:id="rId8"/>
    <p:sldLayoutId id="2147483748" r:id="rId9"/>
    <p:sldLayoutId id="2147483746" r:id="rId10"/>
    <p:sldLayoutId id="2147483747" r:id="rId11"/>
    <p:sldLayoutId id="2147483751" r:id="rId12"/>
    <p:sldLayoutId id="2147483769" r:id="rId13"/>
    <p:sldLayoutId id="2147483752" r:id="rId14"/>
    <p:sldLayoutId id="2147483771" r:id="rId15"/>
    <p:sldLayoutId id="2147483765" r:id="rId16"/>
    <p:sldLayoutId id="2147483801" r:id="rId17"/>
  </p:sldLayoutIdLst>
  <p:hf hdr="0" dt="0"/>
  <p:txStyles>
    <p:titleStyle>
      <a:lvl1pPr algn="l" defTabSz="914400" rtl="0" eaLnBrk="1" latinLnBrk="0" hangingPunct="1">
        <a:lnSpc>
          <a:spcPct val="90000"/>
        </a:lnSpc>
        <a:spcBef>
          <a:spcPct val="0"/>
        </a:spcBef>
        <a:buNone/>
        <a:defRPr sz="3000" b="1" i="0" u="none" kern="1200">
          <a:solidFill>
            <a:schemeClr val="accent1"/>
          </a:solidFill>
          <a:latin typeface="+mj-lt"/>
          <a:ea typeface="Arial" charset="0"/>
          <a:cs typeface="Arial" charset="0"/>
        </a:defRPr>
      </a:lvl1pPr>
    </p:titleStyle>
    <p:bodyStyle>
      <a:lvl1pPr marL="285750" indent="-285750" algn="l" defTabSz="914400" rtl="0" eaLnBrk="1" latinLnBrk="0" hangingPunct="1">
        <a:lnSpc>
          <a:spcPct val="90000"/>
        </a:lnSpc>
        <a:spcBef>
          <a:spcPts val="1000"/>
        </a:spcBef>
        <a:buClr>
          <a:srgbClr val="2CE3A0"/>
        </a:buClr>
        <a:buFont typeface="Wingdings" pitchFamily="2" charset="2"/>
        <a:buChar char="§"/>
        <a:defRPr sz="1400" kern="1200">
          <a:solidFill>
            <a:schemeClr val="tx1"/>
          </a:solidFill>
          <a:latin typeface="+mn-lt"/>
          <a:ea typeface="+mn-ea"/>
          <a:cs typeface="+mn-cs"/>
        </a:defRPr>
      </a:lvl1pPr>
      <a:lvl2pPr marL="0" indent="0" algn="l" defTabSz="914400" rtl="0" eaLnBrk="1" latinLnBrk="0" hangingPunct="1">
        <a:lnSpc>
          <a:spcPct val="90000"/>
        </a:lnSpc>
        <a:spcBef>
          <a:spcPts val="500"/>
        </a:spcBef>
        <a:buClr>
          <a:srgbClr val="2CE3A0"/>
        </a:buClr>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4pPr>
      <a:lvl5pPr marL="0" indent="-228600" algn="l" defTabSz="914400" rtl="0" eaLnBrk="1" latinLnBrk="0" hangingPunct="1">
        <a:lnSpc>
          <a:spcPct val="90000"/>
        </a:lnSpc>
        <a:spcBef>
          <a:spcPts val="500"/>
        </a:spcBef>
        <a:buClr>
          <a:schemeClr val="accent2"/>
        </a:buClr>
        <a:buFont typeface="Wingdings" pitchFamily="2" charset="2"/>
        <a:buChar char="v"/>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533823"/>
      </p:ext>
    </p:extLst>
  </p:cSld>
  <p:clrMap bg1="lt1" tx1="dk1" bg2="lt2" tx2="dk2" accent1="accent1" accent2="accent2" accent3="accent3" accent4="accent4" accent5="accent5" accent6="accent6" hlink="hlink" folHlink="folHlink"/>
  <p:sldLayoutIdLst>
    <p:sldLayoutId id="2147483800" r:id="rId1"/>
    <p:sldLayoutId id="2147483797" r:id="rId2"/>
    <p:sldLayoutId id="2147483798" r:id="rId3"/>
    <p:sldLayoutId id="2147483758" r:id="rId4"/>
    <p:sldLayoutId id="2147483763" r:id="rId5"/>
  </p:sldLayoutIdLst>
  <p:txStyles>
    <p:titleStyle>
      <a:lvl1pPr algn="l" defTabSz="914400" rtl="0" eaLnBrk="1" latinLnBrk="0" hangingPunct="1">
        <a:lnSpc>
          <a:spcPct val="90000"/>
        </a:lnSpc>
        <a:spcBef>
          <a:spcPct val="0"/>
        </a:spcBef>
        <a:buNone/>
        <a:defRPr sz="3600" b="1" i="0" kern="1200">
          <a:solidFill>
            <a:srgbClr val="00554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017864"/>
      </p:ext>
    </p:extLst>
  </p:cSld>
  <p:clrMap bg1="lt1" tx1="dk1" bg2="lt2" tx2="dk2" accent1="accent1" accent2="accent2" accent3="accent3" accent4="accent4" accent5="accent5" accent6="accent6" hlink="hlink" folHlink="folHlink"/>
  <p:sldLayoutIdLst>
    <p:sldLayoutId id="2147483737" r:id="rId1"/>
    <p:sldLayoutId id="2147483780" r:id="rId2"/>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svg"/><Relationship Id="rId2" Type="http://schemas.openxmlformats.org/officeDocument/2006/relationships/hyperlink" Target="https://www.gov.scot/binaries/content/documents/govscot/publications/statistics/2024/12/scottish-government-urban-rural-classification-2022/documents/scottish-government-urban-rural-classification-2022/scottish-government-urban-rural-classification-2022/govscot%3Adocument/Scottish%2BGovernment%2BUrban%2BRural%2BClassification%2B2022.pdf" TargetMode="External"/><Relationship Id="rId1" Type="http://schemas.openxmlformats.org/officeDocument/2006/relationships/slideLayout" Target="../slideLayouts/slideLayout23.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3.svg"/><Relationship Id="rId7" Type="http://schemas.openxmlformats.org/officeDocument/2006/relationships/image" Target="../media/image47.png"/><Relationship Id="rId12" Type="http://schemas.openxmlformats.org/officeDocument/2006/relationships/image" Target="../media/image51.sv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46.svg"/><Relationship Id="rId11" Type="http://schemas.openxmlformats.org/officeDocument/2006/relationships/image" Target="../media/image50.svg"/><Relationship Id="rId5" Type="http://schemas.openxmlformats.org/officeDocument/2006/relationships/image" Target="../media/image45.svg"/><Relationship Id="rId10" Type="http://schemas.openxmlformats.org/officeDocument/2006/relationships/image" Target="../media/image49.svg"/><Relationship Id="rId4" Type="http://schemas.openxmlformats.org/officeDocument/2006/relationships/image" Target="../media/image44.svg"/><Relationship Id="rId9" Type="http://schemas.openxmlformats.org/officeDocument/2006/relationships/image" Target="../media/image48.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43.svg"/><Relationship Id="rId7" Type="http://schemas.openxmlformats.org/officeDocument/2006/relationships/image" Target="../media/image54.svg"/><Relationship Id="rId2" Type="http://schemas.openxmlformats.org/officeDocument/2006/relationships/chart" Target="../charts/chart1.xml"/><Relationship Id="rId1" Type="http://schemas.openxmlformats.org/officeDocument/2006/relationships/slideLayout" Target="../slideLayouts/slideLayout15.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39.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chart" Target="../charts/chart2.xml"/><Relationship Id="rId7" Type="http://schemas.openxmlformats.org/officeDocument/2006/relationships/image" Target="../media/image55.sv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54.svg"/><Relationship Id="rId5" Type="http://schemas.openxmlformats.org/officeDocument/2006/relationships/image" Target="../media/image43.svg"/><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chart" Target="../charts/chart5.xml"/><Relationship Id="rId7" Type="http://schemas.openxmlformats.org/officeDocument/2006/relationships/image" Target="../media/image56.svg"/><Relationship Id="rId2" Type="http://schemas.openxmlformats.org/officeDocument/2006/relationships/chart" Target="../charts/chart4.xml"/><Relationship Id="rId1" Type="http://schemas.openxmlformats.org/officeDocument/2006/relationships/slideLayout" Target="../slideLayouts/slideLayout15.xml"/><Relationship Id="rId6" Type="http://schemas.openxmlformats.org/officeDocument/2006/relationships/image" Target="../media/image55.svg"/><Relationship Id="rId5" Type="http://schemas.openxmlformats.org/officeDocument/2006/relationships/image" Target="../media/image54.svg"/><Relationship Id="rId4" Type="http://schemas.openxmlformats.org/officeDocument/2006/relationships/image" Target="../media/image43.svg"/></Relationships>
</file>

<file path=ppt/slides/_rels/slide11.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chart" Target="../charts/chart6.xml"/><Relationship Id="rId1" Type="http://schemas.openxmlformats.org/officeDocument/2006/relationships/slideLayout" Target="../slideLayouts/slideLayout15.xml"/><Relationship Id="rId4" Type="http://schemas.openxmlformats.org/officeDocument/2006/relationships/image" Target="../media/image5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chart" Target="../charts/chart7.xml"/><Relationship Id="rId7" Type="http://schemas.openxmlformats.org/officeDocument/2006/relationships/image" Target="../media/image59.sv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41.svg"/><Relationship Id="rId5" Type="http://schemas.openxmlformats.org/officeDocument/2006/relationships/image" Target="../media/image56.svg"/><Relationship Id="rId4" Type="http://schemas.openxmlformats.org/officeDocument/2006/relationships/chart" Target="../charts/chart8.xml"/><Relationship Id="rId9" Type="http://schemas.openxmlformats.org/officeDocument/2006/relationships/image" Target="../media/image55.svg"/></Relationships>
</file>

<file path=ppt/slides/_rels/slide1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chart" Target="../charts/chart9.xml"/><Relationship Id="rId1" Type="http://schemas.openxmlformats.org/officeDocument/2006/relationships/slideLayout" Target="../slideLayouts/slideLayout15.xml"/><Relationship Id="rId5" Type="http://schemas.openxmlformats.org/officeDocument/2006/relationships/image" Target="../media/image55.svg"/><Relationship Id="rId4" Type="http://schemas.openxmlformats.org/officeDocument/2006/relationships/image" Target="../media/image54.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60.svg"/><Relationship Id="rId2" Type="http://schemas.openxmlformats.org/officeDocument/2006/relationships/chart" Target="../charts/chart10.xml"/><Relationship Id="rId1" Type="http://schemas.openxmlformats.org/officeDocument/2006/relationships/slideLayout" Target="../slideLayouts/slideLayout15.xml"/><Relationship Id="rId6" Type="http://schemas.openxmlformats.org/officeDocument/2006/relationships/chart" Target="../charts/chart11.xml"/><Relationship Id="rId5" Type="http://schemas.openxmlformats.org/officeDocument/2006/relationships/image" Target="../media/image55.svg"/><Relationship Id="rId4" Type="http://schemas.openxmlformats.org/officeDocument/2006/relationships/image" Target="../media/image54.svg"/></Relationships>
</file>

<file path=ppt/slides/_rels/slide1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chart" Target="../charts/chart13.xml"/><Relationship Id="rId7" Type="http://schemas.openxmlformats.org/officeDocument/2006/relationships/image" Target="../media/image53.svg"/><Relationship Id="rId2" Type="http://schemas.openxmlformats.org/officeDocument/2006/relationships/chart" Target="../charts/chart12.xml"/><Relationship Id="rId1" Type="http://schemas.openxmlformats.org/officeDocument/2006/relationships/slideLayout" Target="../slideLayouts/slideLayout15.xml"/><Relationship Id="rId6" Type="http://schemas.openxmlformats.org/officeDocument/2006/relationships/image" Target="../media/image52.svg"/><Relationship Id="rId5" Type="http://schemas.openxmlformats.org/officeDocument/2006/relationships/image" Target="../media/image55.svg"/><Relationship Id="rId4" Type="http://schemas.openxmlformats.org/officeDocument/2006/relationships/image" Target="../media/image54.svg"/><Relationship Id="rId9" Type="http://schemas.openxmlformats.org/officeDocument/2006/relationships/image" Target="../media/image43.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chart" Target="../charts/chart14.xml"/><Relationship Id="rId1" Type="http://schemas.openxmlformats.org/officeDocument/2006/relationships/slideLayout" Target="../slideLayouts/slideLayout15.xml"/><Relationship Id="rId6" Type="http://schemas.openxmlformats.org/officeDocument/2006/relationships/chart" Target="../charts/chart15.xml"/><Relationship Id="rId5" Type="http://schemas.openxmlformats.org/officeDocument/2006/relationships/image" Target="../media/image55.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chart" Target="../charts/chart17.xml"/><Relationship Id="rId7" Type="http://schemas.openxmlformats.org/officeDocument/2006/relationships/image" Target="../media/image54.svg"/><Relationship Id="rId2" Type="http://schemas.openxmlformats.org/officeDocument/2006/relationships/chart" Target="../charts/chart16.xml"/><Relationship Id="rId1" Type="http://schemas.openxmlformats.org/officeDocument/2006/relationships/slideLayout" Target="../slideLayouts/slideLayout15.xml"/><Relationship Id="rId6" Type="http://schemas.openxmlformats.org/officeDocument/2006/relationships/image" Target="../media/image42.svg"/><Relationship Id="rId5" Type="http://schemas.openxmlformats.org/officeDocument/2006/relationships/image" Target="../media/image60.svg"/><Relationship Id="rId4" Type="http://schemas.openxmlformats.org/officeDocument/2006/relationships/image" Target="../media/image43.svg"/><Relationship Id="rId9" Type="http://schemas.openxmlformats.org/officeDocument/2006/relationships/image" Target="../media/image39.svg"/></Relationships>
</file>

<file path=ppt/slides/_rels/slide2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chart" Target="../charts/chart19.xml"/><Relationship Id="rId7" Type="http://schemas.openxmlformats.org/officeDocument/2006/relationships/image" Target="../media/image56.svg"/><Relationship Id="rId2" Type="http://schemas.openxmlformats.org/officeDocument/2006/relationships/chart" Target="../charts/chart18.xml"/><Relationship Id="rId1" Type="http://schemas.openxmlformats.org/officeDocument/2006/relationships/slideLayout" Target="../slideLayouts/slideLayout15.xml"/><Relationship Id="rId6" Type="http://schemas.openxmlformats.org/officeDocument/2006/relationships/image" Target="../media/image42.svg"/><Relationship Id="rId5" Type="http://schemas.openxmlformats.org/officeDocument/2006/relationships/image" Target="../media/image39.svg"/><Relationship Id="rId4" Type="http://schemas.openxmlformats.org/officeDocument/2006/relationships/image" Target="../media/image43.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chart" Target="../charts/chart21.xml"/><Relationship Id="rId7" Type="http://schemas.openxmlformats.org/officeDocument/2006/relationships/image" Target="../media/image41.svg"/><Relationship Id="rId2" Type="http://schemas.openxmlformats.org/officeDocument/2006/relationships/chart" Target="../charts/chart20.xml"/><Relationship Id="rId1" Type="http://schemas.openxmlformats.org/officeDocument/2006/relationships/slideLayout" Target="../slideLayouts/slideLayout15.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slides/_rels/slide25.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chart" Target="../charts/chart22.xml"/><Relationship Id="rId1" Type="http://schemas.openxmlformats.org/officeDocument/2006/relationships/slideLayout" Target="../slideLayouts/slideLayout15.xml"/><Relationship Id="rId5" Type="http://schemas.openxmlformats.org/officeDocument/2006/relationships/image" Target="../media/image43.svg"/><Relationship Id="rId4" Type="http://schemas.openxmlformats.org/officeDocument/2006/relationships/image" Target="../media/image55.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15.xml"/><Relationship Id="rId5" Type="http://schemas.openxmlformats.org/officeDocument/2006/relationships/image" Target="../media/image61.svg"/><Relationship Id="rId4" Type="http://schemas.openxmlformats.org/officeDocument/2006/relationships/image" Target="../media/image43.svg"/></Relationships>
</file>

<file path=ppt/slides/_rels/slide2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chart" Target="../charts/chart25.xml"/><Relationship Id="rId1" Type="http://schemas.openxmlformats.org/officeDocument/2006/relationships/slideLayout" Target="../slideLayouts/slideLayout15.xml"/><Relationship Id="rId5" Type="http://schemas.openxmlformats.org/officeDocument/2006/relationships/image" Target="../media/image62.svg"/><Relationship Id="rId4" Type="http://schemas.openxmlformats.org/officeDocument/2006/relationships/chart" Target="../charts/chart26.xml"/></Relationships>
</file>

<file path=ppt/slides/_rels/slide2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chart" Target="../charts/chart27.xml"/><Relationship Id="rId1" Type="http://schemas.openxmlformats.org/officeDocument/2006/relationships/slideLayout" Target="../slideLayouts/slideLayout15.xml"/><Relationship Id="rId5" Type="http://schemas.openxmlformats.org/officeDocument/2006/relationships/image" Target="../media/image63.svg"/><Relationship Id="rId4" Type="http://schemas.openxmlformats.org/officeDocument/2006/relationships/chart" Target="../charts/chart28.xml"/></Relationships>
</file>

<file path=ppt/slides/_rels/slide3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15.xml"/><Relationship Id="rId4" Type="http://schemas.openxmlformats.org/officeDocument/2006/relationships/image" Target="../media/image43.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chart" Target="../charts/chart31.xml"/><Relationship Id="rId1" Type="http://schemas.openxmlformats.org/officeDocument/2006/relationships/slideLayout" Target="../slideLayouts/slideLayout15.xml"/><Relationship Id="rId6" Type="http://schemas.openxmlformats.org/officeDocument/2006/relationships/image" Target="../media/image60.svg"/><Relationship Id="rId5" Type="http://schemas.openxmlformats.org/officeDocument/2006/relationships/image" Target="../media/image53.svg"/><Relationship Id="rId4" Type="http://schemas.openxmlformats.org/officeDocument/2006/relationships/image" Target="../media/image52.svg"/></Relationships>
</file>

<file path=ppt/slides/_rels/slide3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chart" Target="../charts/chart32.xml"/><Relationship Id="rId1" Type="http://schemas.openxmlformats.org/officeDocument/2006/relationships/slideLayout" Target="../slideLayouts/slideLayout15.xml"/><Relationship Id="rId6" Type="http://schemas.openxmlformats.org/officeDocument/2006/relationships/image" Target="../media/image60.svg"/><Relationship Id="rId5" Type="http://schemas.openxmlformats.org/officeDocument/2006/relationships/image" Target="../media/image43.svg"/><Relationship Id="rId4" Type="http://schemas.openxmlformats.org/officeDocument/2006/relationships/image" Target="../media/image55.svg"/></Relationships>
</file>

<file path=ppt/slides/_rels/slide3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chart" Target="../charts/chart33.xml"/><Relationship Id="rId1" Type="http://schemas.openxmlformats.org/officeDocument/2006/relationships/slideLayout" Target="../slideLayouts/slideLayout15.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60.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chart" Target="../charts/chart34.xml"/><Relationship Id="rId1" Type="http://schemas.openxmlformats.org/officeDocument/2006/relationships/slideLayout" Target="../slideLayouts/slideLayout15.xml"/><Relationship Id="rId6" Type="http://schemas.openxmlformats.org/officeDocument/2006/relationships/image" Target="../media/image60.svg"/><Relationship Id="rId5" Type="http://schemas.openxmlformats.org/officeDocument/2006/relationships/image" Target="../media/image43.svg"/><Relationship Id="rId4" Type="http://schemas.openxmlformats.org/officeDocument/2006/relationships/image" Target="../media/image55.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7DF3-8FB6-70BA-0A68-DA172182BFF1}"/>
              </a:ext>
            </a:extLst>
          </p:cNvPr>
          <p:cNvSpPr>
            <a:spLocks noGrp="1"/>
          </p:cNvSpPr>
          <p:nvPr>
            <p:ph type="title"/>
          </p:nvPr>
        </p:nvSpPr>
        <p:spPr>
          <a:xfrm>
            <a:off x="695400" y="2708920"/>
            <a:ext cx="6048671" cy="1870246"/>
          </a:xfrm>
        </p:spPr>
        <p:txBody>
          <a:bodyPr anchor="ctr"/>
          <a:lstStyle/>
          <a:p>
            <a:r>
              <a:rPr lang="en-US" sz="3600"/>
              <a:t>Consumer Scotland: Consumer Welfare Survey</a:t>
            </a:r>
            <a:endParaRPr lang="en-GB" sz="3600"/>
          </a:p>
        </p:txBody>
      </p:sp>
      <p:sp>
        <p:nvSpPr>
          <p:cNvPr id="3" name="TextBox 2">
            <a:extLst>
              <a:ext uri="{FF2B5EF4-FFF2-40B4-BE49-F238E27FC236}">
                <a16:creationId xmlns:a16="http://schemas.microsoft.com/office/drawing/2014/main" id="{F0627ADD-1780-4510-A18D-AE5C68B3782B}"/>
              </a:ext>
            </a:extLst>
          </p:cNvPr>
          <p:cNvSpPr txBox="1"/>
          <p:nvPr/>
        </p:nvSpPr>
        <p:spPr>
          <a:xfrm>
            <a:off x="623392" y="5949280"/>
            <a:ext cx="1300356" cy="369332"/>
          </a:xfrm>
          <a:prstGeom prst="rect">
            <a:avLst/>
          </a:prstGeom>
          <a:noFill/>
        </p:spPr>
        <p:txBody>
          <a:bodyPr wrap="none" rtlCol="0">
            <a:spAutoFit/>
          </a:bodyPr>
          <a:lstStyle/>
          <a:p>
            <a:r>
              <a:rPr lang="en-GB" b="1">
                <a:solidFill>
                  <a:schemeClr val="bg1"/>
                </a:solidFill>
              </a:rPr>
              <a:t>June 2026</a:t>
            </a:r>
          </a:p>
        </p:txBody>
      </p:sp>
    </p:spTree>
    <p:extLst>
      <p:ext uri="{BB962C8B-B14F-4D97-AF65-F5344CB8AC3E}">
        <p14:creationId xmlns:p14="http://schemas.microsoft.com/office/powerpoint/2010/main" val="588288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2A8AB60-5E81-2EC6-A700-B37A32505484}"/>
              </a:ext>
            </a:extLst>
          </p:cNvPr>
          <p:cNvSpPr>
            <a:spLocks noGrp="1"/>
          </p:cNvSpPr>
          <p:nvPr>
            <p:ph type="title"/>
          </p:nvPr>
        </p:nvSpPr>
        <p:spPr>
          <a:xfrm>
            <a:off x="428625" y="639763"/>
            <a:ext cx="6654800" cy="557212"/>
          </a:xfrm>
        </p:spPr>
        <p:txBody>
          <a:bodyPr>
            <a:normAutofit/>
          </a:bodyPr>
          <a:lstStyle/>
          <a:p>
            <a:r>
              <a:rPr lang="en-GB"/>
              <a:t>Introduction</a:t>
            </a:r>
          </a:p>
        </p:txBody>
      </p:sp>
      <p:sp>
        <p:nvSpPr>
          <p:cNvPr id="5" name="Chart Placeholder 2">
            <a:extLst>
              <a:ext uri="{FF2B5EF4-FFF2-40B4-BE49-F238E27FC236}">
                <a16:creationId xmlns:a16="http://schemas.microsoft.com/office/drawing/2014/main" id="{EED707A7-B92B-BA1B-4DFB-647608827880}"/>
              </a:ext>
            </a:extLst>
          </p:cNvPr>
          <p:cNvSpPr txBox="1">
            <a:spLocks/>
          </p:cNvSpPr>
          <p:nvPr/>
        </p:nvSpPr>
        <p:spPr>
          <a:xfrm>
            <a:off x="4799856" y="2251804"/>
            <a:ext cx="6967599" cy="4417551"/>
          </a:xfrm>
          <a:prstGeom prst="rect">
            <a:avLst/>
          </a:prstGeom>
          <a:solidFill>
            <a:schemeClr val="bg1"/>
          </a:solidFill>
        </p:spPr>
        <p:txBody>
          <a:bodyPr>
            <a:normAutofit/>
          </a:bodyPr>
          <a:lstStyle>
            <a:lvl1pPr marL="285750" indent="-285750" algn="l" defTabSz="914400" rtl="0" eaLnBrk="1" latinLnBrk="0" hangingPunct="1">
              <a:lnSpc>
                <a:spcPct val="90000"/>
              </a:lnSpc>
              <a:spcBef>
                <a:spcPts val="1000"/>
              </a:spcBef>
              <a:buClr>
                <a:srgbClr val="2CE3A0"/>
              </a:buClr>
              <a:buFont typeface="Wingdings" pitchFamily="2" charset="2"/>
              <a:buChar char="§"/>
              <a:defRPr sz="1400" kern="1200">
                <a:solidFill>
                  <a:schemeClr val="tx1"/>
                </a:solidFill>
                <a:latin typeface="+mn-lt"/>
                <a:ea typeface="+mn-ea"/>
                <a:cs typeface="+mn-cs"/>
              </a:defRPr>
            </a:lvl1pPr>
            <a:lvl2pPr marL="0" indent="0" algn="l" defTabSz="914400" rtl="0" eaLnBrk="1" latinLnBrk="0" hangingPunct="1">
              <a:lnSpc>
                <a:spcPct val="90000"/>
              </a:lnSpc>
              <a:spcBef>
                <a:spcPts val="500"/>
              </a:spcBef>
              <a:buClr>
                <a:srgbClr val="2CE3A0"/>
              </a:buClr>
              <a:buFontTx/>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400" kern="1200">
                <a:solidFill>
                  <a:schemeClr val="tx1"/>
                </a:solidFill>
                <a:latin typeface="+mn-lt"/>
                <a:ea typeface="+mn-ea"/>
                <a:cs typeface="+mn-cs"/>
              </a:defRPr>
            </a:lvl4pPr>
            <a:lvl5pPr marL="0" indent="-228600" algn="l" defTabSz="914400" rtl="0" eaLnBrk="1" latinLnBrk="0" hangingPunct="1">
              <a:lnSpc>
                <a:spcPct val="90000"/>
              </a:lnSpc>
              <a:spcBef>
                <a:spcPts val="500"/>
              </a:spcBef>
              <a:buClr>
                <a:schemeClr val="accent2"/>
              </a:buClr>
              <a:buFont typeface="Wingdings" pitchFamily="2" charset="2"/>
              <a:buChar char="v"/>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r>
              <a:rPr lang="en-GB" sz="1600" dirty="0">
                <a:latin typeface="Arial" panose="020B0604020202020204" pitchFamily="34" charset="0"/>
                <a:ea typeface="Calibri" panose="020F0502020204030204" pitchFamily="34" charset="0"/>
                <a:cs typeface="Arial" panose="020B0604020202020204" pitchFamily="34" charset="0"/>
              </a:rPr>
              <a:t>The key research questions the survey seeks to address are:</a:t>
            </a:r>
          </a:p>
          <a:p>
            <a:pPr lvl="0" fontAlgn="base"/>
            <a:r>
              <a:rPr lang="en-GB" sz="1600" dirty="0"/>
              <a:t>Do consumers have </a:t>
            </a:r>
            <a:r>
              <a:rPr lang="en-GB" sz="1600" b="1" dirty="0"/>
              <a:t>informed choice </a:t>
            </a:r>
            <a:r>
              <a:rPr lang="en-GB" sz="1600" dirty="0"/>
              <a:t>when engaging in the markets for goods and services?</a:t>
            </a:r>
          </a:p>
          <a:p>
            <a:pPr lvl="0" fontAlgn="base"/>
            <a:r>
              <a:rPr lang="en-GB" sz="1600" dirty="0"/>
              <a:t>Can consumers </a:t>
            </a:r>
            <a:r>
              <a:rPr lang="en-GB" sz="1600" b="1" dirty="0"/>
              <a:t>access</a:t>
            </a:r>
            <a:r>
              <a:rPr lang="en-GB" sz="1600" dirty="0"/>
              <a:t> the goods and services they need? </a:t>
            </a:r>
          </a:p>
          <a:p>
            <a:pPr lvl="0" fontAlgn="base"/>
            <a:r>
              <a:rPr lang="en-GB" sz="1600" dirty="0"/>
              <a:t>To what extent do consumers feel </a:t>
            </a:r>
            <a:r>
              <a:rPr lang="en-GB" sz="1600" b="1" dirty="0"/>
              <a:t>confident</a:t>
            </a:r>
            <a:r>
              <a:rPr lang="en-GB" sz="1600" dirty="0"/>
              <a:t> engaging in markets, including identifying </a:t>
            </a:r>
            <a:r>
              <a:rPr lang="en-GB" sz="1600" b="1" dirty="0"/>
              <a:t>reliable information </a:t>
            </a:r>
            <a:r>
              <a:rPr lang="en-GB" sz="1600" dirty="0"/>
              <a:t>and finding goods and services that </a:t>
            </a:r>
            <a:r>
              <a:rPr lang="en-GB" sz="1600" b="1" dirty="0"/>
              <a:t>meet their needs</a:t>
            </a:r>
            <a:r>
              <a:rPr lang="en-GB" sz="1600" dirty="0"/>
              <a:t>?</a:t>
            </a:r>
          </a:p>
          <a:p>
            <a:pPr lvl="0" fontAlgn="base"/>
            <a:r>
              <a:rPr lang="en-GB" sz="1600" dirty="0"/>
              <a:t>Are consumers confident about their </a:t>
            </a:r>
            <a:r>
              <a:rPr lang="en-GB" sz="1600" b="1" dirty="0"/>
              <a:t>consumer rights </a:t>
            </a:r>
            <a:r>
              <a:rPr lang="en-GB" sz="1600" dirty="0"/>
              <a:t>and how to exercise them?</a:t>
            </a:r>
          </a:p>
          <a:p>
            <a:pPr lvl="0" fontAlgn="base"/>
            <a:r>
              <a:rPr lang="en-GB" sz="1600" dirty="0"/>
              <a:t>How often do they experience </a:t>
            </a:r>
            <a:r>
              <a:rPr lang="en-GB" sz="1600" b="1" dirty="0"/>
              <a:t>detriment</a:t>
            </a:r>
            <a:r>
              <a:rPr lang="en-GB" sz="1600" dirty="0"/>
              <a:t>? Can they access appropriate </a:t>
            </a:r>
            <a:r>
              <a:rPr lang="en-GB" sz="1600" b="1" dirty="0"/>
              <a:t>redress</a:t>
            </a:r>
            <a:r>
              <a:rPr lang="en-GB" sz="1600" dirty="0"/>
              <a:t>?</a:t>
            </a:r>
          </a:p>
          <a:p>
            <a:pPr lvl="1"/>
            <a:endParaRPr lang="en-GB" sz="1600"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764FB5FC-6450-40E7-A9B1-C0174493DB96}"/>
              </a:ext>
            </a:extLst>
          </p:cNvPr>
          <p:cNvSpPr txBox="1"/>
          <p:nvPr/>
        </p:nvSpPr>
        <p:spPr>
          <a:xfrm>
            <a:off x="598976" y="2251805"/>
            <a:ext cx="3672732" cy="1837939"/>
          </a:xfrm>
          <a:prstGeom prst="rect">
            <a:avLst/>
          </a:prstGeom>
          <a:noFill/>
        </p:spPr>
        <p:txBody>
          <a:bodyPr wrap="square" rtlCol="0">
            <a:spAutoFit/>
          </a:bodyPr>
          <a:lstStyle/>
          <a:p>
            <a:pPr>
              <a:lnSpc>
                <a:spcPct val="120000"/>
              </a:lnSpc>
              <a:spcAft>
                <a:spcPts val="1200"/>
              </a:spcAft>
            </a:pPr>
            <a:r>
              <a:rPr lang="en-GB" sz="1600">
                <a:effectLst/>
                <a:latin typeface="Arial" panose="020B0604020202020204" pitchFamily="34" charset="0"/>
                <a:ea typeface="Calibri" panose="020F0502020204030204" pitchFamily="34" charset="0"/>
                <a:cs typeface="Times New Roman" panose="02020603050405020304" pitchFamily="18" charset="0"/>
              </a:rPr>
              <a:t>Consumer Scotland commissioned IFF Research to carry out a </a:t>
            </a:r>
            <a:r>
              <a:rPr lang="en-GB" sz="1600" b="1">
                <a:effectLst/>
                <a:latin typeface="Arial" panose="020B0604020202020204" pitchFamily="34" charset="0"/>
                <a:ea typeface="Calibri" panose="020F0502020204030204" pitchFamily="34" charset="0"/>
                <a:cs typeface="Times New Roman" panose="02020603050405020304" pitchFamily="18" charset="0"/>
              </a:rPr>
              <a:t>cross-market survey of consumers in Scotland </a:t>
            </a:r>
            <a:r>
              <a:rPr lang="en-GB" sz="1600">
                <a:effectLst/>
                <a:latin typeface="Arial" panose="020B0604020202020204" pitchFamily="34" charset="0"/>
                <a:ea typeface="Calibri" panose="020F0502020204030204" pitchFamily="34" charset="0"/>
                <a:cs typeface="Times New Roman" panose="02020603050405020304" pitchFamily="18" charset="0"/>
              </a:rPr>
              <a:t>that will form an important part of the evidence base for the Consumer Welfare Report.</a:t>
            </a:r>
          </a:p>
        </p:txBody>
      </p:sp>
      <p:sp>
        <p:nvSpPr>
          <p:cNvPr id="2" name="Rectangle 1">
            <a:extLst>
              <a:ext uri="{FF2B5EF4-FFF2-40B4-BE49-F238E27FC236}">
                <a16:creationId xmlns:a16="http://schemas.microsoft.com/office/drawing/2014/main" id="{BE5A15DC-6FAD-58ED-D863-7B75DA650FF8}"/>
              </a:ext>
            </a:extLst>
          </p:cNvPr>
          <p:cNvSpPr/>
          <p:nvPr/>
        </p:nvSpPr>
        <p:spPr>
          <a:xfrm>
            <a:off x="623068" y="1484761"/>
            <a:ext cx="3672732" cy="475416"/>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Background</a:t>
            </a:r>
          </a:p>
        </p:txBody>
      </p:sp>
      <p:cxnSp>
        <p:nvCxnSpPr>
          <p:cNvPr id="4" name="Straight Connector 3">
            <a:extLst>
              <a:ext uri="{FF2B5EF4-FFF2-40B4-BE49-F238E27FC236}">
                <a16:creationId xmlns:a16="http://schemas.microsoft.com/office/drawing/2014/main" id="{C0FB3DE4-0350-7C5E-E7EA-7BDDBD6FE338}"/>
              </a:ext>
            </a:extLst>
          </p:cNvPr>
          <p:cNvCxnSpPr>
            <a:cxnSpLocks/>
          </p:cNvCxnSpPr>
          <p:nvPr/>
        </p:nvCxnSpPr>
        <p:spPr>
          <a:xfrm>
            <a:off x="622399" y="2075317"/>
            <a:ext cx="3673222" cy="0"/>
          </a:xfrm>
          <a:prstGeom prst="line">
            <a:avLst/>
          </a:prstGeom>
          <a:ln w="19050">
            <a:solidFill>
              <a:schemeClr val="accent5"/>
            </a:solidFill>
          </a:ln>
        </p:spPr>
        <p:style>
          <a:lnRef idx="1">
            <a:schemeClr val="accent3"/>
          </a:lnRef>
          <a:fillRef idx="0">
            <a:schemeClr val="accent3"/>
          </a:fillRef>
          <a:effectRef idx="0">
            <a:schemeClr val="accent3"/>
          </a:effectRef>
          <a:fontRef idx="minor">
            <a:schemeClr val="tx1"/>
          </a:fontRef>
        </p:style>
      </p:cxnSp>
      <p:pic>
        <p:nvPicPr>
          <p:cNvPr id="7" name="Graphic 6" descr="Target Audience with solid fill">
            <a:extLst>
              <a:ext uri="{FF2B5EF4-FFF2-40B4-BE49-F238E27FC236}">
                <a16:creationId xmlns:a16="http://schemas.microsoft.com/office/drawing/2014/main" id="{3537013E-F978-B48A-0409-B7DA5367DA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6795" y="1206285"/>
            <a:ext cx="692545" cy="692545"/>
          </a:xfrm>
          <a:prstGeom prst="rect">
            <a:avLst/>
          </a:prstGeom>
        </p:spPr>
      </p:pic>
      <p:sp>
        <p:nvSpPr>
          <p:cNvPr id="10" name="Rectangle 9">
            <a:extLst>
              <a:ext uri="{FF2B5EF4-FFF2-40B4-BE49-F238E27FC236}">
                <a16:creationId xmlns:a16="http://schemas.microsoft.com/office/drawing/2014/main" id="{FD7DC941-ED1E-B791-1DD2-D4B382B82495}"/>
              </a:ext>
            </a:extLst>
          </p:cNvPr>
          <p:cNvSpPr/>
          <p:nvPr/>
        </p:nvSpPr>
        <p:spPr>
          <a:xfrm>
            <a:off x="4871864" y="1484761"/>
            <a:ext cx="6895590" cy="475416"/>
          </a:xfrm>
          <a:prstGeom prst="rect">
            <a:avLst/>
          </a:prstGeom>
          <a:solidFill>
            <a:srgbClr val="00206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Objectives</a:t>
            </a:r>
          </a:p>
        </p:txBody>
      </p:sp>
      <p:cxnSp>
        <p:nvCxnSpPr>
          <p:cNvPr id="11" name="Straight Connector 10">
            <a:extLst>
              <a:ext uri="{FF2B5EF4-FFF2-40B4-BE49-F238E27FC236}">
                <a16:creationId xmlns:a16="http://schemas.microsoft.com/office/drawing/2014/main" id="{F18F053D-B9DB-8BC3-45EF-699B5A77745A}"/>
              </a:ext>
            </a:extLst>
          </p:cNvPr>
          <p:cNvCxnSpPr>
            <a:cxnSpLocks/>
          </p:cNvCxnSpPr>
          <p:nvPr/>
        </p:nvCxnSpPr>
        <p:spPr>
          <a:xfrm>
            <a:off x="4871864" y="2075317"/>
            <a:ext cx="6895590" cy="0"/>
          </a:xfrm>
          <a:prstGeom prst="line">
            <a:avLst/>
          </a:prstGeom>
          <a:ln w="19050">
            <a:solidFill>
              <a:srgbClr val="002060"/>
            </a:solidFill>
          </a:ln>
        </p:spPr>
        <p:style>
          <a:lnRef idx="1">
            <a:schemeClr val="accent3"/>
          </a:lnRef>
          <a:fillRef idx="0">
            <a:schemeClr val="accent3"/>
          </a:fillRef>
          <a:effectRef idx="0">
            <a:schemeClr val="accent3"/>
          </a:effectRef>
          <a:fontRef idx="minor">
            <a:schemeClr val="tx1"/>
          </a:fontRef>
        </p:style>
      </p:cxnSp>
      <p:pic>
        <p:nvPicPr>
          <p:cNvPr id="8" name="Graphic 7" descr="Bullseye with solid fill">
            <a:extLst>
              <a:ext uri="{FF2B5EF4-FFF2-40B4-BE49-F238E27FC236}">
                <a16:creationId xmlns:a16="http://schemas.microsoft.com/office/drawing/2014/main" id="{C7180C7E-FC02-FBD9-F9B3-EA5EE8C2E0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25592" y="1140031"/>
            <a:ext cx="692544" cy="692544"/>
          </a:xfrm>
          <a:prstGeom prst="rect">
            <a:avLst/>
          </a:prstGeom>
        </p:spPr>
      </p:pic>
    </p:spTree>
    <p:extLst>
      <p:ext uri="{BB962C8B-B14F-4D97-AF65-F5344CB8AC3E}">
        <p14:creationId xmlns:p14="http://schemas.microsoft.com/office/powerpoint/2010/main" val="171049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ADA63-361E-AB6A-A0F0-AC9B604EC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EAC02-34AA-A1B4-B425-71995C825B17}"/>
              </a:ext>
            </a:extLst>
          </p:cNvPr>
          <p:cNvSpPr>
            <a:spLocks noGrp="1"/>
          </p:cNvSpPr>
          <p:nvPr>
            <p:ph type="title"/>
          </p:nvPr>
        </p:nvSpPr>
        <p:spPr/>
        <p:txBody>
          <a:bodyPr/>
          <a:lstStyle/>
          <a:p>
            <a:r>
              <a:rPr lang="en-GB"/>
              <a:t>Method</a:t>
            </a:r>
          </a:p>
        </p:txBody>
      </p:sp>
      <p:sp>
        <p:nvSpPr>
          <p:cNvPr id="3" name="Rectangle 2">
            <a:extLst>
              <a:ext uri="{FF2B5EF4-FFF2-40B4-BE49-F238E27FC236}">
                <a16:creationId xmlns:a16="http://schemas.microsoft.com/office/drawing/2014/main" id="{C6A63BC7-F39A-32AC-1FCF-323BC6CAFB50}"/>
              </a:ext>
            </a:extLst>
          </p:cNvPr>
          <p:cNvSpPr/>
          <p:nvPr/>
        </p:nvSpPr>
        <p:spPr>
          <a:xfrm>
            <a:off x="719168" y="1725852"/>
            <a:ext cx="5016792" cy="475416"/>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Fieldwork and sample</a:t>
            </a:r>
          </a:p>
        </p:txBody>
      </p:sp>
      <p:sp>
        <p:nvSpPr>
          <p:cNvPr id="4" name="Rectangle 3">
            <a:extLst>
              <a:ext uri="{FF2B5EF4-FFF2-40B4-BE49-F238E27FC236}">
                <a16:creationId xmlns:a16="http://schemas.microsoft.com/office/drawing/2014/main" id="{7C9A4632-4810-5710-75D2-AF939A87B0D0}"/>
              </a:ext>
            </a:extLst>
          </p:cNvPr>
          <p:cNvSpPr/>
          <p:nvPr/>
        </p:nvSpPr>
        <p:spPr>
          <a:xfrm>
            <a:off x="696651" y="2422200"/>
            <a:ext cx="5208088" cy="39446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Wingdings" panose="05000000000000000000" pitchFamily="2" charset="2"/>
              <a:buChar char="§"/>
            </a:pPr>
            <a:r>
              <a:rPr lang="en-GB" sz="1400" dirty="0">
                <a:solidFill>
                  <a:schemeClr val="tx1"/>
                </a:solidFill>
              </a:rPr>
              <a:t>Fieldwork took place between 5-29 May 2026</a:t>
            </a:r>
          </a:p>
          <a:p>
            <a:pPr marL="285750" indent="-285750">
              <a:buClr>
                <a:schemeClr val="accent2"/>
              </a:buClr>
              <a:buFont typeface="Wingdings" panose="05000000000000000000" pitchFamily="2" charset="2"/>
              <a:buChar char="§"/>
            </a:pPr>
            <a:endParaRPr lang="en-GB" sz="1400" dirty="0">
              <a:solidFill>
                <a:schemeClr val="tx1"/>
              </a:solidFill>
            </a:endParaRPr>
          </a:p>
          <a:p>
            <a:pPr marL="285750" indent="-285750">
              <a:buClr>
                <a:schemeClr val="accent2"/>
              </a:buClr>
              <a:buFont typeface="Wingdings" panose="05000000000000000000" pitchFamily="2" charset="2"/>
              <a:buChar char="§"/>
            </a:pPr>
            <a:r>
              <a:rPr lang="en-GB" sz="1400" dirty="0">
                <a:solidFill>
                  <a:schemeClr val="tx1"/>
                </a:solidFill>
              </a:rPr>
              <a:t>Survey of </a:t>
            </a:r>
            <a:r>
              <a:rPr lang="en-GB" sz="1400" b="1" dirty="0">
                <a:solidFill>
                  <a:schemeClr val="tx1"/>
                </a:solidFill>
              </a:rPr>
              <a:t>2,034 adults aged 18 and over from Scotland</a:t>
            </a:r>
            <a:r>
              <a:rPr lang="en-GB" sz="1400" dirty="0">
                <a:solidFill>
                  <a:schemeClr val="tx1"/>
                </a:solidFill>
              </a:rPr>
              <a:t>, conducted primarily online (1,984) with 50 telephone interviews with digitally excluded consumers</a:t>
            </a:r>
          </a:p>
          <a:p>
            <a:pPr marL="285750" indent="-285750">
              <a:buClr>
                <a:schemeClr val="accent2"/>
              </a:buClr>
              <a:buFont typeface="Wingdings" panose="05000000000000000000" pitchFamily="2" charset="2"/>
              <a:buChar char="§"/>
            </a:pPr>
            <a:endParaRPr lang="en-GB" sz="1400" dirty="0">
              <a:solidFill>
                <a:schemeClr val="tx1"/>
              </a:solidFill>
            </a:endParaRPr>
          </a:p>
          <a:p>
            <a:pPr marL="285750" indent="-285750">
              <a:buClr>
                <a:schemeClr val="accent2"/>
              </a:buClr>
              <a:buFont typeface="Wingdings" panose="05000000000000000000" pitchFamily="2" charset="2"/>
              <a:buChar char="§"/>
            </a:pPr>
            <a:r>
              <a:rPr lang="en-GB" sz="1400" dirty="0">
                <a:solidFill>
                  <a:schemeClr val="tx1"/>
                </a:solidFill>
              </a:rPr>
              <a:t>Respondents were considered </a:t>
            </a:r>
            <a:r>
              <a:rPr lang="en-GB" sz="1400" b="1" dirty="0">
                <a:solidFill>
                  <a:schemeClr val="tx1"/>
                </a:solidFill>
              </a:rPr>
              <a:t>digitally excluded </a:t>
            </a:r>
            <a:r>
              <a:rPr lang="en-GB" sz="1400" dirty="0">
                <a:solidFill>
                  <a:schemeClr val="tx1"/>
                </a:solidFill>
              </a:rPr>
              <a:t>if they met at least one of the following:</a:t>
            </a:r>
          </a:p>
          <a:p>
            <a:pPr marL="742950" lvl="1" indent="-285750">
              <a:buClr>
                <a:schemeClr val="accent2"/>
              </a:buClr>
              <a:buFont typeface="Wingdings" panose="05000000000000000000" pitchFamily="2" charset="2"/>
              <a:buChar char="§"/>
            </a:pPr>
            <a:r>
              <a:rPr lang="en-GB" sz="1400" dirty="0">
                <a:solidFill>
                  <a:schemeClr val="tx1"/>
                </a:solidFill>
              </a:rPr>
              <a:t>No internet access at home or do not use the internet at all</a:t>
            </a:r>
          </a:p>
          <a:p>
            <a:pPr marL="742950" lvl="1" indent="-285750">
              <a:buClr>
                <a:schemeClr val="accent2"/>
              </a:buClr>
              <a:buFont typeface="Wingdings" panose="05000000000000000000" pitchFamily="2" charset="2"/>
              <a:buChar char="§"/>
            </a:pPr>
            <a:r>
              <a:rPr lang="en-GB" sz="1400" dirty="0">
                <a:solidFill>
                  <a:schemeClr val="tx1"/>
                </a:solidFill>
              </a:rPr>
              <a:t>Reliant on mobile-only internet access</a:t>
            </a:r>
          </a:p>
          <a:p>
            <a:pPr marL="742950" lvl="1" indent="-285750">
              <a:buClr>
                <a:schemeClr val="accent2"/>
              </a:buClr>
              <a:buFont typeface="Wingdings" panose="05000000000000000000" pitchFamily="2" charset="2"/>
              <a:buChar char="§"/>
            </a:pPr>
            <a:r>
              <a:rPr lang="en-GB" sz="1400" dirty="0">
                <a:solidFill>
                  <a:schemeClr val="tx1"/>
                </a:solidFill>
              </a:rPr>
              <a:t>Not confident using the internet</a:t>
            </a:r>
          </a:p>
          <a:p>
            <a:endParaRPr lang="en-GB" sz="1400" dirty="0">
              <a:solidFill>
                <a:schemeClr val="tx1"/>
              </a:solidFill>
            </a:endParaRPr>
          </a:p>
          <a:p>
            <a:pPr marL="1102950" lvl="3" indent="-285750">
              <a:buFont typeface="Arial" panose="020B0604020202020204" pitchFamily="34" charset="0"/>
              <a:buChar char="•"/>
            </a:pPr>
            <a:endParaRPr lang="en-US" sz="1400" dirty="0">
              <a:solidFill>
                <a:schemeClr val="tx1"/>
              </a:solidFill>
            </a:endParaRPr>
          </a:p>
          <a:p>
            <a:endParaRPr lang="en-GB" sz="1400" dirty="0">
              <a:solidFill>
                <a:schemeClr val="tx1"/>
              </a:solidFill>
            </a:endParaRPr>
          </a:p>
        </p:txBody>
      </p:sp>
      <p:sp>
        <p:nvSpPr>
          <p:cNvPr id="5" name="Rectangle 4">
            <a:extLst>
              <a:ext uri="{FF2B5EF4-FFF2-40B4-BE49-F238E27FC236}">
                <a16:creationId xmlns:a16="http://schemas.microsoft.com/office/drawing/2014/main" id="{C69829ED-953E-C5CE-A954-C018F3CB0955}"/>
              </a:ext>
            </a:extLst>
          </p:cNvPr>
          <p:cNvSpPr/>
          <p:nvPr/>
        </p:nvSpPr>
        <p:spPr>
          <a:xfrm>
            <a:off x="6309113" y="1725852"/>
            <a:ext cx="5016792" cy="475416"/>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bg1"/>
                </a:solidFill>
                <a:effectLst/>
                <a:uLnTx/>
                <a:uFillTx/>
                <a:latin typeface="Arial" panose="020B0604020202020204"/>
                <a:ea typeface="+mn-ea"/>
                <a:cs typeface="+mn-cs"/>
              </a:rPr>
              <a:t>Analysis and reporting conventions</a:t>
            </a:r>
          </a:p>
        </p:txBody>
      </p:sp>
      <p:sp>
        <p:nvSpPr>
          <p:cNvPr id="6" name="Rectangle 5">
            <a:extLst>
              <a:ext uri="{FF2B5EF4-FFF2-40B4-BE49-F238E27FC236}">
                <a16:creationId xmlns:a16="http://schemas.microsoft.com/office/drawing/2014/main" id="{516F040E-C200-7B97-D907-B94D4B48D85D}"/>
              </a:ext>
            </a:extLst>
          </p:cNvPr>
          <p:cNvSpPr/>
          <p:nvPr/>
        </p:nvSpPr>
        <p:spPr>
          <a:xfrm>
            <a:off x="6263114" y="2423973"/>
            <a:ext cx="5017461" cy="402082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Wingdings" panose="05000000000000000000" pitchFamily="2" charset="2"/>
              <a:buChar char="§"/>
            </a:pPr>
            <a:r>
              <a:rPr lang="en-GB" sz="1400" dirty="0">
                <a:solidFill>
                  <a:schemeClr val="tx1"/>
                </a:solidFill>
              </a:rPr>
              <a:t>Results have been </a:t>
            </a:r>
            <a:r>
              <a:rPr lang="en-GB" sz="1400" b="1" dirty="0">
                <a:solidFill>
                  <a:schemeClr val="tx1"/>
                </a:solidFill>
              </a:rPr>
              <a:t>weighted by age, gender, region, urban/rural classification and household income </a:t>
            </a:r>
            <a:r>
              <a:rPr lang="en-GB" sz="1400" dirty="0">
                <a:solidFill>
                  <a:schemeClr val="tx1"/>
                </a:solidFill>
              </a:rPr>
              <a:t>to ensure that the data is representative of the adult Scottish population</a:t>
            </a:r>
          </a:p>
          <a:p>
            <a:pPr marL="285750" indent="-285750">
              <a:buClr>
                <a:schemeClr val="accent2"/>
              </a:buClr>
              <a:buFont typeface="Wingdings" panose="05000000000000000000" pitchFamily="2" charset="2"/>
              <a:buChar char="§"/>
            </a:pPr>
            <a:endParaRPr lang="en-GB" sz="1400" dirty="0">
              <a:solidFill>
                <a:schemeClr val="tx1"/>
              </a:solidFill>
            </a:endParaRPr>
          </a:p>
          <a:p>
            <a:pPr marL="285750" indent="-285750">
              <a:buClr>
                <a:schemeClr val="accent2"/>
              </a:buClr>
              <a:buFont typeface="Wingdings" panose="05000000000000000000" pitchFamily="2" charset="2"/>
              <a:buChar char="§"/>
            </a:pPr>
            <a:r>
              <a:rPr lang="en-GB" sz="1400" dirty="0">
                <a:solidFill>
                  <a:schemeClr val="tx1"/>
                </a:solidFill>
              </a:rPr>
              <a:t>Urban/rural areas were defined using 2-fold classifications as set out in the </a:t>
            </a:r>
            <a:r>
              <a:rPr lang="en-GB" sz="1400" dirty="0">
                <a:solidFill>
                  <a:schemeClr val="tx1"/>
                </a:solidFill>
                <a:hlinkClick r:id="rId2">
                  <a:extLst>
                    <a:ext uri="{A12FA001-AC4F-418D-AE19-62706E023703}">
                      <ahyp:hlinkClr xmlns:ahyp="http://schemas.microsoft.com/office/drawing/2018/hyperlinkcolor" val="tx"/>
                    </a:ext>
                  </a:extLst>
                </a:hlinkClick>
              </a:rPr>
              <a:t>Scottish Government’s Urban Rural Classification report</a:t>
            </a:r>
            <a:r>
              <a:rPr lang="en-GB" sz="1400" dirty="0">
                <a:solidFill>
                  <a:schemeClr val="tx1"/>
                </a:solidFill>
              </a:rPr>
              <a:t> </a:t>
            </a:r>
          </a:p>
          <a:p>
            <a:pPr marL="285750" indent="-285750">
              <a:buClr>
                <a:schemeClr val="accent2"/>
              </a:buClr>
              <a:buFont typeface="Wingdings" panose="05000000000000000000" pitchFamily="2" charset="2"/>
              <a:buChar char="§"/>
            </a:pPr>
            <a:endParaRPr lang="en-GB" sz="1400" dirty="0">
              <a:solidFill>
                <a:schemeClr val="tx1"/>
              </a:solidFill>
            </a:endParaRPr>
          </a:p>
          <a:p>
            <a:pPr marL="285750" indent="-285750">
              <a:buClr>
                <a:schemeClr val="accent2"/>
              </a:buClr>
              <a:buFont typeface="Wingdings" panose="05000000000000000000" pitchFamily="2" charset="2"/>
              <a:buChar char="§"/>
            </a:pPr>
            <a:r>
              <a:rPr lang="en-GB" sz="1400" dirty="0">
                <a:solidFill>
                  <a:schemeClr val="tx1"/>
                </a:solidFill>
              </a:rPr>
              <a:t>A measure of vulnerability was derived based on whether respondents met none, one or more than one of the following indicators:</a:t>
            </a:r>
          </a:p>
          <a:p>
            <a:pPr lvl="1"/>
            <a:r>
              <a:rPr lang="en-GB" sz="1400" b="1" dirty="0">
                <a:solidFill>
                  <a:schemeClr val="tx1"/>
                </a:solidFill>
              </a:rPr>
              <a:t>Disability</a:t>
            </a:r>
            <a:r>
              <a:rPr lang="en-GB" sz="1400" dirty="0">
                <a:solidFill>
                  <a:schemeClr val="tx1"/>
                </a:solidFill>
              </a:rPr>
              <a:t>: if has a disability (that either limits them a lot or a little)</a:t>
            </a:r>
          </a:p>
          <a:p>
            <a:pPr lvl="1"/>
            <a:r>
              <a:rPr lang="en-GB" sz="1400" b="1" dirty="0">
                <a:solidFill>
                  <a:schemeClr val="tx1"/>
                </a:solidFill>
              </a:rPr>
              <a:t>Low financial resilience</a:t>
            </a:r>
            <a:r>
              <a:rPr lang="en-GB" sz="1400" dirty="0">
                <a:solidFill>
                  <a:schemeClr val="tx1"/>
                </a:solidFill>
              </a:rPr>
              <a:t>: if fallen behind on at least some bills and commitments or would rely on a loan or would be unable to pay an emergency expense of £250</a:t>
            </a:r>
          </a:p>
          <a:p>
            <a:pPr lvl="1"/>
            <a:r>
              <a:rPr lang="en-GB" sz="1400" b="1" dirty="0">
                <a:solidFill>
                  <a:schemeClr val="tx1"/>
                </a:solidFill>
              </a:rPr>
              <a:t>Low digital confidence</a:t>
            </a:r>
            <a:r>
              <a:rPr lang="en-GB" sz="1400" dirty="0">
                <a:solidFill>
                  <a:schemeClr val="tx1"/>
                </a:solidFill>
              </a:rPr>
              <a:t>: if has low confidence using the internet</a:t>
            </a:r>
          </a:p>
        </p:txBody>
      </p:sp>
      <p:pic>
        <p:nvPicPr>
          <p:cNvPr id="15" name="Picture 14" descr="A green and white document with a check mark&#10;&#10;Description automatically generated">
            <a:extLst>
              <a:ext uri="{FF2B5EF4-FFF2-40B4-BE49-F238E27FC236}">
                <a16:creationId xmlns:a16="http://schemas.microsoft.com/office/drawing/2014/main" id="{247A294A-7EC3-392F-643B-8A1B48E91EB2}"/>
              </a:ext>
            </a:extLst>
          </p:cNvPr>
          <p:cNvPicPr>
            <a:picLocks noChangeAspect="1"/>
          </p:cNvPicPr>
          <p:nvPr/>
        </p:nvPicPr>
        <p:blipFill>
          <a:blip r:embed="rId3"/>
          <a:stretch>
            <a:fillRect/>
          </a:stretch>
        </p:blipFill>
        <p:spPr>
          <a:xfrm>
            <a:off x="5904739" y="1284217"/>
            <a:ext cx="883269" cy="883269"/>
          </a:xfrm>
          <a:prstGeom prst="rect">
            <a:avLst/>
          </a:prstGeom>
        </p:spPr>
      </p:pic>
      <p:pic>
        <p:nvPicPr>
          <p:cNvPr id="16" name="Picture 15" descr="A pink computer mouse and a computer screen&#10;&#10;Description automatically generated">
            <a:extLst>
              <a:ext uri="{FF2B5EF4-FFF2-40B4-BE49-F238E27FC236}">
                <a16:creationId xmlns:a16="http://schemas.microsoft.com/office/drawing/2014/main" id="{AB437A0A-E9F3-F5D1-6A76-C718D475360F}"/>
              </a:ext>
            </a:extLst>
          </p:cNvPr>
          <p:cNvPicPr>
            <a:picLocks noChangeAspect="1"/>
          </p:cNvPicPr>
          <p:nvPr/>
        </p:nvPicPr>
        <p:blipFill>
          <a:blip r:embed="rId4">
            <a:lum bright="70000" contrast="-70000"/>
          </a:blip>
          <a:stretch>
            <a:fillRect/>
          </a:stretch>
        </p:blipFill>
        <p:spPr>
          <a:xfrm>
            <a:off x="332740" y="1305075"/>
            <a:ext cx="883270" cy="883270"/>
          </a:xfrm>
          <a:prstGeom prst="rect">
            <a:avLst/>
          </a:prstGeom>
        </p:spPr>
      </p:pic>
      <p:cxnSp>
        <p:nvCxnSpPr>
          <p:cNvPr id="17" name="Straight Connector 16">
            <a:extLst>
              <a:ext uri="{FF2B5EF4-FFF2-40B4-BE49-F238E27FC236}">
                <a16:creationId xmlns:a16="http://schemas.microsoft.com/office/drawing/2014/main" id="{DA8A5B8F-529A-4874-B31C-0E665868A9D9}"/>
              </a:ext>
            </a:extLst>
          </p:cNvPr>
          <p:cNvCxnSpPr/>
          <p:nvPr/>
        </p:nvCxnSpPr>
        <p:spPr>
          <a:xfrm>
            <a:off x="718499" y="2316408"/>
            <a:ext cx="5017461" cy="0"/>
          </a:xfrm>
          <a:prstGeom prst="line">
            <a:avLst/>
          </a:prstGeom>
          <a:ln w="19050">
            <a:solidFill>
              <a:schemeClr val="accent3"/>
            </a:solidFill>
          </a:ln>
        </p:spPr>
        <p:style>
          <a:lnRef idx="1">
            <a:schemeClr val="accent3"/>
          </a:lnRef>
          <a:fillRef idx="0">
            <a:schemeClr val="accent3"/>
          </a:fillRef>
          <a:effectRef idx="0">
            <a:schemeClr val="accent3"/>
          </a:effectRef>
          <a:fontRef idx="minor">
            <a:schemeClr val="tx1"/>
          </a:fontRef>
        </p:style>
      </p:cxnSp>
      <p:cxnSp>
        <p:nvCxnSpPr>
          <p:cNvPr id="18" name="Straight Connector 17">
            <a:extLst>
              <a:ext uri="{FF2B5EF4-FFF2-40B4-BE49-F238E27FC236}">
                <a16:creationId xmlns:a16="http://schemas.microsoft.com/office/drawing/2014/main" id="{90E21F0F-593A-966E-9DDE-2D58AA10ECCB}"/>
              </a:ext>
            </a:extLst>
          </p:cNvPr>
          <p:cNvCxnSpPr/>
          <p:nvPr/>
        </p:nvCxnSpPr>
        <p:spPr>
          <a:xfrm>
            <a:off x="6308444" y="2320312"/>
            <a:ext cx="501746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Graphic 8" descr="Person in wheelchair with solid fill">
            <a:extLst>
              <a:ext uri="{FF2B5EF4-FFF2-40B4-BE49-F238E27FC236}">
                <a16:creationId xmlns:a16="http://schemas.microsoft.com/office/drawing/2014/main" id="{8F71B0F9-2127-FF93-9B41-D9306CB844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8008" y="5132305"/>
            <a:ext cx="360000" cy="360000"/>
          </a:xfrm>
          <a:prstGeom prst="rect">
            <a:avLst/>
          </a:prstGeom>
        </p:spPr>
      </p:pic>
      <p:grpSp>
        <p:nvGrpSpPr>
          <p:cNvPr id="10" name="Group 9">
            <a:extLst>
              <a:ext uri="{FF2B5EF4-FFF2-40B4-BE49-F238E27FC236}">
                <a16:creationId xmlns:a16="http://schemas.microsoft.com/office/drawing/2014/main" id="{44FFD14D-24D5-A389-C4B0-D391064E5779}"/>
              </a:ext>
            </a:extLst>
          </p:cNvPr>
          <p:cNvGrpSpPr>
            <a:grpSpLocks noChangeAspect="1"/>
          </p:cNvGrpSpPr>
          <p:nvPr/>
        </p:nvGrpSpPr>
        <p:grpSpPr>
          <a:xfrm>
            <a:off x="6428008" y="5573783"/>
            <a:ext cx="360000" cy="360000"/>
            <a:chOff x="290136" y="3835088"/>
            <a:chExt cx="914400" cy="914400"/>
          </a:xfrm>
        </p:grpSpPr>
        <p:pic>
          <p:nvPicPr>
            <p:cNvPr id="11" name="Graphic 10" descr="Shield Tick with solid fill">
              <a:extLst>
                <a:ext uri="{FF2B5EF4-FFF2-40B4-BE49-F238E27FC236}">
                  <a16:creationId xmlns:a16="http://schemas.microsoft.com/office/drawing/2014/main" id="{C341A57D-110C-E039-7E04-D0F261F2907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0136" y="3835088"/>
              <a:ext cx="914400" cy="914400"/>
            </a:xfrm>
            <a:prstGeom prst="rect">
              <a:avLst/>
            </a:prstGeom>
          </p:spPr>
        </p:pic>
        <p:sp>
          <p:nvSpPr>
            <p:cNvPr id="12" name="Oval 11">
              <a:extLst>
                <a:ext uri="{FF2B5EF4-FFF2-40B4-BE49-F238E27FC236}">
                  <a16:creationId xmlns:a16="http://schemas.microsoft.com/office/drawing/2014/main" id="{DBB3783F-D7BE-CC36-511D-F86A03DC2278}"/>
                </a:ext>
              </a:extLst>
            </p:cNvPr>
            <p:cNvSpPr/>
            <p:nvPr/>
          </p:nvSpPr>
          <p:spPr>
            <a:xfrm>
              <a:off x="595312" y="4143696"/>
              <a:ext cx="304048" cy="272045"/>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descr="Pound with solid fill">
              <a:extLst>
                <a:ext uri="{FF2B5EF4-FFF2-40B4-BE49-F238E27FC236}">
                  <a16:creationId xmlns:a16="http://schemas.microsoft.com/office/drawing/2014/main" id="{A24B5DD0-82A4-C3DC-6322-15480E762A5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3952" y="4104789"/>
              <a:ext cx="349858" cy="349858"/>
            </a:xfrm>
            <a:prstGeom prst="rect">
              <a:avLst/>
            </a:prstGeom>
          </p:spPr>
        </p:pic>
      </p:grpSp>
      <p:pic>
        <p:nvPicPr>
          <p:cNvPr id="14" name="Graphic 13" descr="Wireless with solid fill">
            <a:extLst>
              <a:ext uri="{FF2B5EF4-FFF2-40B4-BE49-F238E27FC236}">
                <a16:creationId xmlns:a16="http://schemas.microsoft.com/office/drawing/2014/main" id="{5557E4C8-2693-8A12-BC53-A09B949F59E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2700000">
            <a:off x="6441056" y="6039920"/>
            <a:ext cx="360000" cy="360000"/>
          </a:xfrm>
          <a:prstGeom prst="rect">
            <a:avLst/>
          </a:prstGeom>
        </p:spPr>
      </p:pic>
    </p:spTree>
    <p:extLst>
      <p:ext uri="{BB962C8B-B14F-4D97-AF65-F5344CB8AC3E}">
        <p14:creationId xmlns:p14="http://schemas.microsoft.com/office/powerpoint/2010/main" val="159639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1292F4C5-CBBE-090C-A79E-595AA6ED7CC1}"/>
              </a:ext>
            </a:extLst>
          </p:cNvPr>
          <p:cNvSpPr/>
          <p:nvPr/>
        </p:nvSpPr>
        <p:spPr>
          <a:xfrm>
            <a:off x="7946571" y="1513114"/>
            <a:ext cx="4016829" cy="4626429"/>
          </a:xfrm>
          <a:prstGeom prst="roundRect">
            <a:avLst>
              <a:gd name="adj" fmla="val 13415"/>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A89A825-32D9-90BB-4403-5F7A3DE46ADE}"/>
              </a:ext>
            </a:extLst>
          </p:cNvPr>
          <p:cNvSpPr>
            <a:spLocks noGrp="1"/>
          </p:cNvSpPr>
          <p:nvPr>
            <p:ph type="title"/>
          </p:nvPr>
        </p:nvSpPr>
        <p:spPr/>
        <p:txBody>
          <a:bodyPr/>
          <a:lstStyle/>
          <a:p>
            <a:r>
              <a:rPr lang="en-GB" dirty="0"/>
              <a:t>Key findings</a:t>
            </a:r>
          </a:p>
        </p:txBody>
      </p:sp>
      <p:sp>
        <p:nvSpPr>
          <p:cNvPr id="5" name="TextBox 4">
            <a:extLst>
              <a:ext uri="{FF2B5EF4-FFF2-40B4-BE49-F238E27FC236}">
                <a16:creationId xmlns:a16="http://schemas.microsoft.com/office/drawing/2014/main" id="{FC7B8B7F-BDC9-B9D1-5300-C5675F9AF3A5}"/>
              </a:ext>
            </a:extLst>
          </p:cNvPr>
          <p:cNvSpPr txBox="1"/>
          <p:nvPr/>
        </p:nvSpPr>
        <p:spPr>
          <a:xfrm>
            <a:off x="1005170" y="1609297"/>
            <a:ext cx="6501416" cy="5262979"/>
          </a:xfrm>
          <a:prstGeom prst="rect">
            <a:avLst/>
          </a:prstGeom>
          <a:noFill/>
        </p:spPr>
        <p:txBody>
          <a:bodyPr wrap="square" rtlCol="0">
            <a:spAutoFit/>
          </a:bodyPr>
          <a:lstStyle/>
          <a:p>
            <a:pPr>
              <a:spcAft>
                <a:spcPts val="1200"/>
              </a:spcAft>
              <a:buClr>
                <a:srgbClr val="2CE3A0"/>
              </a:buClr>
            </a:pPr>
            <a:r>
              <a:rPr lang="en-GB" sz="1400" b="1" dirty="0"/>
              <a:t>Two thirds of consumers experienced a problem with an item or service</a:t>
            </a:r>
            <a:r>
              <a:rPr lang="en-GB" sz="1400" dirty="0"/>
              <a:t> in the past 12 months, most often related to delivery issues or product quality.</a:t>
            </a:r>
          </a:p>
          <a:p>
            <a:pPr>
              <a:spcAft>
                <a:spcPts val="1200"/>
              </a:spcAft>
              <a:buClr>
                <a:srgbClr val="2CE3A0"/>
              </a:buClr>
            </a:pPr>
            <a:r>
              <a:rPr lang="en-GB" sz="1400" dirty="0"/>
              <a:t>When they experienced a problem</a:t>
            </a:r>
            <a:r>
              <a:rPr lang="en-GB" sz="1400" b="1" dirty="0"/>
              <a:t>, over 9 in 10 contacted or attempted to contact the supplier to resolve it</a:t>
            </a:r>
            <a:r>
              <a:rPr lang="en-GB" sz="1400" dirty="0"/>
              <a:t>. Half were satisfied that the problem had been resolved, while one in ten were not hopeful for a resolution.</a:t>
            </a:r>
          </a:p>
          <a:p>
            <a:pPr>
              <a:spcAft>
                <a:spcPts val="1200"/>
              </a:spcAft>
              <a:buClr>
                <a:srgbClr val="2CE3A0"/>
              </a:buClr>
            </a:pPr>
            <a:r>
              <a:rPr lang="en-GB" sz="1400" b="1" dirty="0"/>
              <a:t>Just under one sixth of consumers experienced product safety issues in the past 12 months</a:t>
            </a:r>
            <a:r>
              <a:rPr lang="en-GB" sz="1400" dirty="0"/>
              <a:t>, with most reporting this to the retailer, manufacturer or online platform where they bought the product.</a:t>
            </a:r>
          </a:p>
          <a:p>
            <a:pPr>
              <a:spcAft>
                <a:spcPts val="1200"/>
              </a:spcAft>
              <a:buClr>
                <a:srgbClr val="2CE3A0"/>
              </a:buClr>
            </a:pPr>
            <a:r>
              <a:rPr lang="en-GB" sz="1400" b="1" dirty="0">
                <a:solidFill>
                  <a:srgbClr val="000000">
                    <a:hueOff val="0"/>
                    <a:satOff val="0"/>
                    <a:lumOff val="0"/>
                    <a:alphaOff val="0"/>
                  </a:srgbClr>
                </a:solidFill>
              </a:rPr>
              <a:t>Over two thirds of consumers trusted businesses to provide accurate information and to treat them fairly</a:t>
            </a:r>
            <a:r>
              <a:rPr lang="en-GB" sz="1400" dirty="0">
                <a:solidFill>
                  <a:srgbClr val="000000">
                    <a:hueOff val="0"/>
                    <a:satOff val="0"/>
                    <a:lumOff val="0"/>
                    <a:alphaOff val="0"/>
                  </a:srgbClr>
                </a:solidFill>
              </a:rPr>
              <a:t>. </a:t>
            </a:r>
          </a:p>
          <a:p>
            <a:pPr>
              <a:spcAft>
                <a:spcPts val="1200"/>
              </a:spcAft>
              <a:buClr>
                <a:srgbClr val="2CE3A0"/>
              </a:buClr>
            </a:pPr>
            <a:r>
              <a:rPr lang="en-GB" sz="1400" b="1" dirty="0"/>
              <a:t>Nearly three quarters of consumers were confident in recognising scams</a:t>
            </a:r>
            <a:r>
              <a:rPr lang="en-GB" sz="1400" dirty="0"/>
              <a:t>.</a:t>
            </a:r>
            <a:r>
              <a:rPr lang="en-GB" sz="1400" b="1" dirty="0"/>
              <a:t> </a:t>
            </a:r>
            <a:r>
              <a:rPr lang="en-GB" sz="1400" dirty="0"/>
              <a:t>1 in 10 had fallen victim to one, and two thirds of this group </a:t>
            </a:r>
            <a:r>
              <a:rPr lang="en-GB" sz="1400"/>
              <a:t>lost money</a:t>
            </a:r>
            <a:r>
              <a:rPr lang="en-GB" sz="1400" dirty="0"/>
              <a:t>.</a:t>
            </a:r>
          </a:p>
          <a:p>
            <a:pPr>
              <a:spcAft>
                <a:spcPts val="1200"/>
              </a:spcAft>
              <a:buClr>
                <a:srgbClr val="2CE3A0"/>
              </a:buClr>
            </a:pPr>
            <a:r>
              <a:rPr lang="en-GB" sz="1400" b="1" dirty="0"/>
              <a:t>6 in 10 consumers reported online shopping frequently</a:t>
            </a:r>
            <a:r>
              <a:rPr lang="en-GB" sz="1400" dirty="0"/>
              <a:t>. The most common issues experienced when online shopping were difficulties cancelling or hidden fees at checkout.</a:t>
            </a:r>
          </a:p>
          <a:p>
            <a:pPr>
              <a:spcAft>
                <a:spcPts val="1200"/>
              </a:spcAft>
              <a:buClr>
                <a:srgbClr val="2CE3A0"/>
              </a:buClr>
            </a:pPr>
            <a:r>
              <a:rPr lang="en-GB" sz="1400" b="1" dirty="0"/>
              <a:t>Consumer confidence and empowerment was generally high</a:t>
            </a:r>
            <a:r>
              <a:rPr lang="en-GB" sz="1400" dirty="0"/>
              <a:t>, with nearly three quarters feeling confident in recognising misleading or unclear information about items or services.</a:t>
            </a:r>
          </a:p>
          <a:p>
            <a:pPr marL="285750" indent="-285750" algn="l">
              <a:spcAft>
                <a:spcPts val="1200"/>
              </a:spcAft>
              <a:buClr>
                <a:srgbClr val="2CE3A0"/>
              </a:buClr>
              <a:buFont typeface="Wingdings" pitchFamily="2" charset="2"/>
              <a:buChar char="§"/>
            </a:pPr>
            <a:endParaRPr lang="en-GB" sz="1400" dirty="0" err="1"/>
          </a:p>
        </p:txBody>
      </p:sp>
      <p:sp>
        <p:nvSpPr>
          <p:cNvPr id="23" name="TextBox 22">
            <a:extLst>
              <a:ext uri="{FF2B5EF4-FFF2-40B4-BE49-F238E27FC236}">
                <a16:creationId xmlns:a16="http://schemas.microsoft.com/office/drawing/2014/main" id="{B6E07035-F99A-448E-E1C7-10C6016C6F1E}"/>
              </a:ext>
            </a:extLst>
          </p:cNvPr>
          <p:cNvSpPr txBox="1"/>
          <p:nvPr/>
        </p:nvSpPr>
        <p:spPr>
          <a:xfrm>
            <a:off x="8077969" y="2041297"/>
            <a:ext cx="3885431" cy="3708708"/>
          </a:xfrm>
          <a:prstGeom prst="rect">
            <a:avLst/>
          </a:prstGeom>
          <a:noFill/>
        </p:spPr>
        <p:txBody>
          <a:bodyPr wrap="square" rtlCol="0">
            <a:spAutoFit/>
          </a:bodyPr>
          <a:lstStyle/>
          <a:p>
            <a:pPr>
              <a:spcAft>
                <a:spcPts val="600"/>
              </a:spcAft>
              <a:buClr>
                <a:srgbClr val="2CE3A0"/>
              </a:buClr>
            </a:pPr>
            <a:r>
              <a:rPr lang="en-GB" sz="1400" b="1" dirty="0"/>
              <a:t>Vulnerability was a key driver of consumer experience. </a:t>
            </a:r>
            <a:r>
              <a:rPr lang="en-GB" sz="1400" dirty="0"/>
              <a:t>More vulnerable respondents reported:</a:t>
            </a:r>
          </a:p>
          <a:p>
            <a:pPr marL="285750" indent="-285750">
              <a:spcAft>
                <a:spcPts val="600"/>
              </a:spcAft>
              <a:buClr>
                <a:srgbClr val="2CE3A0"/>
              </a:buClr>
              <a:buFont typeface="Wingdings" panose="05000000000000000000" pitchFamily="2" charset="2"/>
              <a:buChar char="§"/>
            </a:pPr>
            <a:r>
              <a:rPr lang="en-GB" sz="1400" dirty="0"/>
              <a:t>Lower confidence in knowing how to resolve problems with purchases, more frequent issues with purchases and lower satisfaction with issue resolution</a:t>
            </a:r>
          </a:p>
          <a:p>
            <a:pPr marL="285750" indent="-285750">
              <a:spcAft>
                <a:spcPts val="600"/>
              </a:spcAft>
              <a:buClr>
                <a:srgbClr val="2CE3A0"/>
              </a:buClr>
              <a:buFont typeface="Wingdings" panose="05000000000000000000" pitchFamily="2" charset="2"/>
              <a:buChar char="§"/>
            </a:pPr>
            <a:r>
              <a:rPr lang="en-GB" sz="1400" dirty="0"/>
              <a:t>Lower confidence around their consumer rights and protections</a:t>
            </a:r>
          </a:p>
          <a:p>
            <a:pPr marL="285750" indent="-285750">
              <a:spcAft>
                <a:spcPts val="600"/>
              </a:spcAft>
              <a:buClr>
                <a:srgbClr val="2CE3A0"/>
              </a:buClr>
              <a:buFont typeface="Wingdings" panose="05000000000000000000" pitchFamily="2" charset="2"/>
              <a:buChar char="§"/>
            </a:pPr>
            <a:r>
              <a:rPr lang="en-GB" sz="1400" dirty="0"/>
              <a:t>Lower trust in businesses</a:t>
            </a:r>
          </a:p>
          <a:p>
            <a:pPr marL="285750" indent="-285750">
              <a:spcAft>
                <a:spcPts val="600"/>
              </a:spcAft>
              <a:buClr>
                <a:srgbClr val="2CE3A0"/>
              </a:buClr>
              <a:buFont typeface="Wingdings" panose="05000000000000000000" pitchFamily="2" charset="2"/>
              <a:buChar char="§"/>
            </a:pPr>
            <a:r>
              <a:rPr lang="en-GB" sz="1400" dirty="0"/>
              <a:t>Lower confidence in recognising scams and greater incidence of falling victim to one (and losing money as a result)</a:t>
            </a:r>
          </a:p>
          <a:p>
            <a:pPr marL="285750" indent="-285750">
              <a:spcAft>
                <a:spcPts val="600"/>
              </a:spcAft>
              <a:buClr>
                <a:srgbClr val="2CE3A0"/>
              </a:buClr>
              <a:buFont typeface="Wingdings" panose="05000000000000000000" pitchFamily="2" charset="2"/>
              <a:buChar char="§"/>
            </a:pPr>
            <a:r>
              <a:rPr lang="en-GB" sz="1400" dirty="0"/>
              <a:t>Lower confidence in finding reliable information about items or services</a:t>
            </a:r>
          </a:p>
        </p:txBody>
      </p:sp>
      <p:pic>
        <p:nvPicPr>
          <p:cNvPr id="25" name="Graphic 24" descr="Shield Cross with solid fill">
            <a:extLst>
              <a:ext uri="{FF2B5EF4-FFF2-40B4-BE49-F238E27FC236}">
                <a16:creationId xmlns:a16="http://schemas.microsoft.com/office/drawing/2014/main" id="{0E78D5D0-0B55-FF19-64EA-5E22AECD05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8985" y="1609297"/>
            <a:ext cx="432000" cy="432000"/>
          </a:xfrm>
          <a:prstGeom prst="rect">
            <a:avLst/>
          </a:prstGeom>
        </p:spPr>
      </p:pic>
      <p:pic>
        <p:nvPicPr>
          <p:cNvPr id="29" name="Graphic 28" descr="Warning with solid fill">
            <a:extLst>
              <a:ext uri="{FF2B5EF4-FFF2-40B4-BE49-F238E27FC236}">
                <a16:creationId xmlns:a16="http://schemas.microsoft.com/office/drawing/2014/main" id="{9D2FD9DD-03A8-C9F3-6491-04B3AFE032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4797" y="3173411"/>
            <a:ext cx="391886" cy="391886"/>
          </a:xfrm>
          <a:prstGeom prst="rect">
            <a:avLst/>
          </a:prstGeom>
        </p:spPr>
      </p:pic>
      <p:pic>
        <p:nvPicPr>
          <p:cNvPr id="31" name="Graphic 30" descr="Chat with solid fill">
            <a:extLst>
              <a:ext uri="{FF2B5EF4-FFF2-40B4-BE49-F238E27FC236}">
                <a16:creationId xmlns:a16="http://schemas.microsoft.com/office/drawing/2014/main" id="{C9F099BA-C847-651C-20F5-738339E824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2758" y="2306290"/>
            <a:ext cx="557735" cy="557735"/>
          </a:xfrm>
          <a:prstGeom prst="rect">
            <a:avLst/>
          </a:prstGeom>
        </p:spPr>
      </p:pic>
      <p:pic>
        <p:nvPicPr>
          <p:cNvPr id="33" name="Graphic 32" descr="Handshake with solid fill">
            <a:extLst>
              <a:ext uri="{FF2B5EF4-FFF2-40B4-BE49-F238E27FC236}">
                <a16:creationId xmlns:a16="http://schemas.microsoft.com/office/drawing/2014/main" id="{24048F1D-5E0C-E47C-9EBC-1845B81AF6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95939" y="3711397"/>
            <a:ext cx="615900" cy="615900"/>
          </a:xfrm>
          <a:prstGeom prst="rect">
            <a:avLst/>
          </a:prstGeom>
        </p:spPr>
      </p:pic>
      <p:pic>
        <p:nvPicPr>
          <p:cNvPr id="37" name="Picture 36">
            <a:extLst>
              <a:ext uri="{FF2B5EF4-FFF2-40B4-BE49-F238E27FC236}">
                <a16:creationId xmlns:a16="http://schemas.microsoft.com/office/drawing/2014/main" id="{37D95DF1-EE8F-E372-552D-0C700C8DC1C7}"/>
              </a:ext>
            </a:extLst>
          </p:cNvPr>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saturation sat="200000"/>
                    </a14:imgEffect>
                  </a14:imgLayer>
                </a14:imgProps>
              </a:ext>
            </a:extLst>
          </a:blip>
          <a:stretch>
            <a:fillRect/>
          </a:stretch>
        </p:blipFill>
        <p:spPr>
          <a:xfrm>
            <a:off x="437207" y="4339338"/>
            <a:ext cx="520629" cy="520629"/>
          </a:xfrm>
          <a:prstGeom prst="rect">
            <a:avLst/>
          </a:prstGeom>
        </p:spPr>
      </p:pic>
      <p:grpSp>
        <p:nvGrpSpPr>
          <p:cNvPr id="44" name="Group 43">
            <a:extLst>
              <a:ext uri="{FF2B5EF4-FFF2-40B4-BE49-F238E27FC236}">
                <a16:creationId xmlns:a16="http://schemas.microsoft.com/office/drawing/2014/main" id="{B695754C-CA66-914C-DD02-F1300066410D}"/>
              </a:ext>
            </a:extLst>
          </p:cNvPr>
          <p:cNvGrpSpPr/>
          <p:nvPr/>
        </p:nvGrpSpPr>
        <p:grpSpPr>
          <a:xfrm>
            <a:off x="389501" y="4973854"/>
            <a:ext cx="611557" cy="625491"/>
            <a:chOff x="-1471528" y="4599652"/>
            <a:chExt cx="914400" cy="914400"/>
          </a:xfrm>
        </p:grpSpPr>
        <p:pic>
          <p:nvPicPr>
            <p:cNvPr id="41" name="Graphic 40" descr="Laptop with solid fill">
              <a:extLst>
                <a:ext uri="{FF2B5EF4-FFF2-40B4-BE49-F238E27FC236}">
                  <a16:creationId xmlns:a16="http://schemas.microsoft.com/office/drawing/2014/main" id="{C6D0F70D-54C5-E0AF-42CD-FF117C607B9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71528" y="4599652"/>
              <a:ext cx="914400" cy="914400"/>
            </a:xfrm>
            <a:prstGeom prst="rect">
              <a:avLst/>
            </a:prstGeom>
          </p:spPr>
        </p:pic>
        <p:pic>
          <p:nvPicPr>
            <p:cNvPr id="43" name="Graphic 42" descr="Shopping cart with solid fill">
              <a:extLst>
                <a:ext uri="{FF2B5EF4-FFF2-40B4-BE49-F238E27FC236}">
                  <a16:creationId xmlns:a16="http://schemas.microsoft.com/office/drawing/2014/main" id="{C92E430B-DBEC-FD32-D45C-A3B481AE892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70080" y="4865913"/>
              <a:ext cx="294035" cy="294035"/>
            </a:xfrm>
            <a:prstGeom prst="rect">
              <a:avLst/>
            </a:prstGeom>
          </p:spPr>
        </p:pic>
      </p:grpSp>
      <p:pic>
        <p:nvPicPr>
          <p:cNvPr id="46" name="Graphic 45" descr="Excellent with solid fill">
            <a:extLst>
              <a:ext uri="{FF2B5EF4-FFF2-40B4-BE49-F238E27FC236}">
                <a16:creationId xmlns:a16="http://schemas.microsoft.com/office/drawing/2014/main" id="{6A34767E-9077-C2EC-1F78-E18D6995AE0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30872" y="5741005"/>
            <a:ext cx="559621" cy="559621"/>
          </a:xfrm>
          <a:prstGeom prst="rect">
            <a:avLst/>
          </a:prstGeom>
        </p:spPr>
      </p:pic>
      <p:pic>
        <p:nvPicPr>
          <p:cNvPr id="50" name="Graphic 49" descr="Box with solid fill">
            <a:extLst>
              <a:ext uri="{FF2B5EF4-FFF2-40B4-BE49-F238E27FC236}">
                <a16:creationId xmlns:a16="http://schemas.microsoft.com/office/drawing/2014/main" id="{C88F2F85-DD6C-3285-2208-29FEB094D3D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1687" y="1593862"/>
            <a:ext cx="557735" cy="557735"/>
          </a:xfrm>
          <a:prstGeom prst="rect">
            <a:avLst/>
          </a:prstGeom>
        </p:spPr>
      </p:pic>
    </p:spTree>
    <p:extLst>
      <p:ext uri="{BB962C8B-B14F-4D97-AF65-F5344CB8AC3E}">
        <p14:creationId xmlns:p14="http://schemas.microsoft.com/office/powerpoint/2010/main" val="195724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E9AAC-98F3-F423-4BBB-B69FF2400D9C}"/>
              </a:ext>
            </a:extLst>
          </p:cNvPr>
          <p:cNvSpPr>
            <a:spLocks noGrp="1"/>
          </p:cNvSpPr>
          <p:nvPr>
            <p:ph type="title"/>
          </p:nvPr>
        </p:nvSpPr>
        <p:spPr/>
        <p:txBody>
          <a:bodyPr/>
          <a:lstStyle/>
          <a:p>
            <a:r>
              <a:rPr lang="en-GB"/>
              <a:t>Findings</a:t>
            </a:r>
          </a:p>
        </p:txBody>
      </p:sp>
    </p:spTree>
    <p:extLst>
      <p:ext uri="{BB962C8B-B14F-4D97-AF65-F5344CB8AC3E}">
        <p14:creationId xmlns:p14="http://schemas.microsoft.com/office/powerpoint/2010/main" val="2739429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B72E1-A335-3637-C14F-7FEBC4ACBD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2E63E2-92DC-AC45-52F6-F992806D77ED}"/>
              </a:ext>
            </a:extLst>
          </p:cNvPr>
          <p:cNvSpPr>
            <a:spLocks noGrp="1"/>
          </p:cNvSpPr>
          <p:nvPr>
            <p:ph type="title"/>
          </p:nvPr>
        </p:nvSpPr>
        <p:spPr>
          <a:xfrm>
            <a:off x="2247900" y="3150132"/>
            <a:ext cx="7175193" cy="557735"/>
          </a:xfrm>
        </p:spPr>
        <p:txBody>
          <a:bodyPr>
            <a:noAutofit/>
          </a:bodyPr>
          <a:lstStyle/>
          <a:p>
            <a:r>
              <a:rPr lang="en-GB" sz="4400"/>
              <a:t>Purchasing behaviour</a:t>
            </a:r>
          </a:p>
        </p:txBody>
      </p:sp>
    </p:spTree>
    <p:extLst>
      <p:ext uri="{BB962C8B-B14F-4D97-AF65-F5344CB8AC3E}">
        <p14:creationId xmlns:p14="http://schemas.microsoft.com/office/powerpoint/2010/main" val="1421448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FF8F-78F1-A0C2-7EA5-97CE4768FAB7}"/>
              </a:ext>
            </a:extLst>
          </p:cNvPr>
          <p:cNvSpPr>
            <a:spLocks noGrp="1"/>
          </p:cNvSpPr>
          <p:nvPr>
            <p:ph type="title"/>
          </p:nvPr>
        </p:nvSpPr>
        <p:spPr>
          <a:xfrm>
            <a:off x="429260" y="339385"/>
            <a:ext cx="8758283" cy="557735"/>
          </a:xfrm>
        </p:spPr>
        <p:txBody>
          <a:bodyPr/>
          <a:lstStyle/>
          <a:p>
            <a:r>
              <a:rPr lang="en-US" dirty="0">
                <a:cs typeface="Arial"/>
              </a:rPr>
              <a:t>Consumers were most likely to have purchased food and drink, followed by utilities</a:t>
            </a:r>
          </a:p>
        </p:txBody>
      </p:sp>
      <p:graphicFrame>
        <p:nvGraphicFramePr>
          <p:cNvPr id="3" name="Chart 2">
            <a:extLst>
              <a:ext uri="{FF2B5EF4-FFF2-40B4-BE49-F238E27FC236}">
                <a16:creationId xmlns:a16="http://schemas.microsoft.com/office/drawing/2014/main" id="{810C6A02-FF75-983A-0EBB-01E9B2A9063E}"/>
              </a:ext>
            </a:extLst>
          </p:cNvPr>
          <p:cNvGraphicFramePr/>
          <p:nvPr>
            <p:extLst>
              <p:ext uri="{D42A27DB-BD31-4B8C-83A1-F6EECF244321}">
                <p14:modId xmlns:p14="http://schemas.microsoft.com/office/powerpoint/2010/main" val="2469742952"/>
              </p:ext>
            </p:extLst>
          </p:nvPr>
        </p:nvGraphicFramePr>
        <p:xfrm>
          <a:off x="429260" y="1453190"/>
          <a:ext cx="6462117" cy="476579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F284A255-2231-6108-89AF-156B0A04367D}"/>
              </a:ext>
            </a:extLst>
          </p:cNvPr>
          <p:cNvSpPr txBox="1"/>
          <p:nvPr/>
        </p:nvSpPr>
        <p:spPr>
          <a:xfrm>
            <a:off x="1517555" y="1453190"/>
            <a:ext cx="5373822" cy="307777"/>
          </a:xfrm>
          <a:prstGeom prst="rect">
            <a:avLst/>
          </a:prstGeom>
          <a:noFill/>
        </p:spPr>
        <p:txBody>
          <a:bodyPr wrap="square" rtlCol="0">
            <a:spAutoFit/>
          </a:bodyPr>
          <a:lstStyle/>
          <a:p>
            <a:pPr algn="l">
              <a:buClr>
                <a:srgbClr val="2CE3A0"/>
              </a:buClr>
            </a:pPr>
            <a:r>
              <a:rPr lang="en-GB" sz="1400" b="1" dirty="0"/>
              <a:t>Items or services bought or used in last 12 months </a:t>
            </a:r>
          </a:p>
        </p:txBody>
      </p:sp>
      <p:sp>
        <p:nvSpPr>
          <p:cNvPr id="7" name="TextBox 6">
            <a:extLst>
              <a:ext uri="{FF2B5EF4-FFF2-40B4-BE49-F238E27FC236}">
                <a16:creationId xmlns:a16="http://schemas.microsoft.com/office/drawing/2014/main" id="{5B6AE030-B0F9-2D69-5F14-6D67CCBCAC9B}"/>
              </a:ext>
            </a:extLst>
          </p:cNvPr>
          <p:cNvSpPr txBox="1"/>
          <p:nvPr/>
        </p:nvSpPr>
        <p:spPr>
          <a:xfrm>
            <a:off x="0" y="6558336"/>
            <a:ext cx="8199681" cy="230832"/>
          </a:xfrm>
          <a:prstGeom prst="rect">
            <a:avLst/>
          </a:prstGeom>
          <a:noFill/>
        </p:spPr>
        <p:txBody>
          <a:bodyPr wrap="none" rtlCol="0">
            <a:spAutoFit/>
          </a:bodyPr>
          <a:lstStyle/>
          <a:p>
            <a:pPr>
              <a:buClr>
                <a:srgbClr val="2CE3A0"/>
              </a:buClr>
            </a:pPr>
            <a:r>
              <a:rPr lang="en-GB" sz="900" i="1" dirty="0"/>
              <a:t>A1. </a:t>
            </a:r>
            <a:r>
              <a:rPr lang="en-US" sz="900" i="1" dirty="0"/>
              <a:t>Thinking firstly about items and services that you have bought or used in the last 12 months, which, if any, of the following did you buy?</a:t>
            </a:r>
            <a:r>
              <a:rPr lang="en-GB" sz="900" i="1" dirty="0"/>
              <a:t> Base: All (2034)</a:t>
            </a:r>
          </a:p>
        </p:txBody>
      </p:sp>
      <p:sp>
        <p:nvSpPr>
          <p:cNvPr id="5" name="Rectangle: Rounded Corners 4">
            <a:extLst>
              <a:ext uri="{FF2B5EF4-FFF2-40B4-BE49-F238E27FC236}">
                <a16:creationId xmlns:a16="http://schemas.microsoft.com/office/drawing/2014/main" id="{CAF0E2DD-643E-F023-A56B-35A44B595F54}"/>
              </a:ext>
            </a:extLst>
          </p:cNvPr>
          <p:cNvSpPr/>
          <p:nvPr/>
        </p:nvSpPr>
        <p:spPr>
          <a:xfrm>
            <a:off x="7340575" y="1453190"/>
            <a:ext cx="4311825" cy="4944996"/>
          </a:xfrm>
          <a:prstGeom prst="roundRect">
            <a:avLst>
              <a:gd name="adj" fmla="val 11257"/>
            </a:avLst>
          </a:prstGeom>
          <a:solidFill>
            <a:schemeClr val="bg1">
              <a:lumMod val="95000"/>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Clr>
                <a:srgbClr val="2CE3A0"/>
              </a:buClr>
            </a:pPr>
            <a:endParaRPr lang="en-GB" sz="1200" dirty="0">
              <a:solidFill>
                <a:schemeClr val="tx1"/>
              </a:solidFill>
            </a:endParaRPr>
          </a:p>
          <a:p>
            <a:pPr lvl="1">
              <a:buClr>
                <a:srgbClr val="2CE3A0"/>
              </a:buClr>
            </a:pPr>
            <a:r>
              <a:rPr lang="en-GB" sz="1200" dirty="0">
                <a:solidFill>
                  <a:schemeClr val="tx1"/>
                </a:solidFill>
              </a:rPr>
              <a:t>Those meeting </a:t>
            </a:r>
            <a:r>
              <a:rPr lang="en-GB" sz="1200" b="1" dirty="0">
                <a:solidFill>
                  <a:schemeClr val="tx1"/>
                </a:solidFill>
              </a:rPr>
              <a:t>no vulnerability indicators</a:t>
            </a:r>
            <a:r>
              <a:rPr lang="en-GB" sz="1200" dirty="0">
                <a:solidFill>
                  <a:schemeClr val="tx1"/>
                </a:solidFill>
              </a:rPr>
              <a:t> were more likely to have purchased:</a:t>
            </a:r>
          </a:p>
          <a:p>
            <a:pPr marL="628650" lvl="1" indent="-171450">
              <a:buClr>
                <a:srgbClr val="2CE3A0"/>
              </a:buClr>
              <a:buFont typeface="Arial" panose="020B0604020202020204" pitchFamily="34" charset="0"/>
              <a:buChar char="•"/>
            </a:pPr>
            <a:r>
              <a:rPr lang="en-GB" sz="1200" dirty="0">
                <a:solidFill>
                  <a:schemeClr val="tx1"/>
                </a:solidFill>
              </a:rPr>
              <a:t>Home goods and appliances (73%)</a:t>
            </a:r>
          </a:p>
          <a:p>
            <a:pPr marL="628650" lvl="1" indent="-171450">
              <a:buClr>
                <a:srgbClr val="2CE3A0"/>
              </a:buClr>
              <a:buFont typeface="Arial" panose="020B0604020202020204" pitchFamily="34" charset="0"/>
              <a:buChar char="•"/>
            </a:pPr>
            <a:r>
              <a:rPr lang="en-GB" sz="1200" dirty="0">
                <a:solidFill>
                  <a:schemeClr val="tx1"/>
                </a:solidFill>
              </a:rPr>
              <a:t>Leisure and entertainment (66%)</a:t>
            </a:r>
          </a:p>
          <a:p>
            <a:pPr marL="628650" lvl="1" indent="-171450">
              <a:buClr>
                <a:srgbClr val="2CE3A0"/>
              </a:buClr>
              <a:buFont typeface="Arial" panose="020B0604020202020204" pitchFamily="34" charset="0"/>
              <a:buChar char="•"/>
            </a:pPr>
            <a:r>
              <a:rPr lang="en-GB" sz="1200" dirty="0">
                <a:solidFill>
                  <a:schemeClr val="tx1"/>
                </a:solidFill>
              </a:rPr>
              <a:t>Financial services (63%)</a:t>
            </a:r>
          </a:p>
          <a:p>
            <a:pPr marL="628650" lvl="1" indent="-171450">
              <a:buClr>
                <a:srgbClr val="2CE3A0"/>
              </a:buClr>
              <a:buFont typeface="Arial" panose="020B0604020202020204" pitchFamily="34" charset="0"/>
              <a:buChar char="•"/>
            </a:pPr>
            <a:endParaRPr lang="en-GB" sz="1200" dirty="0">
              <a:solidFill>
                <a:schemeClr val="tx1"/>
              </a:solidFill>
            </a:endParaRPr>
          </a:p>
          <a:p>
            <a:pPr lvl="1">
              <a:buClr>
                <a:srgbClr val="2CE3A0"/>
              </a:buClr>
            </a:pPr>
            <a:r>
              <a:rPr lang="en-GB" sz="1200" dirty="0">
                <a:solidFill>
                  <a:schemeClr val="tx1"/>
                </a:solidFill>
              </a:rPr>
              <a:t>Those with a </a:t>
            </a:r>
            <a:r>
              <a:rPr lang="en-GB" sz="1200" b="1" dirty="0">
                <a:solidFill>
                  <a:schemeClr val="tx1"/>
                </a:solidFill>
              </a:rPr>
              <a:t>disability that limited them a lot </a:t>
            </a:r>
            <a:r>
              <a:rPr lang="en-GB" sz="1200" dirty="0">
                <a:solidFill>
                  <a:schemeClr val="tx1"/>
                </a:solidFill>
              </a:rPr>
              <a:t>were less likely to have purchased:</a:t>
            </a:r>
          </a:p>
          <a:p>
            <a:pPr marL="742950" lvl="1" indent="-285750">
              <a:buClr>
                <a:srgbClr val="2CE3A0"/>
              </a:buClr>
              <a:buFont typeface="Arial" panose="020B0604020202020204" pitchFamily="34" charset="0"/>
              <a:buChar char="•"/>
            </a:pPr>
            <a:r>
              <a:rPr lang="en-GB" sz="1200" dirty="0">
                <a:solidFill>
                  <a:schemeClr val="tx1"/>
                </a:solidFill>
              </a:rPr>
              <a:t>Food and drink (84%)</a:t>
            </a:r>
          </a:p>
          <a:p>
            <a:pPr marL="742950" lvl="1" indent="-285750">
              <a:buClr>
                <a:srgbClr val="2CE3A0"/>
              </a:buClr>
              <a:buFont typeface="Arial" panose="020B0604020202020204" pitchFamily="34" charset="0"/>
              <a:buChar char="•"/>
            </a:pPr>
            <a:r>
              <a:rPr lang="en-GB" sz="1200" dirty="0">
                <a:solidFill>
                  <a:schemeClr val="tx1"/>
                </a:solidFill>
              </a:rPr>
              <a:t>Transport (57%)</a:t>
            </a:r>
          </a:p>
          <a:p>
            <a:pPr marL="742950" lvl="1" indent="-285750">
              <a:buClr>
                <a:srgbClr val="2CE3A0"/>
              </a:buClr>
              <a:buFont typeface="Arial" panose="020B0604020202020204" pitchFamily="34" charset="0"/>
              <a:buChar char="•"/>
            </a:pPr>
            <a:r>
              <a:rPr lang="en-GB" sz="1200" dirty="0">
                <a:solidFill>
                  <a:schemeClr val="tx1"/>
                </a:solidFill>
              </a:rPr>
              <a:t>Leisure and entertainment (46%)</a:t>
            </a:r>
          </a:p>
          <a:p>
            <a:pPr marL="742950" lvl="1" indent="-285750">
              <a:buClr>
                <a:srgbClr val="2CE3A0"/>
              </a:buClr>
              <a:buFont typeface="Arial" panose="020B0604020202020204" pitchFamily="34" charset="0"/>
              <a:buChar char="•"/>
            </a:pPr>
            <a:r>
              <a:rPr lang="en-GB" sz="1200" dirty="0">
                <a:solidFill>
                  <a:schemeClr val="tx1"/>
                </a:solidFill>
              </a:rPr>
              <a:t>Financial services (43%)</a:t>
            </a:r>
          </a:p>
          <a:p>
            <a:pPr lvl="1">
              <a:buClr>
                <a:srgbClr val="2CE3A0"/>
              </a:buClr>
            </a:pPr>
            <a:endParaRPr lang="en-GB" sz="1200" dirty="0">
              <a:solidFill>
                <a:schemeClr val="tx1"/>
              </a:solidFill>
            </a:endParaRPr>
          </a:p>
          <a:p>
            <a:pPr lvl="1">
              <a:buClr>
                <a:srgbClr val="2CE3A0"/>
              </a:buClr>
            </a:pPr>
            <a:r>
              <a:rPr lang="en-GB" sz="1200" dirty="0">
                <a:solidFill>
                  <a:schemeClr val="tx1"/>
                </a:solidFill>
              </a:rPr>
              <a:t>Consumers in </a:t>
            </a:r>
            <a:r>
              <a:rPr lang="en-GB" sz="1200" b="1" dirty="0">
                <a:solidFill>
                  <a:schemeClr val="tx1"/>
                </a:solidFill>
              </a:rPr>
              <a:t>urban areas </a:t>
            </a:r>
            <a:r>
              <a:rPr lang="en-GB" sz="1200" dirty="0">
                <a:solidFill>
                  <a:schemeClr val="tx1"/>
                </a:solidFill>
              </a:rPr>
              <a:t>were more likely to have purchased:</a:t>
            </a:r>
          </a:p>
          <a:p>
            <a:pPr marL="742950" lvl="1" indent="-285750">
              <a:buClr>
                <a:srgbClr val="2CE3A0"/>
              </a:buClr>
              <a:buFont typeface="Arial" panose="020B0604020202020204" pitchFamily="34" charset="0"/>
              <a:buChar char="•"/>
            </a:pPr>
            <a:r>
              <a:rPr lang="en-GB" sz="1200" dirty="0">
                <a:solidFill>
                  <a:schemeClr val="tx1"/>
                </a:solidFill>
              </a:rPr>
              <a:t>Food and drink (91%)</a:t>
            </a:r>
          </a:p>
          <a:p>
            <a:pPr marL="742950" lvl="1" indent="-285750">
              <a:buClr>
                <a:srgbClr val="2CE3A0"/>
              </a:buClr>
              <a:buFont typeface="Arial" panose="020B0604020202020204" pitchFamily="34" charset="0"/>
              <a:buChar char="•"/>
            </a:pPr>
            <a:r>
              <a:rPr lang="en-GB" sz="1200" dirty="0">
                <a:solidFill>
                  <a:schemeClr val="tx1"/>
                </a:solidFill>
              </a:rPr>
              <a:t>Transport (67%)</a:t>
            </a:r>
          </a:p>
          <a:p>
            <a:pPr marL="742950" lvl="1" indent="-285750">
              <a:buClr>
                <a:srgbClr val="2CE3A0"/>
              </a:buClr>
              <a:buFont typeface="Arial" panose="020B0604020202020204" pitchFamily="34" charset="0"/>
              <a:buChar char="•"/>
            </a:pPr>
            <a:r>
              <a:rPr lang="en-GB" sz="1200" dirty="0">
                <a:solidFill>
                  <a:schemeClr val="tx1"/>
                </a:solidFill>
              </a:rPr>
              <a:t>Leisure and entertainment (60%)</a:t>
            </a:r>
          </a:p>
          <a:p>
            <a:pPr marL="742950" lvl="1" indent="-285750">
              <a:buClr>
                <a:srgbClr val="2CE3A0"/>
              </a:buClr>
              <a:buFont typeface="Arial" panose="020B0604020202020204" pitchFamily="34" charset="0"/>
              <a:buChar char="•"/>
            </a:pPr>
            <a:r>
              <a:rPr lang="en-GB" sz="1200" dirty="0">
                <a:solidFill>
                  <a:schemeClr val="tx1"/>
                </a:solidFill>
              </a:rPr>
              <a:t>Financial services (57%)</a:t>
            </a:r>
          </a:p>
          <a:p>
            <a:pPr marL="742950" lvl="1" indent="-285750">
              <a:buClr>
                <a:srgbClr val="2CE3A0"/>
              </a:buClr>
              <a:buFont typeface="Arial" panose="020B0604020202020204" pitchFamily="34" charset="0"/>
              <a:buChar char="•"/>
            </a:pPr>
            <a:endParaRPr lang="en-GB" sz="1200" dirty="0">
              <a:solidFill>
                <a:schemeClr val="tx1"/>
              </a:solidFill>
            </a:endParaRPr>
          </a:p>
          <a:p>
            <a:pPr marL="742950" lvl="1" indent="-285750">
              <a:buClr>
                <a:srgbClr val="2CE3A0"/>
              </a:buClr>
              <a:buFont typeface="Arial" panose="020B0604020202020204" pitchFamily="34" charset="0"/>
              <a:buChar char="•"/>
            </a:pPr>
            <a:r>
              <a:rPr lang="en-GB" sz="1200" b="1" dirty="0">
                <a:solidFill>
                  <a:schemeClr val="tx1"/>
                </a:solidFill>
              </a:rPr>
              <a:t>Ages 55-64 </a:t>
            </a:r>
            <a:r>
              <a:rPr lang="en-GB" sz="1200" dirty="0">
                <a:solidFill>
                  <a:schemeClr val="tx1"/>
                </a:solidFill>
              </a:rPr>
              <a:t>were most likely to have purchased transport (72%)</a:t>
            </a:r>
          </a:p>
          <a:p>
            <a:pPr marL="742950" lvl="1" indent="-285750">
              <a:buClr>
                <a:srgbClr val="2CE3A0"/>
              </a:buClr>
              <a:buFont typeface="Arial" panose="020B0604020202020204" pitchFamily="34" charset="0"/>
              <a:buChar char="•"/>
            </a:pPr>
            <a:r>
              <a:rPr lang="en-GB" sz="1200" b="1" dirty="0">
                <a:solidFill>
                  <a:schemeClr val="tx1"/>
                </a:solidFill>
              </a:rPr>
              <a:t>Ages 25-44 </a:t>
            </a:r>
            <a:r>
              <a:rPr lang="en-GB" sz="1200" dirty="0">
                <a:solidFill>
                  <a:schemeClr val="tx1"/>
                </a:solidFill>
              </a:rPr>
              <a:t>were most likely to have purchased leisure and entertainment (63%)</a:t>
            </a:r>
          </a:p>
          <a:p>
            <a:pPr marL="742950" lvl="1" indent="-285750">
              <a:buClr>
                <a:srgbClr val="2CE3A0"/>
              </a:buClr>
              <a:buFont typeface="Arial" panose="020B0604020202020204" pitchFamily="34" charset="0"/>
              <a:buChar char="•"/>
            </a:pPr>
            <a:r>
              <a:rPr lang="en-GB" sz="1200" b="1" dirty="0">
                <a:solidFill>
                  <a:schemeClr val="tx1"/>
                </a:solidFill>
              </a:rPr>
              <a:t>Ages 65-74 and 75+ </a:t>
            </a:r>
            <a:r>
              <a:rPr lang="en-GB" sz="1200" dirty="0">
                <a:solidFill>
                  <a:schemeClr val="tx1"/>
                </a:solidFill>
              </a:rPr>
              <a:t>were more likely to have purchased financial services (67%, 76%)</a:t>
            </a:r>
          </a:p>
          <a:p>
            <a:pPr lvl="1">
              <a:buClr>
                <a:srgbClr val="2CE3A0"/>
              </a:buClr>
            </a:pPr>
            <a:endParaRPr lang="en-GB" sz="1200" dirty="0">
              <a:solidFill>
                <a:schemeClr val="tx1"/>
              </a:solidFill>
            </a:endParaRPr>
          </a:p>
        </p:txBody>
      </p:sp>
      <p:pic>
        <p:nvPicPr>
          <p:cNvPr id="18" name="Graphic 17" descr="Shield Cross with solid fill">
            <a:extLst>
              <a:ext uri="{FF2B5EF4-FFF2-40B4-BE49-F238E27FC236}">
                <a16:creationId xmlns:a16="http://schemas.microsoft.com/office/drawing/2014/main" id="{C7BDC4E9-D975-13B4-ADA7-AA029F3AB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80924" y="1774703"/>
            <a:ext cx="432000" cy="432000"/>
          </a:xfrm>
          <a:prstGeom prst="rect">
            <a:avLst/>
          </a:prstGeom>
        </p:spPr>
      </p:pic>
      <p:pic>
        <p:nvPicPr>
          <p:cNvPr id="6" name="Graphic 5" descr="Person in wheelchair with solid fill">
            <a:extLst>
              <a:ext uri="{FF2B5EF4-FFF2-40B4-BE49-F238E27FC236}">
                <a16:creationId xmlns:a16="http://schemas.microsoft.com/office/drawing/2014/main" id="{2C50C7A6-2355-15A5-C757-DA0A11C287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93608" y="2977106"/>
            <a:ext cx="432000" cy="432000"/>
          </a:xfrm>
          <a:prstGeom prst="rect">
            <a:avLst/>
          </a:prstGeom>
        </p:spPr>
      </p:pic>
      <p:grpSp>
        <p:nvGrpSpPr>
          <p:cNvPr id="8" name="Group 7">
            <a:extLst>
              <a:ext uri="{FF2B5EF4-FFF2-40B4-BE49-F238E27FC236}">
                <a16:creationId xmlns:a16="http://schemas.microsoft.com/office/drawing/2014/main" id="{211B3220-0B89-EE44-858D-CC21DADCA05A}"/>
              </a:ext>
            </a:extLst>
          </p:cNvPr>
          <p:cNvGrpSpPr>
            <a:grpSpLocks noChangeAspect="1"/>
          </p:cNvGrpSpPr>
          <p:nvPr/>
        </p:nvGrpSpPr>
        <p:grpSpPr>
          <a:xfrm>
            <a:off x="7445666" y="4296420"/>
            <a:ext cx="498991" cy="432000"/>
            <a:chOff x="-9239" y="1709988"/>
            <a:chExt cx="1056198" cy="914400"/>
          </a:xfrm>
        </p:grpSpPr>
        <p:pic>
          <p:nvPicPr>
            <p:cNvPr id="9" name="Graphic 8" descr="City with solid fill">
              <a:extLst>
                <a:ext uri="{FF2B5EF4-FFF2-40B4-BE49-F238E27FC236}">
                  <a16:creationId xmlns:a16="http://schemas.microsoft.com/office/drawing/2014/main" id="{06B74D05-9C48-ED3E-F4CA-C91404610C2D}"/>
                </a:ext>
              </a:extLst>
            </p:cNvPr>
            <p:cNvPicPr>
              <a:picLocks noChangeAspect="1"/>
            </p:cNvPicPr>
            <p:nvPr/>
          </p:nvPicPr>
          <p:blipFill>
            <a:blip>
              <a:extLst>
                <a:ext uri="{96DAC541-7B7A-43D3-8B79-37D633B846F1}">
                  <asvg:svgBlip xmlns:asvg="http://schemas.microsoft.com/office/drawing/2016/SVG/main" r:embed="rId5"/>
                </a:ext>
              </a:extLst>
            </a:blip>
            <a:srcRect r="34611"/>
            <a:stretch>
              <a:fillRect/>
            </a:stretch>
          </p:blipFill>
          <p:spPr>
            <a:xfrm>
              <a:off x="449043" y="1709988"/>
              <a:ext cx="597916" cy="914400"/>
            </a:xfrm>
            <a:prstGeom prst="rect">
              <a:avLst/>
            </a:prstGeom>
          </p:spPr>
        </p:pic>
        <p:pic>
          <p:nvPicPr>
            <p:cNvPr id="10" name="Graphic 9" descr="Deciduous tree with solid fill">
              <a:extLst>
                <a:ext uri="{FF2B5EF4-FFF2-40B4-BE49-F238E27FC236}">
                  <a16:creationId xmlns:a16="http://schemas.microsoft.com/office/drawing/2014/main" id="{1FDFF831-E6DB-16E5-3805-22F1C87D85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39" y="1935652"/>
              <a:ext cx="557735" cy="557735"/>
            </a:xfrm>
            <a:prstGeom prst="rect">
              <a:avLst/>
            </a:prstGeom>
          </p:spPr>
        </p:pic>
      </p:grpSp>
      <p:grpSp>
        <p:nvGrpSpPr>
          <p:cNvPr id="11" name="Group 10">
            <a:extLst>
              <a:ext uri="{FF2B5EF4-FFF2-40B4-BE49-F238E27FC236}">
                <a16:creationId xmlns:a16="http://schemas.microsoft.com/office/drawing/2014/main" id="{1615A6C0-FAFB-D357-0E51-44E241F5622D}"/>
              </a:ext>
            </a:extLst>
          </p:cNvPr>
          <p:cNvGrpSpPr>
            <a:grpSpLocks noChangeAspect="1"/>
          </p:cNvGrpSpPr>
          <p:nvPr/>
        </p:nvGrpSpPr>
        <p:grpSpPr>
          <a:xfrm>
            <a:off x="7395506" y="5404810"/>
            <a:ext cx="627313" cy="432001"/>
            <a:chOff x="6367160" y="1653803"/>
            <a:chExt cx="809896" cy="557735"/>
          </a:xfrm>
        </p:grpSpPr>
        <p:pic>
          <p:nvPicPr>
            <p:cNvPr id="12" name="Graphic 11" descr="Man with cane with solid fill">
              <a:extLst>
                <a:ext uri="{FF2B5EF4-FFF2-40B4-BE49-F238E27FC236}">
                  <a16:creationId xmlns:a16="http://schemas.microsoft.com/office/drawing/2014/main" id="{55DF1F2F-AE8A-7762-E5BC-2709577C8D3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21471" y="1755953"/>
              <a:ext cx="455585" cy="455585"/>
            </a:xfrm>
            <a:prstGeom prst="rect">
              <a:avLst/>
            </a:prstGeom>
          </p:spPr>
        </p:pic>
        <p:pic>
          <p:nvPicPr>
            <p:cNvPr id="13" name="Graphic 12" descr="Man with kid with solid fill">
              <a:extLst>
                <a:ext uri="{FF2B5EF4-FFF2-40B4-BE49-F238E27FC236}">
                  <a16:creationId xmlns:a16="http://schemas.microsoft.com/office/drawing/2014/main" id="{7B4BE149-286C-BCAD-19C1-7D1E8758E09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67160" y="1653803"/>
              <a:ext cx="557735" cy="557735"/>
            </a:xfrm>
            <a:prstGeom prst="rect">
              <a:avLst/>
            </a:prstGeom>
          </p:spPr>
        </p:pic>
      </p:grpSp>
    </p:spTree>
    <p:extLst>
      <p:ext uri="{BB962C8B-B14F-4D97-AF65-F5344CB8AC3E}">
        <p14:creationId xmlns:p14="http://schemas.microsoft.com/office/powerpoint/2010/main" val="2430345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E9A72A-E3A0-FFE8-645C-9DE8CE629398}"/>
              </a:ext>
            </a:extLst>
          </p:cNvPr>
          <p:cNvSpPr>
            <a:spLocks noGrp="1"/>
          </p:cNvSpPr>
          <p:nvPr>
            <p:ph type="title"/>
          </p:nvPr>
        </p:nvSpPr>
        <p:spPr>
          <a:xfrm>
            <a:off x="2247900" y="3150132"/>
            <a:ext cx="7175193" cy="557735"/>
          </a:xfrm>
        </p:spPr>
        <p:txBody>
          <a:bodyPr>
            <a:noAutofit/>
          </a:bodyPr>
          <a:lstStyle/>
          <a:p>
            <a:r>
              <a:rPr lang="en-GB" sz="4400"/>
              <a:t>Experiences of detriment or harm</a:t>
            </a:r>
          </a:p>
        </p:txBody>
      </p:sp>
    </p:spTree>
    <p:extLst>
      <p:ext uri="{BB962C8B-B14F-4D97-AF65-F5344CB8AC3E}">
        <p14:creationId xmlns:p14="http://schemas.microsoft.com/office/powerpoint/2010/main" val="921397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A6B8D-C1C5-6FEB-7B22-8E58FC54B8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876A2-2BCF-BFA0-E212-4B0268EFB84D}"/>
              </a:ext>
            </a:extLst>
          </p:cNvPr>
          <p:cNvSpPr>
            <a:spLocks noGrp="1"/>
          </p:cNvSpPr>
          <p:nvPr>
            <p:ph type="title"/>
          </p:nvPr>
        </p:nvSpPr>
        <p:spPr>
          <a:xfrm>
            <a:off x="477134" y="216141"/>
            <a:ext cx="8910705" cy="557735"/>
          </a:xfrm>
        </p:spPr>
        <p:txBody>
          <a:bodyPr/>
          <a:lstStyle/>
          <a:p>
            <a:r>
              <a:rPr lang="en-US" dirty="0">
                <a:cs typeface="Arial"/>
              </a:rPr>
              <a:t>Two thirds of consumers experienced problems, most often related to delivery issues or product quality</a:t>
            </a:r>
            <a:endParaRPr lang="en-US" dirty="0"/>
          </a:p>
        </p:txBody>
      </p:sp>
      <p:graphicFrame>
        <p:nvGraphicFramePr>
          <p:cNvPr id="4" name="Chart 3">
            <a:extLst>
              <a:ext uri="{FF2B5EF4-FFF2-40B4-BE49-F238E27FC236}">
                <a16:creationId xmlns:a16="http://schemas.microsoft.com/office/drawing/2014/main" id="{175DF161-488D-3DFB-6518-6E632877261A}"/>
              </a:ext>
            </a:extLst>
          </p:cNvPr>
          <p:cNvGraphicFramePr/>
          <p:nvPr>
            <p:extLst>
              <p:ext uri="{D42A27DB-BD31-4B8C-83A1-F6EECF244321}">
                <p14:modId xmlns:p14="http://schemas.microsoft.com/office/powerpoint/2010/main" val="3798328388"/>
              </p:ext>
            </p:extLst>
          </p:nvPr>
        </p:nvGraphicFramePr>
        <p:xfrm>
          <a:off x="111484" y="1664065"/>
          <a:ext cx="6462117" cy="407836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F325C914-8808-5AED-D1A9-5FF5AC33501D}"/>
              </a:ext>
            </a:extLst>
          </p:cNvPr>
          <p:cNvSpPr txBox="1"/>
          <p:nvPr/>
        </p:nvSpPr>
        <p:spPr>
          <a:xfrm>
            <a:off x="0" y="6396707"/>
            <a:ext cx="12192000" cy="507831"/>
          </a:xfrm>
          <a:prstGeom prst="rect">
            <a:avLst/>
          </a:prstGeom>
          <a:noFill/>
        </p:spPr>
        <p:txBody>
          <a:bodyPr wrap="square" rtlCol="0">
            <a:spAutoFit/>
          </a:bodyPr>
          <a:lstStyle/>
          <a:p>
            <a:pPr>
              <a:buClr>
                <a:srgbClr val="2CE3A0"/>
              </a:buClr>
            </a:pPr>
            <a:r>
              <a:rPr lang="en-US" sz="900" i="1" dirty="0"/>
              <a:t>B1. Which, if any, of the following problems have you experienced in the last 12 months? Base: All (2034)</a:t>
            </a:r>
          </a:p>
          <a:p>
            <a:pPr>
              <a:buClr>
                <a:srgbClr val="2CE3A0"/>
              </a:buClr>
            </a:pPr>
            <a:r>
              <a:rPr lang="en-US" sz="900" i="1" dirty="0"/>
              <a:t>B2. Thinking about the items and services that you have purchased or used in the past 12 months, how many of the purchases have caused problems that caused you stress, cost you money, or took up time or effort to try to resolve? Base: Experienced any problems with items or services (1337)</a:t>
            </a:r>
            <a:endParaRPr lang="en-GB" sz="900" i="1" dirty="0"/>
          </a:p>
        </p:txBody>
      </p:sp>
      <p:sp>
        <p:nvSpPr>
          <p:cNvPr id="6" name="TextBox 5">
            <a:extLst>
              <a:ext uri="{FF2B5EF4-FFF2-40B4-BE49-F238E27FC236}">
                <a16:creationId xmlns:a16="http://schemas.microsoft.com/office/drawing/2014/main" id="{2817C2CE-23E3-D559-2AA4-9EF97555A84D}"/>
              </a:ext>
            </a:extLst>
          </p:cNvPr>
          <p:cNvSpPr txBox="1"/>
          <p:nvPr/>
        </p:nvSpPr>
        <p:spPr>
          <a:xfrm>
            <a:off x="757354" y="1664065"/>
            <a:ext cx="5816247" cy="307777"/>
          </a:xfrm>
          <a:prstGeom prst="rect">
            <a:avLst/>
          </a:prstGeom>
          <a:noFill/>
        </p:spPr>
        <p:txBody>
          <a:bodyPr wrap="square" rtlCol="0">
            <a:spAutoFit/>
          </a:bodyPr>
          <a:lstStyle/>
          <a:p>
            <a:pPr algn="l">
              <a:buClr>
                <a:srgbClr val="2CE3A0"/>
              </a:buClr>
            </a:pPr>
            <a:r>
              <a:rPr lang="en-GB" sz="1400" b="1" dirty="0"/>
              <a:t>Problems with items or services bought or used in last 12 months </a:t>
            </a:r>
          </a:p>
        </p:txBody>
      </p:sp>
      <p:graphicFrame>
        <p:nvGraphicFramePr>
          <p:cNvPr id="7" name="Chart 6">
            <a:extLst>
              <a:ext uri="{FF2B5EF4-FFF2-40B4-BE49-F238E27FC236}">
                <a16:creationId xmlns:a16="http://schemas.microsoft.com/office/drawing/2014/main" id="{526CBA4C-4A6A-0259-D97D-EFAD2B3CCC66}"/>
              </a:ext>
            </a:extLst>
          </p:cNvPr>
          <p:cNvGraphicFramePr/>
          <p:nvPr>
            <p:extLst>
              <p:ext uri="{D42A27DB-BD31-4B8C-83A1-F6EECF244321}">
                <p14:modId xmlns:p14="http://schemas.microsoft.com/office/powerpoint/2010/main" val="527334897"/>
              </p:ext>
            </p:extLst>
          </p:nvPr>
        </p:nvGraphicFramePr>
        <p:xfrm>
          <a:off x="7060291" y="1525651"/>
          <a:ext cx="4416418" cy="1476382"/>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Rounded Corners 7">
            <a:extLst>
              <a:ext uri="{FF2B5EF4-FFF2-40B4-BE49-F238E27FC236}">
                <a16:creationId xmlns:a16="http://schemas.microsoft.com/office/drawing/2014/main" id="{6C787269-79F2-52C1-D123-54035BED2C51}"/>
              </a:ext>
            </a:extLst>
          </p:cNvPr>
          <p:cNvSpPr/>
          <p:nvPr/>
        </p:nvSpPr>
        <p:spPr>
          <a:xfrm>
            <a:off x="5674467" y="4824362"/>
            <a:ext cx="5872265" cy="121874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Consumers with </a:t>
            </a:r>
            <a:r>
              <a:rPr lang="en-GB" sz="1200" b="1" dirty="0"/>
              <a:t>more than one vulnerability indicator</a:t>
            </a:r>
            <a:r>
              <a:rPr lang="en-GB" sz="1200" dirty="0"/>
              <a:t> were more likely to say three to five purchases caused problems (26%)</a:t>
            </a:r>
          </a:p>
          <a:p>
            <a:endParaRPr lang="en-GB" sz="1200" dirty="0"/>
          </a:p>
          <a:p>
            <a:r>
              <a:rPr lang="en-GB" sz="1200" dirty="0"/>
              <a:t>Those </a:t>
            </a:r>
            <a:r>
              <a:rPr lang="en-GB" sz="1200" b="1" dirty="0"/>
              <a:t>aged 18-24 </a:t>
            </a:r>
            <a:r>
              <a:rPr lang="en-GB" sz="1200" dirty="0"/>
              <a:t>were most likely to say three to five (28%) or six to ten (6%) purchases caused problems</a:t>
            </a:r>
          </a:p>
        </p:txBody>
      </p:sp>
      <p:sp>
        <p:nvSpPr>
          <p:cNvPr id="3" name="TextBox 2">
            <a:extLst>
              <a:ext uri="{FF2B5EF4-FFF2-40B4-BE49-F238E27FC236}">
                <a16:creationId xmlns:a16="http://schemas.microsoft.com/office/drawing/2014/main" id="{10D7D5AF-F04F-BE2F-CA33-8D9E00BE3E13}"/>
              </a:ext>
            </a:extLst>
          </p:cNvPr>
          <p:cNvSpPr txBox="1"/>
          <p:nvPr/>
        </p:nvSpPr>
        <p:spPr>
          <a:xfrm>
            <a:off x="111484" y="5857789"/>
            <a:ext cx="3226076" cy="374571"/>
          </a:xfrm>
          <a:prstGeom prst="roundRect">
            <a:avLst/>
          </a:prstGeom>
          <a:solidFill>
            <a:schemeClr val="accent5">
              <a:lumMod val="20000"/>
              <a:lumOff val="80000"/>
            </a:schemeClr>
          </a:solidFill>
        </p:spPr>
        <p:txBody>
          <a:bodyPr wrap="square" rtlCol="0">
            <a:spAutoFit/>
          </a:bodyPr>
          <a:lstStyle/>
          <a:p>
            <a:pPr algn="ctr"/>
            <a:r>
              <a:rPr lang="en-GB" sz="1600" b="1" dirty="0">
                <a:solidFill>
                  <a:schemeClr val="accent5"/>
                </a:solidFill>
              </a:rPr>
              <a:t>NET: Any problem 66% </a:t>
            </a:r>
          </a:p>
        </p:txBody>
      </p:sp>
      <p:sp>
        <p:nvSpPr>
          <p:cNvPr id="9" name="TextBox 8">
            <a:extLst>
              <a:ext uri="{FF2B5EF4-FFF2-40B4-BE49-F238E27FC236}">
                <a16:creationId xmlns:a16="http://schemas.microsoft.com/office/drawing/2014/main" id="{6B8564D2-B8BF-0CA9-13BD-58806C549B8E}"/>
              </a:ext>
            </a:extLst>
          </p:cNvPr>
          <p:cNvSpPr txBox="1"/>
          <p:nvPr/>
        </p:nvSpPr>
        <p:spPr>
          <a:xfrm>
            <a:off x="7427976" y="1306746"/>
            <a:ext cx="5816247" cy="307777"/>
          </a:xfrm>
          <a:prstGeom prst="rect">
            <a:avLst/>
          </a:prstGeom>
          <a:noFill/>
        </p:spPr>
        <p:txBody>
          <a:bodyPr wrap="square" rtlCol="0">
            <a:spAutoFit/>
          </a:bodyPr>
          <a:lstStyle/>
          <a:p>
            <a:pPr algn="l">
              <a:buClr>
                <a:srgbClr val="2CE3A0"/>
              </a:buClr>
            </a:pPr>
            <a:r>
              <a:rPr lang="en-GB" sz="1400" b="1" dirty="0"/>
              <a:t>Number of purchases that caused problems</a:t>
            </a:r>
          </a:p>
        </p:txBody>
      </p:sp>
      <p:pic>
        <p:nvPicPr>
          <p:cNvPr id="10" name="Graphic 9" descr="Shield Cross with solid fill">
            <a:extLst>
              <a:ext uri="{FF2B5EF4-FFF2-40B4-BE49-F238E27FC236}">
                <a16:creationId xmlns:a16="http://schemas.microsoft.com/office/drawing/2014/main" id="{2D64FFB9-B477-3BB4-FBB6-1D4C9131AA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98358" y="4933119"/>
            <a:ext cx="432000" cy="432000"/>
          </a:xfrm>
          <a:prstGeom prst="rect">
            <a:avLst/>
          </a:prstGeom>
        </p:spPr>
      </p:pic>
      <p:sp>
        <p:nvSpPr>
          <p:cNvPr id="11" name="Rectangle: Rounded Corners 10">
            <a:extLst>
              <a:ext uri="{FF2B5EF4-FFF2-40B4-BE49-F238E27FC236}">
                <a16:creationId xmlns:a16="http://schemas.microsoft.com/office/drawing/2014/main" id="{F2E69EE8-C9FB-BB08-B075-AEA085D2E117}"/>
              </a:ext>
            </a:extLst>
          </p:cNvPr>
          <p:cNvSpPr/>
          <p:nvPr/>
        </p:nvSpPr>
        <p:spPr>
          <a:xfrm>
            <a:off x="5674466" y="3355636"/>
            <a:ext cx="5872265" cy="1341027"/>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Experiencing problems declined with age, with those </a:t>
            </a:r>
            <a:r>
              <a:rPr lang="en-GB" sz="1200" b="1" dirty="0"/>
              <a:t>aged 18-24 </a:t>
            </a:r>
            <a:r>
              <a:rPr lang="en-GB" sz="1200" dirty="0"/>
              <a:t>most likely to report any problem (82%) and those </a:t>
            </a:r>
            <a:r>
              <a:rPr lang="en-GB" sz="1200" b="1" dirty="0"/>
              <a:t>aged 75+ </a:t>
            </a:r>
            <a:r>
              <a:rPr lang="en-GB" sz="1200" dirty="0"/>
              <a:t>least likely (38%)</a:t>
            </a:r>
          </a:p>
          <a:p>
            <a:endParaRPr lang="en-GB" sz="1200" dirty="0"/>
          </a:p>
          <a:p>
            <a:r>
              <a:rPr lang="en-GB" sz="1200" dirty="0"/>
              <a:t>Those with a </a:t>
            </a:r>
            <a:r>
              <a:rPr lang="en-GB" sz="1200" b="1" dirty="0"/>
              <a:t>disability that limited them a lot </a:t>
            </a:r>
            <a:r>
              <a:rPr lang="en-GB" sz="1200" dirty="0"/>
              <a:t>were more likely to report never receiving an item (17%) or to be unable to return or receive a refund (19%)</a:t>
            </a:r>
          </a:p>
        </p:txBody>
      </p:sp>
      <p:grpSp>
        <p:nvGrpSpPr>
          <p:cNvPr id="12" name="Group 11">
            <a:extLst>
              <a:ext uri="{FF2B5EF4-FFF2-40B4-BE49-F238E27FC236}">
                <a16:creationId xmlns:a16="http://schemas.microsoft.com/office/drawing/2014/main" id="{C5C0B6F4-B5EC-1795-53AF-DC54153029EA}"/>
              </a:ext>
            </a:extLst>
          </p:cNvPr>
          <p:cNvGrpSpPr>
            <a:grpSpLocks noChangeAspect="1"/>
          </p:cNvGrpSpPr>
          <p:nvPr/>
        </p:nvGrpSpPr>
        <p:grpSpPr>
          <a:xfrm>
            <a:off x="5700701" y="5492818"/>
            <a:ext cx="627313" cy="432001"/>
            <a:chOff x="6367160" y="1653803"/>
            <a:chExt cx="809896" cy="557735"/>
          </a:xfrm>
        </p:grpSpPr>
        <p:pic>
          <p:nvPicPr>
            <p:cNvPr id="13" name="Graphic 12" descr="Man with cane with solid fill">
              <a:extLst>
                <a:ext uri="{FF2B5EF4-FFF2-40B4-BE49-F238E27FC236}">
                  <a16:creationId xmlns:a16="http://schemas.microsoft.com/office/drawing/2014/main" id="{E09666C6-67A9-9B66-ABA9-C1881569713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1471" y="1755953"/>
              <a:ext cx="455585" cy="455585"/>
            </a:xfrm>
            <a:prstGeom prst="rect">
              <a:avLst/>
            </a:prstGeom>
          </p:spPr>
        </p:pic>
        <p:pic>
          <p:nvPicPr>
            <p:cNvPr id="14" name="Graphic 13" descr="Man with kid with solid fill">
              <a:extLst>
                <a:ext uri="{FF2B5EF4-FFF2-40B4-BE49-F238E27FC236}">
                  <a16:creationId xmlns:a16="http://schemas.microsoft.com/office/drawing/2014/main" id="{A96D88CD-CF89-A950-05BD-8684ED8017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67160" y="1653803"/>
              <a:ext cx="557735" cy="557735"/>
            </a:xfrm>
            <a:prstGeom prst="rect">
              <a:avLst/>
            </a:prstGeom>
          </p:spPr>
        </p:pic>
      </p:grpSp>
      <p:grpSp>
        <p:nvGrpSpPr>
          <p:cNvPr id="15" name="Group 14">
            <a:extLst>
              <a:ext uri="{FF2B5EF4-FFF2-40B4-BE49-F238E27FC236}">
                <a16:creationId xmlns:a16="http://schemas.microsoft.com/office/drawing/2014/main" id="{01ADB777-FF71-6A2A-6F2F-54CF4FF5F695}"/>
              </a:ext>
            </a:extLst>
          </p:cNvPr>
          <p:cNvGrpSpPr>
            <a:grpSpLocks noChangeAspect="1"/>
          </p:cNvGrpSpPr>
          <p:nvPr/>
        </p:nvGrpSpPr>
        <p:grpSpPr>
          <a:xfrm>
            <a:off x="5700701" y="3455885"/>
            <a:ext cx="627313" cy="432001"/>
            <a:chOff x="6367160" y="1653803"/>
            <a:chExt cx="809896" cy="557735"/>
          </a:xfrm>
        </p:grpSpPr>
        <p:pic>
          <p:nvPicPr>
            <p:cNvPr id="16" name="Graphic 15" descr="Man with cane with solid fill">
              <a:extLst>
                <a:ext uri="{FF2B5EF4-FFF2-40B4-BE49-F238E27FC236}">
                  <a16:creationId xmlns:a16="http://schemas.microsoft.com/office/drawing/2014/main" id="{EF77DC8F-E629-94F9-E363-A6FAF65C640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21471" y="1755953"/>
              <a:ext cx="455585" cy="455585"/>
            </a:xfrm>
            <a:prstGeom prst="rect">
              <a:avLst/>
            </a:prstGeom>
          </p:spPr>
        </p:pic>
        <p:pic>
          <p:nvPicPr>
            <p:cNvPr id="17" name="Graphic 16" descr="Man with kid with solid fill">
              <a:extLst>
                <a:ext uri="{FF2B5EF4-FFF2-40B4-BE49-F238E27FC236}">
                  <a16:creationId xmlns:a16="http://schemas.microsoft.com/office/drawing/2014/main" id="{C792A506-4C1D-A988-ED27-733DCA140F5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67160" y="1653803"/>
              <a:ext cx="557735" cy="557735"/>
            </a:xfrm>
            <a:prstGeom prst="rect">
              <a:avLst/>
            </a:prstGeom>
          </p:spPr>
        </p:pic>
      </p:grpSp>
      <p:pic>
        <p:nvPicPr>
          <p:cNvPr id="18" name="Graphic 17" descr="Person in wheelchair with solid fill">
            <a:extLst>
              <a:ext uri="{FF2B5EF4-FFF2-40B4-BE49-F238E27FC236}">
                <a16:creationId xmlns:a16="http://schemas.microsoft.com/office/drawing/2014/main" id="{352B70C5-8D7E-8A6C-647F-E45BBA7B0F0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98358" y="4067257"/>
            <a:ext cx="432000" cy="432000"/>
          </a:xfrm>
          <a:prstGeom prst="rect">
            <a:avLst/>
          </a:prstGeom>
        </p:spPr>
      </p:pic>
    </p:spTree>
    <p:extLst>
      <p:ext uri="{BB962C8B-B14F-4D97-AF65-F5344CB8AC3E}">
        <p14:creationId xmlns:p14="http://schemas.microsoft.com/office/powerpoint/2010/main" val="812915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F1F6A-360E-57EC-136D-E94A01E99E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9987E-E62B-5494-07C9-F4361797B582}"/>
              </a:ext>
            </a:extLst>
          </p:cNvPr>
          <p:cNvSpPr>
            <a:spLocks noGrp="1"/>
          </p:cNvSpPr>
          <p:nvPr>
            <p:ph type="title"/>
          </p:nvPr>
        </p:nvSpPr>
        <p:spPr>
          <a:xfrm>
            <a:off x="429252" y="242556"/>
            <a:ext cx="8943348" cy="557735"/>
          </a:xfrm>
        </p:spPr>
        <p:txBody>
          <a:bodyPr/>
          <a:lstStyle/>
          <a:p>
            <a:r>
              <a:rPr lang="en-US" dirty="0">
                <a:cs typeface="Arial"/>
              </a:rPr>
              <a:t>When they experienced a problem, over 9 in 10 contacted or attempted to contact the supplier</a:t>
            </a:r>
            <a:endParaRPr lang="en-US" dirty="0"/>
          </a:p>
        </p:txBody>
      </p:sp>
      <p:sp>
        <p:nvSpPr>
          <p:cNvPr id="6" name="TextBox 5">
            <a:extLst>
              <a:ext uri="{FF2B5EF4-FFF2-40B4-BE49-F238E27FC236}">
                <a16:creationId xmlns:a16="http://schemas.microsoft.com/office/drawing/2014/main" id="{BA9D00BD-756C-6535-74CA-A5732188432C}"/>
              </a:ext>
            </a:extLst>
          </p:cNvPr>
          <p:cNvSpPr txBox="1"/>
          <p:nvPr/>
        </p:nvSpPr>
        <p:spPr>
          <a:xfrm>
            <a:off x="0" y="6488668"/>
            <a:ext cx="12027652" cy="369332"/>
          </a:xfrm>
          <a:prstGeom prst="rect">
            <a:avLst/>
          </a:prstGeom>
          <a:noFill/>
        </p:spPr>
        <p:txBody>
          <a:bodyPr wrap="none" rtlCol="0">
            <a:spAutoFit/>
          </a:bodyPr>
          <a:lstStyle/>
          <a:p>
            <a:pPr>
              <a:buClr>
                <a:srgbClr val="2CE3A0"/>
              </a:buClr>
            </a:pPr>
            <a:r>
              <a:rPr lang="en-US" sz="900" i="1" dirty="0"/>
              <a:t>B3. What type of item or service would you say caused you the most significant problem(s) during the past 12 months? Base: Experienced any problems with items or services (1214)</a:t>
            </a:r>
          </a:p>
          <a:p>
            <a:pPr>
              <a:buClr>
                <a:srgbClr val="2CE3A0"/>
              </a:buClr>
            </a:pPr>
            <a:r>
              <a:rPr lang="en-US" sz="900" i="1" dirty="0"/>
              <a:t>B4. Thinking about the most significant problem you have experienced during the past 12 months, did you contact the supplier to try to resolve the problem? Base: Mentioned an item or service that caused significant problem(s) (1042)</a:t>
            </a:r>
            <a:endParaRPr lang="en-GB" sz="900" i="1" dirty="0"/>
          </a:p>
        </p:txBody>
      </p:sp>
      <p:graphicFrame>
        <p:nvGraphicFramePr>
          <p:cNvPr id="3" name="Chart 2">
            <a:extLst>
              <a:ext uri="{FF2B5EF4-FFF2-40B4-BE49-F238E27FC236}">
                <a16:creationId xmlns:a16="http://schemas.microsoft.com/office/drawing/2014/main" id="{F4F1600B-D906-06A2-91C4-2BDEC40731AE}"/>
              </a:ext>
            </a:extLst>
          </p:cNvPr>
          <p:cNvGraphicFramePr/>
          <p:nvPr>
            <p:extLst>
              <p:ext uri="{D42A27DB-BD31-4B8C-83A1-F6EECF244321}">
                <p14:modId xmlns:p14="http://schemas.microsoft.com/office/powerpoint/2010/main" val="2828438751"/>
              </p:ext>
            </p:extLst>
          </p:nvPr>
        </p:nvGraphicFramePr>
        <p:xfrm>
          <a:off x="870022" y="1779187"/>
          <a:ext cx="4085590" cy="209530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E8637C7-508D-0879-8D3A-70B34C611C9F}"/>
              </a:ext>
            </a:extLst>
          </p:cNvPr>
          <p:cNvSpPr txBox="1"/>
          <p:nvPr/>
        </p:nvSpPr>
        <p:spPr>
          <a:xfrm>
            <a:off x="592520" y="1514383"/>
            <a:ext cx="5373822" cy="307777"/>
          </a:xfrm>
          <a:prstGeom prst="rect">
            <a:avLst/>
          </a:prstGeom>
          <a:noFill/>
        </p:spPr>
        <p:txBody>
          <a:bodyPr wrap="square" rtlCol="0">
            <a:spAutoFit/>
          </a:bodyPr>
          <a:lstStyle/>
          <a:p>
            <a:pPr algn="l">
              <a:buClr>
                <a:srgbClr val="2CE3A0"/>
              </a:buClr>
            </a:pPr>
            <a:r>
              <a:rPr lang="en-GB" sz="1400" b="1" dirty="0"/>
              <a:t>Did consumers contact a supplier to resolve a problem</a:t>
            </a:r>
          </a:p>
        </p:txBody>
      </p:sp>
      <p:sp>
        <p:nvSpPr>
          <p:cNvPr id="7" name="Rectangle: Rounded Corners 6">
            <a:extLst>
              <a:ext uri="{FF2B5EF4-FFF2-40B4-BE49-F238E27FC236}">
                <a16:creationId xmlns:a16="http://schemas.microsoft.com/office/drawing/2014/main" id="{1D2A572F-EA35-87D0-211B-900B94994B84}"/>
              </a:ext>
            </a:extLst>
          </p:cNvPr>
          <p:cNvSpPr/>
          <p:nvPr/>
        </p:nvSpPr>
        <p:spPr>
          <a:xfrm>
            <a:off x="429260" y="4157467"/>
            <a:ext cx="5273040" cy="2093359"/>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endParaRPr lang="en-GB" sz="1400" dirty="0"/>
          </a:p>
          <a:p>
            <a:r>
              <a:rPr lang="en-GB" sz="1400" dirty="0"/>
              <a:t>Those with </a:t>
            </a:r>
            <a:r>
              <a:rPr lang="en-GB" sz="1400" b="1" dirty="0"/>
              <a:t>one or more vulnerability indicator </a:t>
            </a:r>
            <a:r>
              <a:rPr lang="en-GB" sz="1400" dirty="0"/>
              <a:t>were less likely to contact a supplier (63%)</a:t>
            </a:r>
          </a:p>
          <a:p>
            <a:endParaRPr lang="en-GB" sz="1400" dirty="0"/>
          </a:p>
          <a:p>
            <a:r>
              <a:rPr lang="en-GB" sz="1400" dirty="0"/>
              <a:t>Those with a </a:t>
            </a:r>
            <a:r>
              <a:rPr lang="en-GB" sz="1400" b="1" dirty="0"/>
              <a:t>household income of less than £20,000 </a:t>
            </a:r>
            <a:r>
              <a:rPr lang="en-GB" sz="1400" dirty="0"/>
              <a:t>were least likely to contact a supplier (66%)</a:t>
            </a:r>
          </a:p>
          <a:p>
            <a:endParaRPr lang="en-GB" sz="1400" dirty="0"/>
          </a:p>
          <a:p>
            <a:r>
              <a:rPr lang="en-GB" sz="1400" dirty="0"/>
              <a:t>Those </a:t>
            </a:r>
            <a:r>
              <a:rPr lang="en-GB" sz="1400" b="1" dirty="0"/>
              <a:t>aged 18-24 </a:t>
            </a:r>
            <a:r>
              <a:rPr lang="en-GB" sz="1400" dirty="0"/>
              <a:t>(21%) and </a:t>
            </a:r>
            <a:r>
              <a:rPr lang="en-GB" sz="1400" b="1" dirty="0"/>
              <a:t>75+ </a:t>
            </a:r>
            <a:r>
              <a:rPr lang="en-GB" sz="1400" dirty="0"/>
              <a:t>(27%) were most likely to make no attempt in contacting a supplier to resolve an issue</a:t>
            </a:r>
          </a:p>
          <a:p>
            <a:endParaRPr lang="en-GB" sz="1400" dirty="0"/>
          </a:p>
        </p:txBody>
      </p:sp>
      <p:graphicFrame>
        <p:nvGraphicFramePr>
          <p:cNvPr id="8" name="Chart 7">
            <a:extLst>
              <a:ext uri="{FF2B5EF4-FFF2-40B4-BE49-F238E27FC236}">
                <a16:creationId xmlns:a16="http://schemas.microsoft.com/office/drawing/2014/main" id="{060628E0-31A2-33A5-F4CC-44448BAD714E}"/>
              </a:ext>
            </a:extLst>
          </p:cNvPr>
          <p:cNvGraphicFramePr/>
          <p:nvPr>
            <p:extLst>
              <p:ext uri="{D42A27DB-BD31-4B8C-83A1-F6EECF244321}">
                <p14:modId xmlns:p14="http://schemas.microsoft.com/office/powerpoint/2010/main" val="1602552182"/>
              </p:ext>
            </p:extLst>
          </p:nvPr>
        </p:nvGraphicFramePr>
        <p:xfrm>
          <a:off x="5400023" y="1692037"/>
          <a:ext cx="7004628" cy="474880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78BD327E-B3A7-12C2-029A-07E29E28F409}"/>
              </a:ext>
            </a:extLst>
          </p:cNvPr>
          <p:cNvSpPr txBox="1"/>
          <p:nvPr/>
        </p:nvSpPr>
        <p:spPr>
          <a:xfrm>
            <a:off x="6369389" y="1514383"/>
            <a:ext cx="5373822" cy="307777"/>
          </a:xfrm>
          <a:prstGeom prst="rect">
            <a:avLst/>
          </a:prstGeom>
          <a:noFill/>
        </p:spPr>
        <p:txBody>
          <a:bodyPr wrap="square" rtlCol="0">
            <a:spAutoFit/>
          </a:bodyPr>
          <a:lstStyle/>
          <a:p>
            <a:pPr algn="l">
              <a:buClr>
                <a:srgbClr val="2CE3A0"/>
              </a:buClr>
            </a:pPr>
            <a:r>
              <a:rPr lang="en-GB" sz="1400" b="1" dirty="0"/>
              <a:t>Items or services that caused the most significant problems</a:t>
            </a:r>
          </a:p>
        </p:txBody>
      </p:sp>
      <p:pic>
        <p:nvPicPr>
          <p:cNvPr id="4" name="Graphic 3" descr="Shield Cross with solid fill">
            <a:extLst>
              <a:ext uri="{FF2B5EF4-FFF2-40B4-BE49-F238E27FC236}">
                <a16:creationId xmlns:a16="http://schemas.microsoft.com/office/drawing/2014/main" id="{2D8ABB8A-F171-8840-B163-F7ED93FFA8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2520" y="4251700"/>
            <a:ext cx="432000" cy="432000"/>
          </a:xfrm>
          <a:prstGeom prst="rect">
            <a:avLst/>
          </a:prstGeom>
        </p:spPr>
      </p:pic>
      <p:grpSp>
        <p:nvGrpSpPr>
          <p:cNvPr id="12" name="Group 11">
            <a:extLst>
              <a:ext uri="{FF2B5EF4-FFF2-40B4-BE49-F238E27FC236}">
                <a16:creationId xmlns:a16="http://schemas.microsoft.com/office/drawing/2014/main" id="{70C3DE31-FAB0-54EC-37ED-F680C82C4110}"/>
              </a:ext>
            </a:extLst>
          </p:cNvPr>
          <p:cNvGrpSpPr>
            <a:grpSpLocks noChangeAspect="1"/>
          </p:cNvGrpSpPr>
          <p:nvPr/>
        </p:nvGrpSpPr>
        <p:grpSpPr>
          <a:xfrm>
            <a:off x="494863" y="5610639"/>
            <a:ext cx="627313" cy="432001"/>
            <a:chOff x="6367160" y="1653803"/>
            <a:chExt cx="809896" cy="557735"/>
          </a:xfrm>
        </p:grpSpPr>
        <p:pic>
          <p:nvPicPr>
            <p:cNvPr id="14" name="Graphic 13" descr="Man with cane with solid fill">
              <a:extLst>
                <a:ext uri="{FF2B5EF4-FFF2-40B4-BE49-F238E27FC236}">
                  <a16:creationId xmlns:a16="http://schemas.microsoft.com/office/drawing/2014/main" id="{51E520E8-857A-F9BF-0554-723D3272413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21471" y="1755953"/>
              <a:ext cx="455585" cy="455585"/>
            </a:xfrm>
            <a:prstGeom prst="rect">
              <a:avLst/>
            </a:prstGeom>
          </p:spPr>
        </p:pic>
        <p:pic>
          <p:nvPicPr>
            <p:cNvPr id="16" name="Graphic 15" descr="Man with kid with solid fill">
              <a:extLst>
                <a:ext uri="{FF2B5EF4-FFF2-40B4-BE49-F238E27FC236}">
                  <a16:creationId xmlns:a16="http://schemas.microsoft.com/office/drawing/2014/main" id="{911BCDF9-5E8A-4E32-7ED8-540BD99DA8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67160" y="1653803"/>
              <a:ext cx="557735" cy="557735"/>
            </a:xfrm>
            <a:prstGeom prst="rect">
              <a:avLst/>
            </a:prstGeom>
          </p:spPr>
        </p:pic>
      </p:grpSp>
      <p:grpSp>
        <p:nvGrpSpPr>
          <p:cNvPr id="10" name="Group 9">
            <a:extLst>
              <a:ext uri="{FF2B5EF4-FFF2-40B4-BE49-F238E27FC236}">
                <a16:creationId xmlns:a16="http://schemas.microsoft.com/office/drawing/2014/main" id="{839B6CEA-248E-681B-2FD5-7B67562AA084}"/>
              </a:ext>
            </a:extLst>
          </p:cNvPr>
          <p:cNvGrpSpPr>
            <a:grpSpLocks noChangeAspect="1"/>
          </p:cNvGrpSpPr>
          <p:nvPr/>
        </p:nvGrpSpPr>
        <p:grpSpPr>
          <a:xfrm>
            <a:off x="592520" y="4901925"/>
            <a:ext cx="432000" cy="432000"/>
            <a:chOff x="12201615" y="2319588"/>
            <a:chExt cx="914400" cy="914400"/>
          </a:xfrm>
        </p:grpSpPr>
        <p:grpSp>
          <p:nvGrpSpPr>
            <p:cNvPr id="11" name="Group 10">
              <a:extLst>
                <a:ext uri="{FF2B5EF4-FFF2-40B4-BE49-F238E27FC236}">
                  <a16:creationId xmlns:a16="http://schemas.microsoft.com/office/drawing/2014/main" id="{65315578-DD00-A035-10C8-96BEC5DE779E}"/>
                </a:ext>
              </a:extLst>
            </p:cNvPr>
            <p:cNvGrpSpPr/>
            <p:nvPr/>
          </p:nvGrpSpPr>
          <p:grpSpPr>
            <a:xfrm>
              <a:off x="12201615" y="2319588"/>
              <a:ext cx="914400" cy="914400"/>
              <a:chOff x="2057399" y="2167188"/>
              <a:chExt cx="914400" cy="914400"/>
            </a:xfrm>
          </p:grpSpPr>
          <p:pic>
            <p:nvPicPr>
              <p:cNvPr id="15" name="Graphic 14" descr="Mortgage with solid fill">
                <a:extLst>
                  <a:ext uri="{FF2B5EF4-FFF2-40B4-BE49-F238E27FC236}">
                    <a16:creationId xmlns:a16="http://schemas.microsoft.com/office/drawing/2014/main" id="{2E508F53-4017-15A5-1028-94A88675E85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57399" y="2167188"/>
                <a:ext cx="914400" cy="914400"/>
              </a:xfrm>
              <a:prstGeom prst="rect">
                <a:avLst/>
              </a:prstGeom>
            </p:spPr>
          </p:pic>
          <p:sp>
            <p:nvSpPr>
              <p:cNvPr id="17" name="Rectangle 16">
                <a:extLst>
                  <a:ext uri="{FF2B5EF4-FFF2-40B4-BE49-F238E27FC236}">
                    <a16:creationId xmlns:a16="http://schemas.microsoft.com/office/drawing/2014/main" id="{8A415147-B1EB-AF3D-9196-B28FB1F7C377}"/>
                  </a:ext>
                </a:extLst>
              </p:cNvPr>
              <p:cNvSpPr/>
              <p:nvPr/>
            </p:nvSpPr>
            <p:spPr>
              <a:xfrm>
                <a:off x="2338006" y="2624388"/>
                <a:ext cx="349858" cy="2669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 name="Graphic 12" descr="Pound with solid fill">
              <a:extLst>
                <a:ext uri="{FF2B5EF4-FFF2-40B4-BE49-F238E27FC236}">
                  <a16:creationId xmlns:a16="http://schemas.microsoft.com/office/drawing/2014/main" id="{F46CB120-A489-CA68-35A9-36C31AF3709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474271" y="2709736"/>
              <a:ext cx="349858" cy="349858"/>
            </a:xfrm>
            <a:prstGeom prst="rect">
              <a:avLst/>
            </a:prstGeom>
          </p:spPr>
        </p:pic>
      </p:grpSp>
    </p:spTree>
    <p:extLst>
      <p:ext uri="{BB962C8B-B14F-4D97-AF65-F5344CB8AC3E}">
        <p14:creationId xmlns:p14="http://schemas.microsoft.com/office/powerpoint/2010/main" val="1380460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C04BB-498F-1195-AD1C-BA43C53C9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1D7F7-F7A4-66D2-259E-C69B5B0DAC45}"/>
              </a:ext>
            </a:extLst>
          </p:cNvPr>
          <p:cNvSpPr>
            <a:spLocks noGrp="1"/>
          </p:cNvSpPr>
          <p:nvPr>
            <p:ph type="title"/>
          </p:nvPr>
        </p:nvSpPr>
        <p:spPr>
          <a:xfrm>
            <a:off x="429260" y="327838"/>
            <a:ext cx="8884861" cy="557735"/>
          </a:xfrm>
        </p:spPr>
        <p:txBody>
          <a:bodyPr/>
          <a:lstStyle/>
          <a:p>
            <a:pPr lvl="0"/>
            <a:r>
              <a:rPr lang="en-US" dirty="0"/>
              <a:t>Half of consumers were satisfied that problems were resolved, while one in ten were not hopeful for a resolution</a:t>
            </a:r>
            <a:endParaRPr lang="en-GB" dirty="0"/>
          </a:p>
        </p:txBody>
      </p:sp>
      <p:graphicFrame>
        <p:nvGraphicFramePr>
          <p:cNvPr id="4" name="Chart 3">
            <a:extLst>
              <a:ext uri="{FF2B5EF4-FFF2-40B4-BE49-F238E27FC236}">
                <a16:creationId xmlns:a16="http://schemas.microsoft.com/office/drawing/2014/main" id="{74459994-9CC0-09BB-F765-C52DE1B50507}"/>
              </a:ext>
            </a:extLst>
          </p:cNvPr>
          <p:cNvGraphicFramePr/>
          <p:nvPr>
            <p:extLst>
              <p:ext uri="{D42A27DB-BD31-4B8C-83A1-F6EECF244321}">
                <p14:modId xmlns:p14="http://schemas.microsoft.com/office/powerpoint/2010/main" val="441568577"/>
              </p:ext>
            </p:extLst>
          </p:nvPr>
        </p:nvGraphicFramePr>
        <p:xfrm>
          <a:off x="188587" y="2155387"/>
          <a:ext cx="5625826" cy="328702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Rounded Corners 4">
            <a:extLst>
              <a:ext uri="{FF2B5EF4-FFF2-40B4-BE49-F238E27FC236}">
                <a16:creationId xmlns:a16="http://schemas.microsoft.com/office/drawing/2014/main" id="{561CE8C4-27C9-CBFA-46C2-DE8F5A29AAEE}"/>
              </a:ext>
            </a:extLst>
          </p:cNvPr>
          <p:cNvSpPr/>
          <p:nvPr/>
        </p:nvSpPr>
        <p:spPr>
          <a:xfrm>
            <a:off x="6237889" y="1597426"/>
            <a:ext cx="5614495" cy="4818436"/>
          </a:xfrm>
          <a:prstGeom prst="roundRect">
            <a:avLst/>
          </a:prstGeom>
          <a:solidFill>
            <a:schemeClr val="bg1">
              <a:lumMod val="95000"/>
            </a:schemeClr>
          </a:solidFill>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buClr>
                <a:srgbClr val="2CE3A0"/>
              </a:buClr>
            </a:pPr>
            <a:r>
              <a:rPr lang="en-GB" sz="1400" dirty="0">
                <a:solidFill>
                  <a:schemeClr val="tx1"/>
                </a:solidFill>
              </a:rPr>
              <a:t>Those </a:t>
            </a:r>
            <a:r>
              <a:rPr lang="en-GB" sz="1400" b="1" dirty="0">
                <a:solidFill>
                  <a:schemeClr val="tx1"/>
                </a:solidFill>
              </a:rPr>
              <a:t>earning £60,000 or more </a:t>
            </a:r>
            <a:r>
              <a:rPr lang="en-GB" sz="1400" dirty="0">
                <a:solidFill>
                  <a:schemeClr val="tx1"/>
                </a:solidFill>
              </a:rPr>
              <a:t>were more likely to say issues were solved to their satisfaction compared to consumers </a:t>
            </a:r>
            <a:r>
              <a:rPr lang="en-GB" sz="1400" b="1" dirty="0">
                <a:solidFill>
                  <a:schemeClr val="tx1"/>
                </a:solidFill>
              </a:rPr>
              <a:t>earning</a:t>
            </a:r>
            <a:r>
              <a:rPr lang="en-GB" sz="1400" dirty="0">
                <a:solidFill>
                  <a:schemeClr val="tx1"/>
                </a:solidFill>
              </a:rPr>
              <a:t> </a:t>
            </a:r>
            <a:r>
              <a:rPr lang="en-GB" sz="1400" b="1" dirty="0">
                <a:solidFill>
                  <a:schemeClr val="tx1"/>
                </a:solidFill>
              </a:rPr>
              <a:t>less than £20,000 </a:t>
            </a:r>
            <a:r>
              <a:rPr lang="en-GB" sz="1400" dirty="0">
                <a:solidFill>
                  <a:schemeClr val="tx1"/>
                </a:solidFill>
              </a:rPr>
              <a:t>(54% vs 38%)</a:t>
            </a:r>
          </a:p>
          <a:p>
            <a:pPr lvl="1">
              <a:buClr>
                <a:srgbClr val="2CE3A0"/>
              </a:buClr>
            </a:pPr>
            <a:endParaRPr lang="en-GB" sz="1400" dirty="0">
              <a:solidFill>
                <a:schemeClr val="tx1"/>
              </a:solidFill>
            </a:endParaRPr>
          </a:p>
          <a:p>
            <a:pPr lvl="1">
              <a:buClr>
                <a:srgbClr val="2CE3A0"/>
              </a:buClr>
            </a:pPr>
            <a:r>
              <a:rPr lang="en-GB" sz="1400" dirty="0">
                <a:solidFill>
                  <a:schemeClr val="tx1"/>
                </a:solidFill>
              </a:rPr>
              <a:t>Those living in the </a:t>
            </a:r>
            <a:r>
              <a:rPr lang="en-GB" sz="1400" b="1" dirty="0">
                <a:solidFill>
                  <a:schemeClr val="tx1"/>
                </a:solidFill>
              </a:rPr>
              <a:t>Highlands and Islands </a:t>
            </a:r>
            <a:r>
              <a:rPr lang="en-GB" sz="1400" dirty="0">
                <a:solidFill>
                  <a:schemeClr val="tx1"/>
                </a:solidFill>
              </a:rPr>
              <a:t>and </a:t>
            </a:r>
            <a:r>
              <a:rPr lang="en-GB" sz="1400" b="1" dirty="0">
                <a:solidFill>
                  <a:schemeClr val="tx1"/>
                </a:solidFill>
              </a:rPr>
              <a:t>Lothians</a:t>
            </a:r>
            <a:r>
              <a:rPr lang="en-GB" sz="1400" dirty="0">
                <a:solidFill>
                  <a:schemeClr val="tx1"/>
                </a:solidFill>
              </a:rPr>
              <a:t> regions were more likely to say problems were solved to their satisfaction (62% and 63%)</a:t>
            </a:r>
          </a:p>
          <a:p>
            <a:pPr lvl="1">
              <a:buClr>
                <a:srgbClr val="2CE3A0"/>
              </a:buClr>
            </a:pPr>
            <a:endParaRPr lang="en-GB" sz="1400" dirty="0">
              <a:solidFill>
                <a:schemeClr val="tx1"/>
              </a:solidFill>
            </a:endParaRPr>
          </a:p>
          <a:p>
            <a:pPr lvl="1">
              <a:buClr>
                <a:srgbClr val="2CE3A0"/>
              </a:buClr>
            </a:pPr>
            <a:r>
              <a:rPr lang="en-GB" sz="1400" dirty="0">
                <a:solidFill>
                  <a:schemeClr val="tx1"/>
                </a:solidFill>
              </a:rPr>
              <a:t>Those with </a:t>
            </a:r>
            <a:r>
              <a:rPr lang="en-GB" sz="1400" b="1" dirty="0">
                <a:solidFill>
                  <a:schemeClr val="tx1"/>
                </a:solidFill>
              </a:rPr>
              <a:t>no vulnerability indicators </a:t>
            </a:r>
            <a:r>
              <a:rPr lang="en-GB" sz="1400" dirty="0">
                <a:solidFill>
                  <a:schemeClr val="tx1"/>
                </a:solidFill>
              </a:rPr>
              <a:t>were more likely to be satisfied with the resolution (56%)</a:t>
            </a:r>
          </a:p>
          <a:p>
            <a:pPr lvl="1">
              <a:buClr>
                <a:srgbClr val="2CE3A0"/>
              </a:buClr>
            </a:pPr>
            <a:endParaRPr lang="en-GB" sz="1400" dirty="0">
              <a:solidFill>
                <a:schemeClr val="tx1"/>
              </a:solidFill>
            </a:endParaRPr>
          </a:p>
          <a:p>
            <a:pPr lvl="1">
              <a:buClr>
                <a:srgbClr val="2CE3A0"/>
              </a:buClr>
            </a:pPr>
            <a:endParaRPr lang="en-GB" sz="1400" dirty="0">
              <a:solidFill>
                <a:schemeClr val="tx1"/>
              </a:solidFill>
            </a:endParaRPr>
          </a:p>
          <a:p>
            <a:pPr lvl="1">
              <a:buClr>
                <a:srgbClr val="2CE3A0"/>
              </a:buClr>
            </a:pPr>
            <a:r>
              <a:rPr lang="en-GB" sz="1400" dirty="0">
                <a:solidFill>
                  <a:schemeClr val="tx1"/>
                </a:solidFill>
              </a:rPr>
              <a:t>Those </a:t>
            </a:r>
            <a:r>
              <a:rPr lang="en-GB" sz="1400" b="1" dirty="0">
                <a:solidFill>
                  <a:schemeClr val="tx1"/>
                </a:solidFill>
              </a:rPr>
              <a:t>aged 45-54 </a:t>
            </a:r>
            <a:r>
              <a:rPr lang="en-GB" sz="1400" dirty="0">
                <a:solidFill>
                  <a:schemeClr val="tx1"/>
                </a:solidFill>
              </a:rPr>
              <a:t>were most likely to be dissatisfied with the resolution (37%)</a:t>
            </a:r>
          </a:p>
          <a:p>
            <a:pPr lvl="1">
              <a:buClr>
                <a:srgbClr val="2CE3A0"/>
              </a:buClr>
            </a:pPr>
            <a:endParaRPr lang="en-GB" sz="1400" dirty="0">
              <a:solidFill>
                <a:schemeClr val="tx1"/>
              </a:solidFill>
            </a:endParaRPr>
          </a:p>
          <a:p>
            <a:pPr lvl="1">
              <a:buClr>
                <a:srgbClr val="2CE3A0"/>
              </a:buClr>
            </a:pPr>
            <a:r>
              <a:rPr lang="en-GB" sz="1400" dirty="0">
                <a:solidFill>
                  <a:schemeClr val="tx1"/>
                </a:solidFill>
              </a:rPr>
              <a:t>Those with a </a:t>
            </a:r>
            <a:r>
              <a:rPr lang="en-GB" sz="1400" b="1" dirty="0">
                <a:solidFill>
                  <a:schemeClr val="tx1"/>
                </a:solidFill>
              </a:rPr>
              <a:t>disability that limits them a little </a:t>
            </a:r>
            <a:r>
              <a:rPr lang="en-GB" sz="1400" dirty="0">
                <a:solidFill>
                  <a:schemeClr val="tx1"/>
                </a:solidFill>
              </a:rPr>
              <a:t>were most likely to be dissatisfied with the resolution (43%)</a:t>
            </a:r>
          </a:p>
          <a:p>
            <a:pPr lvl="1">
              <a:buClr>
                <a:srgbClr val="2CE3A0"/>
              </a:buClr>
            </a:pPr>
            <a:endParaRPr lang="en-GB" sz="1400" dirty="0">
              <a:solidFill>
                <a:schemeClr val="tx1"/>
              </a:solidFill>
            </a:endParaRPr>
          </a:p>
          <a:p>
            <a:pPr lvl="1">
              <a:buClr>
                <a:srgbClr val="2CE3A0"/>
              </a:buClr>
            </a:pPr>
            <a:r>
              <a:rPr lang="en-GB" sz="1400" dirty="0">
                <a:solidFill>
                  <a:schemeClr val="tx1"/>
                </a:solidFill>
              </a:rPr>
              <a:t>Those </a:t>
            </a:r>
            <a:r>
              <a:rPr lang="en-GB" sz="1400" b="1" dirty="0">
                <a:solidFill>
                  <a:schemeClr val="tx1"/>
                </a:solidFill>
              </a:rPr>
              <a:t>aged 75+ </a:t>
            </a:r>
            <a:r>
              <a:rPr lang="en-GB" sz="1400" dirty="0">
                <a:solidFill>
                  <a:schemeClr val="tx1"/>
                </a:solidFill>
              </a:rPr>
              <a:t>were most likely to say their problem has not been resolved and were not hopeful it will be (27%)</a:t>
            </a:r>
          </a:p>
        </p:txBody>
      </p:sp>
      <p:sp>
        <p:nvSpPr>
          <p:cNvPr id="6" name="TextBox 5">
            <a:extLst>
              <a:ext uri="{FF2B5EF4-FFF2-40B4-BE49-F238E27FC236}">
                <a16:creationId xmlns:a16="http://schemas.microsoft.com/office/drawing/2014/main" id="{862E093C-65BC-DCF5-C6F7-62540AE410D1}"/>
              </a:ext>
            </a:extLst>
          </p:cNvPr>
          <p:cNvSpPr txBox="1"/>
          <p:nvPr/>
        </p:nvSpPr>
        <p:spPr>
          <a:xfrm>
            <a:off x="1080897" y="2001498"/>
            <a:ext cx="5373822" cy="307777"/>
          </a:xfrm>
          <a:prstGeom prst="rect">
            <a:avLst/>
          </a:prstGeom>
          <a:noFill/>
        </p:spPr>
        <p:txBody>
          <a:bodyPr wrap="square" rtlCol="0">
            <a:spAutoFit/>
          </a:bodyPr>
          <a:lstStyle/>
          <a:p>
            <a:pPr algn="ctr">
              <a:buClr>
                <a:srgbClr val="2CE3A0"/>
              </a:buClr>
            </a:pPr>
            <a:r>
              <a:rPr lang="en-GB" sz="1400" b="1" dirty="0"/>
              <a:t>Satisfaction with issue handling </a:t>
            </a:r>
          </a:p>
        </p:txBody>
      </p:sp>
      <p:sp>
        <p:nvSpPr>
          <p:cNvPr id="7" name="TextBox 6">
            <a:extLst>
              <a:ext uri="{FF2B5EF4-FFF2-40B4-BE49-F238E27FC236}">
                <a16:creationId xmlns:a16="http://schemas.microsoft.com/office/drawing/2014/main" id="{5C1FE422-F31F-465C-04D4-3EAB8B3574AF}"/>
              </a:ext>
            </a:extLst>
          </p:cNvPr>
          <p:cNvSpPr txBox="1"/>
          <p:nvPr/>
        </p:nvSpPr>
        <p:spPr>
          <a:xfrm>
            <a:off x="0" y="6558336"/>
            <a:ext cx="5814412" cy="230832"/>
          </a:xfrm>
          <a:prstGeom prst="rect">
            <a:avLst/>
          </a:prstGeom>
          <a:noFill/>
        </p:spPr>
        <p:txBody>
          <a:bodyPr wrap="none" rtlCol="0">
            <a:spAutoFit/>
          </a:bodyPr>
          <a:lstStyle/>
          <a:p>
            <a:pPr>
              <a:buClr>
                <a:srgbClr val="2CE3A0"/>
              </a:buClr>
            </a:pPr>
            <a:r>
              <a:rPr lang="en-GB" sz="900" i="1" dirty="0"/>
              <a:t>B5. </a:t>
            </a:r>
            <a:r>
              <a:rPr lang="en-US" sz="900" i="1" dirty="0"/>
              <a:t>How satisfied were you with how your issue was handled?</a:t>
            </a:r>
            <a:r>
              <a:rPr lang="en-GB" sz="900" i="1" dirty="0"/>
              <a:t> Base: Contacted supplier to resolve issue (811)</a:t>
            </a:r>
          </a:p>
        </p:txBody>
      </p:sp>
      <p:cxnSp>
        <p:nvCxnSpPr>
          <p:cNvPr id="15" name="Straight Connector 14">
            <a:extLst>
              <a:ext uri="{FF2B5EF4-FFF2-40B4-BE49-F238E27FC236}">
                <a16:creationId xmlns:a16="http://schemas.microsoft.com/office/drawing/2014/main" id="{7F05C0EF-30F5-0EC4-47EB-2B7035435427}"/>
              </a:ext>
            </a:extLst>
          </p:cNvPr>
          <p:cNvCxnSpPr>
            <a:cxnSpLocks/>
          </p:cNvCxnSpPr>
          <p:nvPr/>
        </p:nvCxnSpPr>
        <p:spPr>
          <a:xfrm>
            <a:off x="7039562" y="4127979"/>
            <a:ext cx="4479631" cy="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Graphic 15" descr="Thumbs Down with solid fill">
            <a:extLst>
              <a:ext uri="{FF2B5EF4-FFF2-40B4-BE49-F238E27FC236}">
                <a16:creationId xmlns:a16="http://schemas.microsoft.com/office/drawing/2014/main" id="{85346CE1-07D3-F836-28D3-C3B4271172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5741" y="5065627"/>
            <a:ext cx="524965" cy="524965"/>
          </a:xfrm>
          <a:prstGeom prst="rect">
            <a:avLst/>
          </a:prstGeom>
        </p:spPr>
      </p:pic>
      <p:pic>
        <p:nvPicPr>
          <p:cNvPr id="17" name="Graphic 16" descr="Thumbs Down with solid fill">
            <a:extLst>
              <a:ext uri="{FF2B5EF4-FFF2-40B4-BE49-F238E27FC236}">
                <a16:creationId xmlns:a16="http://schemas.microsoft.com/office/drawing/2014/main" id="{71908D8A-3F2C-53D0-09F7-D58B9F273A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6365741" y="2478777"/>
            <a:ext cx="524965" cy="524965"/>
          </a:xfrm>
          <a:prstGeom prst="rect">
            <a:avLst/>
          </a:prstGeom>
        </p:spPr>
      </p:pic>
    </p:spTree>
    <p:extLst>
      <p:ext uri="{BB962C8B-B14F-4D97-AF65-F5344CB8AC3E}">
        <p14:creationId xmlns:p14="http://schemas.microsoft.com/office/powerpoint/2010/main" val="1797666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96E08-30AD-24E0-DF09-015840A060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5A8740-015D-3519-382D-96EB3B12AE5C}"/>
              </a:ext>
            </a:extLst>
          </p:cNvPr>
          <p:cNvSpPr>
            <a:spLocks noGrp="1"/>
          </p:cNvSpPr>
          <p:nvPr>
            <p:ph type="title"/>
          </p:nvPr>
        </p:nvSpPr>
        <p:spPr>
          <a:xfrm>
            <a:off x="2247900" y="3150132"/>
            <a:ext cx="7175193" cy="557735"/>
          </a:xfrm>
        </p:spPr>
        <p:txBody>
          <a:bodyPr>
            <a:noAutofit/>
          </a:bodyPr>
          <a:lstStyle/>
          <a:p>
            <a:r>
              <a:rPr lang="en-GB" sz="4400"/>
              <a:t>Product safety</a:t>
            </a:r>
          </a:p>
        </p:txBody>
      </p:sp>
    </p:spTree>
    <p:extLst>
      <p:ext uri="{BB962C8B-B14F-4D97-AF65-F5344CB8AC3E}">
        <p14:creationId xmlns:p14="http://schemas.microsoft.com/office/powerpoint/2010/main" val="11333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E23D-5D11-1C25-3D05-5376C946B2DB}"/>
              </a:ext>
            </a:extLst>
          </p:cNvPr>
          <p:cNvSpPr>
            <a:spLocks noGrp="1"/>
          </p:cNvSpPr>
          <p:nvPr>
            <p:ph type="title"/>
          </p:nvPr>
        </p:nvSpPr>
        <p:spPr>
          <a:xfrm>
            <a:off x="429260" y="360149"/>
            <a:ext cx="9405856" cy="557735"/>
          </a:xfrm>
        </p:spPr>
        <p:txBody>
          <a:bodyPr/>
          <a:lstStyle/>
          <a:p>
            <a:r>
              <a:rPr lang="en-US" dirty="0"/>
              <a:t>One sixth of consumers experienced product safety issues, 38% with household appliances</a:t>
            </a:r>
            <a:br>
              <a:rPr lang="en-GB" dirty="0"/>
            </a:br>
            <a:endParaRPr lang="en-GB" dirty="0"/>
          </a:p>
        </p:txBody>
      </p:sp>
      <p:graphicFrame>
        <p:nvGraphicFramePr>
          <p:cNvPr id="4" name="Chart 3">
            <a:extLst>
              <a:ext uri="{FF2B5EF4-FFF2-40B4-BE49-F238E27FC236}">
                <a16:creationId xmlns:a16="http://schemas.microsoft.com/office/drawing/2014/main" id="{DD9F9E6D-3E04-9777-7C0D-F5672A371A60}"/>
              </a:ext>
            </a:extLst>
          </p:cNvPr>
          <p:cNvGraphicFramePr/>
          <p:nvPr>
            <p:extLst>
              <p:ext uri="{D42A27DB-BD31-4B8C-83A1-F6EECF244321}">
                <p14:modId xmlns:p14="http://schemas.microsoft.com/office/powerpoint/2010/main" val="720549930"/>
              </p:ext>
            </p:extLst>
          </p:nvPr>
        </p:nvGraphicFramePr>
        <p:xfrm>
          <a:off x="429260" y="1737173"/>
          <a:ext cx="4483100" cy="25737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BC7A52F-8A5A-3DF3-F433-C42760D02FA9}"/>
              </a:ext>
            </a:extLst>
          </p:cNvPr>
          <p:cNvSpPr txBox="1"/>
          <p:nvPr/>
        </p:nvSpPr>
        <p:spPr>
          <a:xfrm>
            <a:off x="429260" y="1429396"/>
            <a:ext cx="5373822" cy="307777"/>
          </a:xfrm>
          <a:prstGeom prst="rect">
            <a:avLst/>
          </a:prstGeom>
          <a:noFill/>
        </p:spPr>
        <p:txBody>
          <a:bodyPr wrap="square" rtlCol="0">
            <a:spAutoFit/>
          </a:bodyPr>
          <a:lstStyle/>
          <a:p>
            <a:pPr algn="l">
              <a:buClr>
                <a:srgbClr val="2CE3A0"/>
              </a:buClr>
            </a:pPr>
            <a:r>
              <a:rPr lang="en-GB" sz="1400" b="1" dirty="0"/>
              <a:t>Experienced a safety issue with product </a:t>
            </a:r>
          </a:p>
        </p:txBody>
      </p:sp>
      <p:sp>
        <p:nvSpPr>
          <p:cNvPr id="6" name="Rectangle: Rounded Corners 5">
            <a:extLst>
              <a:ext uri="{FF2B5EF4-FFF2-40B4-BE49-F238E27FC236}">
                <a16:creationId xmlns:a16="http://schemas.microsoft.com/office/drawing/2014/main" id="{CDA14C61-5980-DBE9-EF5F-CAB55BBAF024}"/>
              </a:ext>
            </a:extLst>
          </p:cNvPr>
          <p:cNvSpPr/>
          <p:nvPr/>
        </p:nvSpPr>
        <p:spPr>
          <a:xfrm>
            <a:off x="429260" y="4233132"/>
            <a:ext cx="4483100" cy="2135770"/>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Consumers earning </a:t>
            </a:r>
            <a:r>
              <a:rPr lang="en-GB" sz="1200" b="1" dirty="0"/>
              <a:t>£60,000 or more </a:t>
            </a:r>
            <a:r>
              <a:rPr lang="en-GB" sz="1200" dirty="0"/>
              <a:t>per year were more likely than other income groups to experience a safety issue with a product (23%)</a:t>
            </a:r>
          </a:p>
          <a:p>
            <a:endParaRPr lang="en-GB" sz="1200" dirty="0"/>
          </a:p>
          <a:p>
            <a:r>
              <a:rPr lang="en-GB" sz="1200" dirty="0"/>
              <a:t>Those who are </a:t>
            </a:r>
            <a:r>
              <a:rPr lang="en-GB" sz="1200" b="1" dirty="0"/>
              <a:t>employed</a:t>
            </a:r>
            <a:r>
              <a:rPr lang="en-GB" sz="1200" dirty="0"/>
              <a:t> were more likely to experience safety issues with a product (20%)</a:t>
            </a:r>
          </a:p>
          <a:p>
            <a:endParaRPr lang="en-GB" sz="1200" dirty="0"/>
          </a:p>
          <a:p>
            <a:r>
              <a:rPr lang="en-GB" sz="1200" dirty="0"/>
              <a:t>Consumers </a:t>
            </a:r>
            <a:r>
              <a:rPr lang="en-GB" sz="1200" b="1" dirty="0"/>
              <a:t>aged 75+ </a:t>
            </a:r>
            <a:r>
              <a:rPr lang="en-GB" sz="1200" dirty="0"/>
              <a:t>were least likely to experience product safety issues (99%)</a:t>
            </a:r>
          </a:p>
        </p:txBody>
      </p:sp>
      <p:sp>
        <p:nvSpPr>
          <p:cNvPr id="7" name="TextBox 6">
            <a:extLst>
              <a:ext uri="{FF2B5EF4-FFF2-40B4-BE49-F238E27FC236}">
                <a16:creationId xmlns:a16="http://schemas.microsoft.com/office/drawing/2014/main" id="{EA5DD56E-E2AB-922B-7BD1-908C037945BB}"/>
              </a:ext>
            </a:extLst>
          </p:cNvPr>
          <p:cNvSpPr txBox="1"/>
          <p:nvPr/>
        </p:nvSpPr>
        <p:spPr>
          <a:xfrm>
            <a:off x="0" y="6488668"/>
            <a:ext cx="7827784" cy="369332"/>
          </a:xfrm>
          <a:prstGeom prst="rect">
            <a:avLst/>
          </a:prstGeom>
          <a:noFill/>
        </p:spPr>
        <p:txBody>
          <a:bodyPr wrap="none" rtlCol="0">
            <a:spAutoFit/>
          </a:bodyPr>
          <a:lstStyle/>
          <a:p>
            <a:pPr>
              <a:buClr>
                <a:srgbClr val="2CE3A0"/>
              </a:buClr>
            </a:pPr>
            <a:r>
              <a:rPr lang="en-US" sz="900" i="1" dirty="0"/>
              <a:t>C1. In the past 12 months, have you purchased any product where you or anyone in your household has experienced a safety issue? </a:t>
            </a:r>
            <a:r>
              <a:rPr lang="en-GB" sz="900" i="1" dirty="0"/>
              <a:t>Base: All (2034)</a:t>
            </a:r>
          </a:p>
          <a:p>
            <a:pPr>
              <a:buClr>
                <a:srgbClr val="2CE3A0"/>
              </a:buClr>
            </a:pPr>
            <a:r>
              <a:rPr lang="en-GB" sz="900" i="1" dirty="0"/>
              <a:t>C2. </a:t>
            </a:r>
            <a:r>
              <a:rPr lang="en-US" sz="900" i="1" dirty="0"/>
              <a:t>What type(s) of product(s) was it that had a safety issue? Base: (288)</a:t>
            </a:r>
            <a:endParaRPr lang="en-GB" sz="900" i="1" dirty="0"/>
          </a:p>
        </p:txBody>
      </p:sp>
      <p:graphicFrame>
        <p:nvGraphicFramePr>
          <p:cNvPr id="3" name="Chart 2">
            <a:extLst>
              <a:ext uri="{FF2B5EF4-FFF2-40B4-BE49-F238E27FC236}">
                <a16:creationId xmlns:a16="http://schemas.microsoft.com/office/drawing/2014/main" id="{252E37B8-AD59-8848-6860-7F3E8AFCF7FF}"/>
              </a:ext>
            </a:extLst>
          </p:cNvPr>
          <p:cNvGraphicFramePr/>
          <p:nvPr>
            <p:extLst>
              <p:ext uri="{D42A27DB-BD31-4B8C-83A1-F6EECF244321}">
                <p14:modId xmlns:p14="http://schemas.microsoft.com/office/powerpoint/2010/main" val="788643844"/>
              </p:ext>
            </p:extLst>
          </p:nvPr>
        </p:nvGraphicFramePr>
        <p:xfrm>
          <a:off x="4988890" y="1519001"/>
          <a:ext cx="7203110" cy="469998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58B3E993-D8CD-96E9-4B1B-E6B5D6989E7E}"/>
              </a:ext>
            </a:extLst>
          </p:cNvPr>
          <p:cNvSpPr txBox="1"/>
          <p:nvPr/>
        </p:nvSpPr>
        <p:spPr>
          <a:xfrm>
            <a:off x="6986925" y="1429395"/>
            <a:ext cx="5373822" cy="307777"/>
          </a:xfrm>
          <a:prstGeom prst="rect">
            <a:avLst/>
          </a:prstGeom>
          <a:noFill/>
        </p:spPr>
        <p:txBody>
          <a:bodyPr wrap="square" rtlCol="0">
            <a:spAutoFit/>
          </a:bodyPr>
          <a:lstStyle/>
          <a:p>
            <a:pPr algn="l">
              <a:buClr>
                <a:srgbClr val="2CE3A0"/>
              </a:buClr>
            </a:pPr>
            <a:r>
              <a:rPr lang="en-GB" sz="1400" b="1" dirty="0"/>
              <a:t>Type(s) of product(s) with a safety issue</a:t>
            </a:r>
          </a:p>
        </p:txBody>
      </p:sp>
      <p:grpSp>
        <p:nvGrpSpPr>
          <p:cNvPr id="9" name="Group 8">
            <a:extLst>
              <a:ext uri="{FF2B5EF4-FFF2-40B4-BE49-F238E27FC236}">
                <a16:creationId xmlns:a16="http://schemas.microsoft.com/office/drawing/2014/main" id="{6E7ACFDB-117B-5D03-3E99-558EB88A7DD2}"/>
              </a:ext>
            </a:extLst>
          </p:cNvPr>
          <p:cNvGrpSpPr>
            <a:grpSpLocks noChangeAspect="1"/>
          </p:cNvGrpSpPr>
          <p:nvPr/>
        </p:nvGrpSpPr>
        <p:grpSpPr>
          <a:xfrm>
            <a:off x="616426" y="4534923"/>
            <a:ext cx="432000" cy="432000"/>
            <a:chOff x="12201615" y="2319588"/>
            <a:chExt cx="914400" cy="914400"/>
          </a:xfrm>
        </p:grpSpPr>
        <p:grpSp>
          <p:nvGrpSpPr>
            <p:cNvPr id="11" name="Group 10">
              <a:extLst>
                <a:ext uri="{FF2B5EF4-FFF2-40B4-BE49-F238E27FC236}">
                  <a16:creationId xmlns:a16="http://schemas.microsoft.com/office/drawing/2014/main" id="{A76C1485-17E9-5AFD-FCC7-844DE2CB916A}"/>
                </a:ext>
              </a:extLst>
            </p:cNvPr>
            <p:cNvGrpSpPr/>
            <p:nvPr/>
          </p:nvGrpSpPr>
          <p:grpSpPr>
            <a:xfrm>
              <a:off x="12201615" y="2319588"/>
              <a:ext cx="914400" cy="914400"/>
              <a:chOff x="2057399" y="2167188"/>
              <a:chExt cx="914400" cy="914400"/>
            </a:xfrm>
          </p:grpSpPr>
          <p:pic>
            <p:nvPicPr>
              <p:cNvPr id="15" name="Graphic 14" descr="Mortgage with solid fill">
                <a:extLst>
                  <a:ext uri="{FF2B5EF4-FFF2-40B4-BE49-F238E27FC236}">
                    <a16:creationId xmlns:a16="http://schemas.microsoft.com/office/drawing/2014/main" id="{40754698-AFE3-FB24-F760-7F116A04DE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57399" y="2167188"/>
                <a:ext cx="914400" cy="914400"/>
              </a:xfrm>
              <a:prstGeom prst="rect">
                <a:avLst/>
              </a:prstGeom>
            </p:spPr>
          </p:pic>
          <p:sp>
            <p:nvSpPr>
              <p:cNvPr id="16" name="Rectangle 15">
                <a:extLst>
                  <a:ext uri="{FF2B5EF4-FFF2-40B4-BE49-F238E27FC236}">
                    <a16:creationId xmlns:a16="http://schemas.microsoft.com/office/drawing/2014/main" id="{43E2DD8C-17A9-AA6F-4725-039BAF9B39A9}"/>
                  </a:ext>
                </a:extLst>
              </p:cNvPr>
              <p:cNvSpPr/>
              <p:nvPr/>
            </p:nvSpPr>
            <p:spPr>
              <a:xfrm>
                <a:off x="2338006" y="2624388"/>
                <a:ext cx="349858" cy="2669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3" name="Graphic 12" descr="Pound with solid fill">
              <a:extLst>
                <a:ext uri="{FF2B5EF4-FFF2-40B4-BE49-F238E27FC236}">
                  <a16:creationId xmlns:a16="http://schemas.microsoft.com/office/drawing/2014/main" id="{77F19B25-435D-20AE-7213-2AB626C550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474271" y="2709736"/>
              <a:ext cx="349858" cy="349858"/>
            </a:xfrm>
            <a:prstGeom prst="rect">
              <a:avLst/>
            </a:prstGeom>
          </p:spPr>
        </p:pic>
      </p:grpSp>
      <p:pic>
        <p:nvPicPr>
          <p:cNvPr id="17" name="Graphic 16" descr="Briefcase with solid fill">
            <a:extLst>
              <a:ext uri="{FF2B5EF4-FFF2-40B4-BE49-F238E27FC236}">
                <a16:creationId xmlns:a16="http://schemas.microsoft.com/office/drawing/2014/main" id="{DC11B1CC-7B40-6CAA-CE91-857AD97DC3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6426" y="5182923"/>
            <a:ext cx="432000" cy="432000"/>
          </a:xfrm>
          <a:prstGeom prst="rect">
            <a:avLst/>
          </a:prstGeom>
        </p:spPr>
      </p:pic>
      <p:grpSp>
        <p:nvGrpSpPr>
          <p:cNvPr id="18" name="Group 17">
            <a:extLst>
              <a:ext uri="{FF2B5EF4-FFF2-40B4-BE49-F238E27FC236}">
                <a16:creationId xmlns:a16="http://schemas.microsoft.com/office/drawing/2014/main" id="{A6E62F15-81E7-075A-6688-D2B0A91C0A56}"/>
              </a:ext>
            </a:extLst>
          </p:cNvPr>
          <p:cNvGrpSpPr>
            <a:grpSpLocks noChangeAspect="1"/>
          </p:cNvGrpSpPr>
          <p:nvPr/>
        </p:nvGrpSpPr>
        <p:grpSpPr>
          <a:xfrm>
            <a:off x="514218" y="5756560"/>
            <a:ext cx="627313" cy="432001"/>
            <a:chOff x="6367160" y="1653803"/>
            <a:chExt cx="809896" cy="557735"/>
          </a:xfrm>
        </p:grpSpPr>
        <p:pic>
          <p:nvPicPr>
            <p:cNvPr id="19" name="Graphic 18" descr="Man with cane with solid fill">
              <a:extLst>
                <a:ext uri="{FF2B5EF4-FFF2-40B4-BE49-F238E27FC236}">
                  <a16:creationId xmlns:a16="http://schemas.microsoft.com/office/drawing/2014/main" id="{56424379-0A50-96AD-4861-B754BDDB1C1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21471" y="1755953"/>
              <a:ext cx="455585" cy="455585"/>
            </a:xfrm>
            <a:prstGeom prst="rect">
              <a:avLst/>
            </a:prstGeom>
          </p:spPr>
        </p:pic>
        <p:pic>
          <p:nvPicPr>
            <p:cNvPr id="20" name="Graphic 19" descr="Man with kid with solid fill">
              <a:extLst>
                <a:ext uri="{FF2B5EF4-FFF2-40B4-BE49-F238E27FC236}">
                  <a16:creationId xmlns:a16="http://schemas.microsoft.com/office/drawing/2014/main" id="{E7E3CB3A-A6EA-5AF1-C33D-371D73D3B50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67160" y="1653803"/>
              <a:ext cx="557735" cy="557735"/>
            </a:xfrm>
            <a:prstGeom prst="rect">
              <a:avLst/>
            </a:prstGeom>
          </p:spPr>
        </p:pic>
      </p:grpSp>
    </p:spTree>
    <p:extLst>
      <p:ext uri="{BB962C8B-B14F-4D97-AF65-F5344CB8AC3E}">
        <p14:creationId xmlns:p14="http://schemas.microsoft.com/office/powerpoint/2010/main" val="3345115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8055-B56B-C962-4811-F4CFFD9E9D6E}"/>
              </a:ext>
            </a:extLst>
          </p:cNvPr>
          <p:cNvSpPr>
            <a:spLocks noGrp="1"/>
          </p:cNvSpPr>
          <p:nvPr>
            <p:ph type="title"/>
          </p:nvPr>
        </p:nvSpPr>
        <p:spPr>
          <a:xfrm>
            <a:off x="188446" y="222425"/>
            <a:ext cx="9527054" cy="557735"/>
          </a:xfrm>
        </p:spPr>
        <p:txBody>
          <a:bodyPr/>
          <a:lstStyle/>
          <a:p>
            <a:r>
              <a:rPr lang="en-US" dirty="0"/>
              <a:t>Electrical and fire risk were the most common safety issues. Issues were most often reported to the retailer</a:t>
            </a:r>
            <a:br>
              <a:rPr lang="en-GB" dirty="0"/>
            </a:br>
            <a:endParaRPr lang="en-GB" dirty="0"/>
          </a:p>
        </p:txBody>
      </p:sp>
      <p:graphicFrame>
        <p:nvGraphicFramePr>
          <p:cNvPr id="4" name="Chart 3">
            <a:extLst>
              <a:ext uri="{FF2B5EF4-FFF2-40B4-BE49-F238E27FC236}">
                <a16:creationId xmlns:a16="http://schemas.microsoft.com/office/drawing/2014/main" id="{A6DFC8E5-405E-4C86-CEFC-3964719B9018}"/>
              </a:ext>
            </a:extLst>
          </p:cNvPr>
          <p:cNvGraphicFramePr/>
          <p:nvPr>
            <p:extLst>
              <p:ext uri="{D42A27DB-BD31-4B8C-83A1-F6EECF244321}">
                <p14:modId xmlns:p14="http://schemas.microsoft.com/office/powerpoint/2010/main" val="4285465449"/>
              </p:ext>
            </p:extLst>
          </p:nvPr>
        </p:nvGraphicFramePr>
        <p:xfrm>
          <a:off x="-91742" y="1816489"/>
          <a:ext cx="6331423" cy="282766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FDC9DFE7-EB31-E3AA-3F10-6CE0E5226B31}"/>
              </a:ext>
            </a:extLst>
          </p:cNvPr>
          <p:cNvSpPr txBox="1"/>
          <p:nvPr/>
        </p:nvSpPr>
        <p:spPr>
          <a:xfrm>
            <a:off x="1586604" y="1576330"/>
            <a:ext cx="5373822" cy="307777"/>
          </a:xfrm>
          <a:prstGeom prst="rect">
            <a:avLst/>
          </a:prstGeom>
          <a:noFill/>
        </p:spPr>
        <p:txBody>
          <a:bodyPr wrap="square" rtlCol="0">
            <a:spAutoFit/>
          </a:bodyPr>
          <a:lstStyle/>
          <a:p>
            <a:pPr algn="l">
              <a:buClr>
                <a:srgbClr val="2CE3A0"/>
              </a:buClr>
            </a:pPr>
            <a:r>
              <a:rPr lang="en-GB" sz="1400" b="1" dirty="0"/>
              <a:t>Type of risk product(s) posed</a:t>
            </a:r>
          </a:p>
        </p:txBody>
      </p:sp>
      <p:sp>
        <p:nvSpPr>
          <p:cNvPr id="3" name="Rectangle: Rounded Corners 2">
            <a:extLst>
              <a:ext uri="{FF2B5EF4-FFF2-40B4-BE49-F238E27FC236}">
                <a16:creationId xmlns:a16="http://schemas.microsoft.com/office/drawing/2014/main" id="{A5B19972-DCD5-791E-835D-82BEC06EAFB1}"/>
              </a:ext>
            </a:extLst>
          </p:cNvPr>
          <p:cNvSpPr/>
          <p:nvPr/>
        </p:nvSpPr>
        <p:spPr>
          <a:xfrm>
            <a:off x="540734" y="4730420"/>
            <a:ext cx="5625432" cy="1674359"/>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with a </a:t>
            </a:r>
            <a:r>
              <a:rPr lang="en-GB" sz="1200" b="1" dirty="0"/>
              <a:t>disability that limits them a little bit </a:t>
            </a:r>
            <a:r>
              <a:rPr lang="en-GB" sz="1200" dirty="0"/>
              <a:t>were more likely than average to face a fire risk from products (59%).</a:t>
            </a:r>
          </a:p>
          <a:p>
            <a:endParaRPr lang="en-GB" sz="1200" dirty="0"/>
          </a:p>
          <a:p>
            <a:r>
              <a:rPr lang="en-GB" sz="1200" dirty="0"/>
              <a:t>Those </a:t>
            </a:r>
            <a:r>
              <a:rPr lang="en-GB" sz="1200" b="1" dirty="0"/>
              <a:t>aged 45-54 </a:t>
            </a:r>
            <a:r>
              <a:rPr lang="en-GB" sz="1200" dirty="0"/>
              <a:t>were more likely to say products posed physical harm or injury risk (23%)</a:t>
            </a:r>
          </a:p>
          <a:p>
            <a:endParaRPr lang="en-GB" sz="1200" dirty="0"/>
          </a:p>
          <a:p>
            <a:r>
              <a:rPr lang="en-GB" sz="1200" dirty="0"/>
              <a:t>Those </a:t>
            </a:r>
            <a:r>
              <a:rPr lang="en-GB" sz="1200" b="1" dirty="0"/>
              <a:t>age 25-34 </a:t>
            </a:r>
            <a:r>
              <a:rPr lang="en-GB" sz="1200" dirty="0"/>
              <a:t>were more likely to say products posed chemical exposure risk (23%)</a:t>
            </a:r>
          </a:p>
        </p:txBody>
      </p:sp>
      <p:sp>
        <p:nvSpPr>
          <p:cNvPr id="9" name="TextBox 8">
            <a:extLst>
              <a:ext uri="{FF2B5EF4-FFF2-40B4-BE49-F238E27FC236}">
                <a16:creationId xmlns:a16="http://schemas.microsoft.com/office/drawing/2014/main" id="{EA155900-E689-01B2-9E88-10AF409BB0D8}"/>
              </a:ext>
            </a:extLst>
          </p:cNvPr>
          <p:cNvSpPr txBox="1"/>
          <p:nvPr/>
        </p:nvSpPr>
        <p:spPr>
          <a:xfrm>
            <a:off x="6923809" y="2001802"/>
            <a:ext cx="2471927" cy="523220"/>
          </a:xfrm>
          <a:prstGeom prst="rect">
            <a:avLst/>
          </a:prstGeom>
          <a:noFill/>
        </p:spPr>
        <p:txBody>
          <a:bodyPr wrap="square" rtlCol="0">
            <a:spAutoFit/>
          </a:bodyPr>
          <a:lstStyle/>
          <a:p>
            <a:pPr algn="ctr"/>
            <a:r>
              <a:rPr lang="en-US" sz="1400" b="1" dirty="0">
                <a:solidFill>
                  <a:schemeClr val="accent1"/>
                </a:solidFill>
              </a:rPr>
              <a:t>Who safety issues were reported to</a:t>
            </a:r>
          </a:p>
        </p:txBody>
      </p:sp>
      <p:sp>
        <p:nvSpPr>
          <p:cNvPr id="10" name="TextBox 9">
            <a:extLst>
              <a:ext uri="{FF2B5EF4-FFF2-40B4-BE49-F238E27FC236}">
                <a16:creationId xmlns:a16="http://schemas.microsoft.com/office/drawing/2014/main" id="{4E6FD296-0F6E-FCFF-6638-312852E296AB}"/>
              </a:ext>
            </a:extLst>
          </p:cNvPr>
          <p:cNvSpPr txBox="1"/>
          <p:nvPr/>
        </p:nvSpPr>
        <p:spPr>
          <a:xfrm>
            <a:off x="7007520" y="2540130"/>
            <a:ext cx="1306286" cy="340519"/>
          </a:xfrm>
          <a:prstGeom prst="roundRect">
            <a:avLst/>
          </a:prstGeom>
          <a:noFill/>
        </p:spPr>
        <p:txBody>
          <a:bodyPr wrap="square" rtlCol="0">
            <a:spAutoFit/>
          </a:bodyPr>
          <a:lstStyle/>
          <a:p>
            <a:pPr algn="ctr"/>
            <a:r>
              <a:rPr lang="en-GB" sz="1400" b="1" dirty="0"/>
              <a:t>Retailer </a:t>
            </a:r>
          </a:p>
        </p:txBody>
      </p:sp>
      <p:sp>
        <p:nvSpPr>
          <p:cNvPr id="11" name="TextBox 10">
            <a:extLst>
              <a:ext uri="{FF2B5EF4-FFF2-40B4-BE49-F238E27FC236}">
                <a16:creationId xmlns:a16="http://schemas.microsoft.com/office/drawing/2014/main" id="{4A94616F-24AE-7A26-3B14-C6F15FC7D995}"/>
              </a:ext>
            </a:extLst>
          </p:cNvPr>
          <p:cNvSpPr txBox="1"/>
          <p:nvPr/>
        </p:nvSpPr>
        <p:spPr>
          <a:xfrm>
            <a:off x="6960426" y="3029420"/>
            <a:ext cx="1389997" cy="340519"/>
          </a:xfrm>
          <a:prstGeom prst="roundRect">
            <a:avLst/>
          </a:prstGeom>
          <a:noFill/>
        </p:spPr>
        <p:txBody>
          <a:bodyPr wrap="square" rtlCol="0">
            <a:spAutoFit/>
          </a:bodyPr>
          <a:lstStyle/>
          <a:p>
            <a:pPr algn="ctr"/>
            <a:r>
              <a:rPr lang="en-GB" sz="1400" b="1" dirty="0"/>
              <a:t>Manufacturer </a:t>
            </a:r>
          </a:p>
        </p:txBody>
      </p:sp>
      <p:sp>
        <p:nvSpPr>
          <p:cNvPr id="12" name="TextBox 11">
            <a:extLst>
              <a:ext uri="{FF2B5EF4-FFF2-40B4-BE49-F238E27FC236}">
                <a16:creationId xmlns:a16="http://schemas.microsoft.com/office/drawing/2014/main" id="{8F658214-824E-A9FF-AB46-6D304D2DA312}"/>
              </a:ext>
            </a:extLst>
          </p:cNvPr>
          <p:cNvSpPr txBox="1"/>
          <p:nvPr/>
        </p:nvSpPr>
        <p:spPr>
          <a:xfrm>
            <a:off x="7007520" y="3457971"/>
            <a:ext cx="1306286" cy="578882"/>
          </a:xfrm>
          <a:prstGeom prst="roundRect">
            <a:avLst/>
          </a:prstGeom>
          <a:noFill/>
        </p:spPr>
        <p:txBody>
          <a:bodyPr wrap="square" rtlCol="0">
            <a:spAutoFit/>
          </a:bodyPr>
          <a:lstStyle/>
          <a:p>
            <a:pPr algn="ctr"/>
            <a:r>
              <a:rPr lang="en-GB" sz="1400" b="1" dirty="0"/>
              <a:t>Online platform</a:t>
            </a:r>
          </a:p>
        </p:txBody>
      </p:sp>
      <p:sp>
        <p:nvSpPr>
          <p:cNvPr id="13" name="TextBox 12">
            <a:extLst>
              <a:ext uri="{FF2B5EF4-FFF2-40B4-BE49-F238E27FC236}">
                <a16:creationId xmlns:a16="http://schemas.microsoft.com/office/drawing/2014/main" id="{78E030F5-AAFE-2E7A-2CA8-3E5B083BEBF4}"/>
              </a:ext>
            </a:extLst>
          </p:cNvPr>
          <p:cNvSpPr txBox="1"/>
          <p:nvPr/>
        </p:nvSpPr>
        <p:spPr>
          <a:xfrm>
            <a:off x="7007520" y="4036073"/>
            <a:ext cx="1306286" cy="340519"/>
          </a:xfrm>
          <a:prstGeom prst="roundRect">
            <a:avLst/>
          </a:prstGeom>
          <a:noFill/>
        </p:spPr>
        <p:txBody>
          <a:bodyPr wrap="square" rtlCol="0">
            <a:spAutoFit/>
          </a:bodyPr>
          <a:lstStyle/>
          <a:p>
            <a:pPr algn="ctr"/>
            <a:r>
              <a:rPr lang="en-GB" sz="1400" b="1" dirty="0"/>
              <a:t>Regulator</a:t>
            </a:r>
          </a:p>
        </p:txBody>
      </p:sp>
      <p:sp>
        <p:nvSpPr>
          <p:cNvPr id="15" name="TextBox 14">
            <a:extLst>
              <a:ext uri="{FF2B5EF4-FFF2-40B4-BE49-F238E27FC236}">
                <a16:creationId xmlns:a16="http://schemas.microsoft.com/office/drawing/2014/main" id="{0E68ED4B-86D3-D9CD-893F-5D3D37B2C623}"/>
              </a:ext>
            </a:extLst>
          </p:cNvPr>
          <p:cNvSpPr txBox="1"/>
          <p:nvPr/>
        </p:nvSpPr>
        <p:spPr>
          <a:xfrm>
            <a:off x="7007520" y="4375812"/>
            <a:ext cx="1306286" cy="817245"/>
          </a:xfrm>
          <a:prstGeom prst="roundRect">
            <a:avLst/>
          </a:prstGeom>
          <a:noFill/>
        </p:spPr>
        <p:txBody>
          <a:bodyPr wrap="square" rtlCol="0">
            <a:spAutoFit/>
          </a:bodyPr>
          <a:lstStyle/>
          <a:p>
            <a:pPr algn="ctr"/>
            <a:r>
              <a:rPr lang="en-GB" sz="1400" b="1" dirty="0"/>
              <a:t>Consumer advice services </a:t>
            </a:r>
          </a:p>
        </p:txBody>
      </p:sp>
      <p:sp>
        <p:nvSpPr>
          <p:cNvPr id="16" name="TextBox 15">
            <a:extLst>
              <a:ext uri="{FF2B5EF4-FFF2-40B4-BE49-F238E27FC236}">
                <a16:creationId xmlns:a16="http://schemas.microsoft.com/office/drawing/2014/main" id="{12240758-FB91-D975-084A-DDE2920EBC3D}"/>
              </a:ext>
            </a:extLst>
          </p:cNvPr>
          <p:cNvSpPr txBox="1"/>
          <p:nvPr/>
        </p:nvSpPr>
        <p:spPr>
          <a:xfrm>
            <a:off x="8313793" y="2581369"/>
            <a:ext cx="626580" cy="340519"/>
          </a:xfrm>
          <a:prstGeom prst="roundRect">
            <a:avLst/>
          </a:prstGeom>
          <a:solidFill>
            <a:schemeClr val="accent1"/>
          </a:solidFill>
        </p:spPr>
        <p:txBody>
          <a:bodyPr wrap="square" rtlCol="0">
            <a:spAutoFit/>
          </a:bodyPr>
          <a:lstStyle/>
          <a:p>
            <a:pPr algn="ctr"/>
            <a:r>
              <a:rPr lang="en-GB" sz="1400" b="1" dirty="0">
                <a:solidFill>
                  <a:schemeClr val="bg1"/>
                </a:solidFill>
              </a:rPr>
              <a:t>46%</a:t>
            </a:r>
          </a:p>
        </p:txBody>
      </p:sp>
      <p:sp>
        <p:nvSpPr>
          <p:cNvPr id="17" name="TextBox 16">
            <a:extLst>
              <a:ext uri="{FF2B5EF4-FFF2-40B4-BE49-F238E27FC236}">
                <a16:creationId xmlns:a16="http://schemas.microsoft.com/office/drawing/2014/main" id="{5358DEB0-3232-AA87-86C3-6C9C2D9D4604}"/>
              </a:ext>
            </a:extLst>
          </p:cNvPr>
          <p:cNvSpPr txBox="1"/>
          <p:nvPr/>
        </p:nvSpPr>
        <p:spPr>
          <a:xfrm>
            <a:off x="8321086" y="3582360"/>
            <a:ext cx="626575" cy="340519"/>
          </a:xfrm>
          <a:prstGeom prst="roundRect">
            <a:avLst/>
          </a:prstGeom>
          <a:solidFill>
            <a:schemeClr val="accent1"/>
          </a:solidFill>
        </p:spPr>
        <p:txBody>
          <a:bodyPr wrap="square" rtlCol="0">
            <a:spAutoFit/>
          </a:bodyPr>
          <a:lstStyle/>
          <a:p>
            <a:pPr algn="ctr"/>
            <a:r>
              <a:rPr lang="en-GB" sz="1400" b="1" dirty="0">
                <a:solidFill>
                  <a:schemeClr val="bg1"/>
                </a:solidFill>
              </a:rPr>
              <a:t>32%</a:t>
            </a:r>
          </a:p>
        </p:txBody>
      </p:sp>
      <p:sp>
        <p:nvSpPr>
          <p:cNvPr id="18" name="TextBox 17">
            <a:extLst>
              <a:ext uri="{FF2B5EF4-FFF2-40B4-BE49-F238E27FC236}">
                <a16:creationId xmlns:a16="http://schemas.microsoft.com/office/drawing/2014/main" id="{91A7EE43-7254-3268-CE40-440BA2C440F4}"/>
              </a:ext>
            </a:extLst>
          </p:cNvPr>
          <p:cNvSpPr txBox="1"/>
          <p:nvPr/>
        </p:nvSpPr>
        <p:spPr>
          <a:xfrm>
            <a:off x="8321093" y="4036073"/>
            <a:ext cx="626573" cy="340519"/>
          </a:xfrm>
          <a:prstGeom prst="roundRect">
            <a:avLst/>
          </a:prstGeom>
          <a:solidFill>
            <a:schemeClr val="accent1"/>
          </a:solidFill>
        </p:spPr>
        <p:txBody>
          <a:bodyPr wrap="square" rtlCol="0">
            <a:spAutoFit/>
          </a:bodyPr>
          <a:lstStyle/>
          <a:p>
            <a:pPr algn="ctr"/>
            <a:r>
              <a:rPr lang="en-GB" sz="1400" b="1" dirty="0">
                <a:solidFill>
                  <a:schemeClr val="bg1"/>
                </a:solidFill>
              </a:rPr>
              <a:t>10%</a:t>
            </a:r>
          </a:p>
        </p:txBody>
      </p:sp>
      <p:sp>
        <p:nvSpPr>
          <p:cNvPr id="20" name="TextBox 19">
            <a:extLst>
              <a:ext uri="{FF2B5EF4-FFF2-40B4-BE49-F238E27FC236}">
                <a16:creationId xmlns:a16="http://schemas.microsoft.com/office/drawing/2014/main" id="{13F3B9B5-3E9D-153E-CCD7-A146DAF5858F}"/>
              </a:ext>
            </a:extLst>
          </p:cNvPr>
          <p:cNvSpPr txBox="1"/>
          <p:nvPr/>
        </p:nvSpPr>
        <p:spPr>
          <a:xfrm>
            <a:off x="8321092" y="4622222"/>
            <a:ext cx="626569" cy="340519"/>
          </a:xfrm>
          <a:prstGeom prst="roundRect">
            <a:avLst/>
          </a:prstGeom>
          <a:solidFill>
            <a:schemeClr val="accent1"/>
          </a:solidFill>
        </p:spPr>
        <p:txBody>
          <a:bodyPr wrap="square" rtlCol="0">
            <a:spAutoFit/>
          </a:bodyPr>
          <a:lstStyle/>
          <a:p>
            <a:pPr algn="ctr"/>
            <a:r>
              <a:rPr lang="en-GB" sz="1400" b="1" dirty="0">
                <a:solidFill>
                  <a:schemeClr val="bg1"/>
                </a:solidFill>
              </a:rPr>
              <a:t>9%</a:t>
            </a:r>
          </a:p>
        </p:txBody>
      </p:sp>
      <p:sp>
        <p:nvSpPr>
          <p:cNvPr id="21" name="TextBox 20">
            <a:extLst>
              <a:ext uri="{FF2B5EF4-FFF2-40B4-BE49-F238E27FC236}">
                <a16:creationId xmlns:a16="http://schemas.microsoft.com/office/drawing/2014/main" id="{0447954B-B177-FD80-2F58-32FE5A02AEB7}"/>
              </a:ext>
            </a:extLst>
          </p:cNvPr>
          <p:cNvSpPr txBox="1"/>
          <p:nvPr/>
        </p:nvSpPr>
        <p:spPr>
          <a:xfrm>
            <a:off x="8313793" y="3060061"/>
            <a:ext cx="626581" cy="340519"/>
          </a:xfrm>
          <a:prstGeom prst="roundRect">
            <a:avLst/>
          </a:prstGeom>
          <a:solidFill>
            <a:schemeClr val="accent1"/>
          </a:solidFill>
        </p:spPr>
        <p:txBody>
          <a:bodyPr wrap="square" rtlCol="0">
            <a:spAutoFit/>
          </a:bodyPr>
          <a:lstStyle/>
          <a:p>
            <a:pPr algn="ctr"/>
            <a:r>
              <a:rPr lang="en-GB" sz="1400" b="1" dirty="0">
                <a:solidFill>
                  <a:schemeClr val="bg1"/>
                </a:solidFill>
              </a:rPr>
              <a:t>35%</a:t>
            </a:r>
          </a:p>
        </p:txBody>
      </p:sp>
      <p:sp>
        <p:nvSpPr>
          <p:cNvPr id="23" name="TextBox 22">
            <a:extLst>
              <a:ext uri="{FF2B5EF4-FFF2-40B4-BE49-F238E27FC236}">
                <a16:creationId xmlns:a16="http://schemas.microsoft.com/office/drawing/2014/main" id="{3716E720-011E-DC74-D8E2-781789B2B552}"/>
              </a:ext>
            </a:extLst>
          </p:cNvPr>
          <p:cNvSpPr txBox="1"/>
          <p:nvPr/>
        </p:nvSpPr>
        <p:spPr>
          <a:xfrm>
            <a:off x="9715500" y="3043422"/>
            <a:ext cx="1740227" cy="1600438"/>
          </a:xfrm>
          <a:prstGeom prst="roundRect">
            <a:avLst/>
          </a:prstGeom>
          <a:solidFill>
            <a:schemeClr val="accent5">
              <a:lumMod val="20000"/>
              <a:lumOff val="80000"/>
            </a:schemeClr>
          </a:solidFill>
        </p:spPr>
        <p:txBody>
          <a:bodyPr wrap="square" rtlCol="0">
            <a:spAutoFit/>
          </a:bodyPr>
          <a:lstStyle/>
          <a:p>
            <a:pPr algn="ctr"/>
            <a:r>
              <a:rPr lang="en-GB" sz="3200" b="1" dirty="0">
                <a:solidFill>
                  <a:schemeClr val="accent5"/>
                </a:solidFill>
              </a:rPr>
              <a:t>10%  </a:t>
            </a:r>
            <a:endParaRPr lang="en-GB" sz="1100" b="1" dirty="0">
              <a:solidFill>
                <a:schemeClr val="accent5"/>
              </a:solidFill>
            </a:endParaRPr>
          </a:p>
          <a:p>
            <a:pPr algn="ctr"/>
            <a:r>
              <a:rPr lang="en-GB" sz="1400" dirty="0">
                <a:solidFill>
                  <a:schemeClr val="accent5"/>
                </a:solidFill>
              </a:rPr>
              <a:t>who purchased products with a safety risk did not report the issue</a:t>
            </a:r>
          </a:p>
        </p:txBody>
      </p:sp>
      <p:sp>
        <p:nvSpPr>
          <p:cNvPr id="5" name="TextBox 4">
            <a:extLst>
              <a:ext uri="{FF2B5EF4-FFF2-40B4-BE49-F238E27FC236}">
                <a16:creationId xmlns:a16="http://schemas.microsoft.com/office/drawing/2014/main" id="{B1F67E6D-DBB0-FE6F-DE18-35D4C60ACF6F}"/>
              </a:ext>
            </a:extLst>
          </p:cNvPr>
          <p:cNvSpPr txBox="1"/>
          <p:nvPr/>
        </p:nvSpPr>
        <p:spPr>
          <a:xfrm>
            <a:off x="0" y="6488668"/>
            <a:ext cx="6141425" cy="369332"/>
          </a:xfrm>
          <a:prstGeom prst="rect">
            <a:avLst/>
          </a:prstGeom>
          <a:noFill/>
        </p:spPr>
        <p:txBody>
          <a:bodyPr wrap="none" rtlCol="0">
            <a:spAutoFit/>
          </a:bodyPr>
          <a:lstStyle/>
          <a:p>
            <a:pPr>
              <a:buClr>
                <a:srgbClr val="2CE3A0"/>
              </a:buClr>
            </a:pPr>
            <a:r>
              <a:rPr lang="en-US" sz="900" i="1" dirty="0"/>
              <a:t>C3. What type(s) of safety risk did the product(s) pose? </a:t>
            </a:r>
            <a:r>
              <a:rPr lang="en-GB" sz="900" i="1" dirty="0"/>
              <a:t>Base: </a:t>
            </a:r>
            <a:r>
              <a:rPr lang="en-US" sz="900" i="1" dirty="0"/>
              <a:t>Base: Purchased a product posing a safety risk</a:t>
            </a:r>
            <a:r>
              <a:rPr lang="en-GB" sz="900" i="1" dirty="0"/>
              <a:t> (288)</a:t>
            </a:r>
          </a:p>
          <a:p>
            <a:pPr>
              <a:buClr>
                <a:srgbClr val="2CE3A0"/>
              </a:buClr>
            </a:pPr>
            <a:r>
              <a:rPr lang="en-US" sz="900" i="1" dirty="0"/>
              <a:t>C4. Did you report the safety issue(s) to anyone? Base: (288)</a:t>
            </a:r>
            <a:endParaRPr lang="en-GB" sz="900" i="1" dirty="0"/>
          </a:p>
        </p:txBody>
      </p:sp>
      <p:sp>
        <p:nvSpPr>
          <p:cNvPr id="7" name="TextBox 6">
            <a:extLst>
              <a:ext uri="{FF2B5EF4-FFF2-40B4-BE49-F238E27FC236}">
                <a16:creationId xmlns:a16="http://schemas.microsoft.com/office/drawing/2014/main" id="{0ED180A4-780F-B441-4FF8-CB1A12C35A11}"/>
              </a:ext>
            </a:extLst>
          </p:cNvPr>
          <p:cNvSpPr txBox="1"/>
          <p:nvPr/>
        </p:nvSpPr>
        <p:spPr>
          <a:xfrm>
            <a:off x="7007520" y="5192278"/>
            <a:ext cx="1306286" cy="578882"/>
          </a:xfrm>
          <a:prstGeom prst="roundRect">
            <a:avLst/>
          </a:prstGeom>
          <a:noFill/>
        </p:spPr>
        <p:txBody>
          <a:bodyPr wrap="square" rtlCol="0">
            <a:spAutoFit/>
          </a:bodyPr>
          <a:lstStyle/>
          <a:p>
            <a:pPr algn="ctr"/>
            <a:r>
              <a:rPr lang="en-GB" sz="1400" b="1" dirty="0"/>
              <a:t>My local council</a:t>
            </a:r>
          </a:p>
        </p:txBody>
      </p:sp>
      <p:sp>
        <p:nvSpPr>
          <p:cNvPr id="26" name="TextBox 25">
            <a:extLst>
              <a:ext uri="{FF2B5EF4-FFF2-40B4-BE49-F238E27FC236}">
                <a16:creationId xmlns:a16="http://schemas.microsoft.com/office/drawing/2014/main" id="{06697E56-82E5-9F5B-D6EB-D4682697183B}"/>
              </a:ext>
            </a:extLst>
          </p:cNvPr>
          <p:cNvSpPr txBox="1"/>
          <p:nvPr/>
        </p:nvSpPr>
        <p:spPr>
          <a:xfrm>
            <a:off x="8313805" y="5318070"/>
            <a:ext cx="626569" cy="340519"/>
          </a:xfrm>
          <a:prstGeom prst="roundRect">
            <a:avLst/>
          </a:prstGeom>
          <a:solidFill>
            <a:schemeClr val="accent1"/>
          </a:solidFill>
        </p:spPr>
        <p:txBody>
          <a:bodyPr wrap="square" rtlCol="0">
            <a:spAutoFit/>
          </a:bodyPr>
          <a:lstStyle/>
          <a:p>
            <a:pPr algn="ctr"/>
            <a:r>
              <a:rPr lang="en-GB" sz="1400" b="1" dirty="0">
                <a:solidFill>
                  <a:schemeClr val="bg1"/>
                </a:solidFill>
              </a:rPr>
              <a:t>7%</a:t>
            </a:r>
          </a:p>
        </p:txBody>
      </p:sp>
      <p:pic>
        <p:nvPicPr>
          <p:cNvPr id="14" name="Graphic 13" descr="Person in wheelchair with solid fill">
            <a:extLst>
              <a:ext uri="{FF2B5EF4-FFF2-40B4-BE49-F238E27FC236}">
                <a16:creationId xmlns:a16="http://schemas.microsoft.com/office/drawing/2014/main" id="{A29DF87B-29DE-1A91-C688-941D0BEE54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9321" y="4857421"/>
            <a:ext cx="432000" cy="432000"/>
          </a:xfrm>
          <a:prstGeom prst="rect">
            <a:avLst/>
          </a:prstGeom>
        </p:spPr>
      </p:pic>
      <p:grpSp>
        <p:nvGrpSpPr>
          <p:cNvPr id="19" name="Group 18">
            <a:extLst>
              <a:ext uri="{FF2B5EF4-FFF2-40B4-BE49-F238E27FC236}">
                <a16:creationId xmlns:a16="http://schemas.microsoft.com/office/drawing/2014/main" id="{36ECED16-A255-C2E2-BF1E-C32F3E05D238}"/>
              </a:ext>
            </a:extLst>
          </p:cNvPr>
          <p:cNvGrpSpPr>
            <a:grpSpLocks noChangeAspect="1"/>
          </p:cNvGrpSpPr>
          <p:nvPr/>
        </p:nvGrpSpPr>
        <p:grpSpPr>
          <a:xfrm>
            <a:off x="608964" y="5567599"/>
            <a:ext cx="627313" cy="432001"/>
            <a:chOff x="6367160" y="1653803"/>
            <a:chExt cx="809896" cy="557735"/>
          </a:xfrm>
        </p:grpSpPr>
        <p:pic>
          <p:nvPicPr>
            <p:cNvPr id="22" name="Graphic 21" descr="Man with cane with solid fill">
              <a:extLst>
                <a:ext uri="{FF2B5EF4-FFF2-40B4-BE49-F238E27FC236}">
                  <a16:creationId xmlns:a16="http://schemas.microsoft.com/office/drawing/2014/main" id="{9AB64114-D741-4AF4-24CE-AED8A3AA6E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24" name="Graphic 23" descr="Man with kid with solid fill">
              <a:extLst>
                <a:ext uri="{FF2B5EF4-FFF2-40B4-BE49-F238E27FC236}">
                  <a16:creationId xmlns:a16="http://schemas.microsoft.com/office/drawing/2014/main" id="{8D692A88-6FB4-A019-0B4C-E9B1E84765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cxnSp>
        <p:nvCxnSpPr>
          <p:cNvPr id="8" name="Straight Connector 7">
            <a:extLst>
              <a:ext uri="{FF2B5EF4-FFF2-40B4-BE49-F238E27FC236}">
                <a16:creationId xmlns:a16="http://schemas.microsoft.com/office/drawing/2014/main" id="{9AED2CE8-E8C1-A0F6-A351-B24B4780ACE8}"/>
              </a:ext>
            </a:extLst>
          </p:cNvPr>
          <p:cNvCxnSpPr>
            <a:cxnSpLocks/>
          </p:cNvCxnSpPr>
          <p:nvPr/>
        </p:nvCxnSpPr>
        <p:spPr>
          <a:xfrm>
            <a:off x="6585991" y="1730218"/>
            <a:ext cx="0" cy="4674561"/>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434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CFA50-A908-F511-817B-9B87166C57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D18CFF-EDCF-9976-0800-340538FFCCE7}"/>
              </a:ext>
            </a:extLst>
          </p:cNvPr>
          <p:cNvSpPr>
            <a:spLocks noGrp="1"/>
          </p:cNvSpPr>
          <p:nvPr>
            <p:ph type="title"/>
          </p:nvPr>
        </p:nvSpPr>
        <p:spPr>
          <a:xfrm>
            <a:off x="2247900" y="3150132"/>
            <a:ext cx="7175193" cy="557735"/>
          </a:xfrm>
        </p:spPr>
        <p:txBody>
          <a:bodyPr>
            <a:noAutofit/>
          </a:bodyPr>
          <a:lstStyle/>
          <a:p>
            <a:r>
              <a:rPr lang="en-GB" sz="4400"/>
              <a:t>Consumer rights and advice</a:t>
            </a:r>
          </a:p>
        </p:txBody>
      </p:sp>
    </p:spTree>
    <p:extLst>
      <p:ext uri="{BB962C8B-B14F-4D97-AF65-F5344CB8AC3E}">
        <p14:creationId xmlns:p14="http://schemas.microsoft.com/office/powerpoint/2010/main" val="2313697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B7E2F-83E5-D80E-15C5-1F9426D57375}"/>
              </a:ext>
            </a:extLst>
          </p:cNvPr>
          <p:cNvSpPr>
            <a:spLocks noGrp="1"/>
          </p:cNvSpPr>
          <p:nvPr>
            <p:ph type="title"/>
          </p:nvPr>
        </p:nvSpPr>
        <p:spPr>
          <a:xfrm>
            <a:off x="323318" y="260188"/>
            <a:ext cx="8575040" cy="557735"/>
          </a:xfrm>
        </p:spPr>
        <p:txBody>
          <a:bodyPr/>
          <a:lstStyle/>
          <a:p>
            <a:r>
              <a:rPr lang="en-US" dirty="0"/>
              <a:t>Confidence and feelings of consumer protection were generally high</a:t>
            </a:r>
            <a:br>
              <a:rPr lang="en-GB" dirty="0"/>
            </a:br>
            <a:endParaRPr lang="en-GB" dirty="0"/>
          </a:p>
        </p:txBody>
      </p:sp>
      <p:graphicFrame>
        <p:nvGraphicFramePr>
          <p:cNvPr id="49" name="Chart 48">
            <a:extLst>
              <a:ext uri="{FF2B5EF4-FFF2-40B4-BE49-F238E27FC236}">
                <a16:creationId xmlns:a16="http://schemas.microsoft.com/office/drawing/2014/main" id="{8201C05A-142B-ABE2-107A-E0D8E6A59410}"/>
              </a:ext>
            </a:extLst>
          </p:cNvPr>
          <p:cNvGraphicFramePr/>
          <p:nvPr>
            <p:extLst>
              <p:ext uri="{D42A27DB-BD31-4B8C-83A1-F6EECF244321}">
                <p14:modId xmlns:p14="http://schemas.microsoft.com/office/powerpoint/2010/main" val="2021558085"/>
              </p:ext>
            </p:extLst>
          </p:nvPr>
        </p:nvGraphicFramePr>
        <p:xfrm>
          <a:off x="8397224" y="1730425"/>
          <a:ext cx="3571704" cy="2836615"/>
        </p:xfrm>
        <a:graphic>
          <a:graphicData uri="http://schemas.openxmlformats.org/drawingml/2006/chart">
            <c:chart xmlns:c="http://schemas.openxmlformats.org/drawingml/2006/chart" xmlns:r="http://schemas.openxmlformats.org/officeDocument/2006/relationships" r:id="rId2"/>
          </a:graphicData>
        </a:graphic>
      </p:graphicFrame>
      <p:sp>
        <p:nvSpPr>
          <p:cNvPr id="50" name="TextBox 49">
            <a:extLst>
              <a:ext uri="{FF2B5EF4-FFF2-40B4-BE49-F238E27FC236}">
                <a16:creationId xmlns:a16="http://schemas.microsoft.com/office/drawing/2014/main" id="{862D5BE7-DBD6-6BA7-1F8F-274DFC76CA8D}"/>
              </a:ext>
            </a:extLst>
          </p:cNvPr>
          <p:cNvSpPr txBox="1"/>
          <p:nvPr/>
        </p:nvSpPr>
        <p:spPr>
          <a:xfrm>
            <a:off x="9785588" y="1376902"/>
            <a:ext cx="794976" cy="317528"/>
          </a:xfrm>
          <a:prstGeom prst="rect">
            <a:avLst/>
          </a:prstGeom>
          <a:noFill/>
        </p:spPr>
        <p:txBody>
          <a:bodyPr wrap="square" rtlCol="0">
            <a:spAutoFit/>
          </a:bodyPr>
          <a:lstStyle/>
          <a:p>
            <a:pPr algn="l">
              <a:buClr>
                <a:srgbClr val="2CE3A0"/>
              </a:buClr>
            </a:pPr>
            <a:r>
              <a:rPr lang="en-GB" sz="1400" b="1" dirty="0"/>
              <a:t>AI use</a:t>
            </a:r>
          </a:p>
        </p:txBody>
      </p:sp>
      <p:cxnSp>
        <p:nvCxnSpPr>
          <p:cNvPr id="51" name="Straight Connector 50">
            <a:extLst>
              <a:ext uri="{FF2B5EF4-FFF2-40B4-BE49-F238E27FC236}">
                <a16:creationId xmlns:a16="http://schemas.microsoft.com/office/drawing/2014/main" id="{B455FDC5-94EE-6A90-D748-4480979837A0}"/>
              </a:ext>
            </a:extLst>
          </p:cNvPr>
          <p:cNvCxnSpPr>
            <a:cxnSpLocks/>
          </p:cNvCxnSpPr>
          <p:nvPr/>
        </p:nvCxnSpPr>
        <p:spPr>
          <a:xfrm>
            <a:off x="8183959" y="1604132"/>
            <a:ext cx="0" cy="4864036"/>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B4D4E96A-54DA-936B-AF27-F70959BA8DFD}"/>
              </a:ext>
            </a:extLst>
          </p:cNvPr>
          <p:cNvSpPr txBox="1"/>
          <p:nvPr/>
        </p:nvSpPr>
        <p:spPr>
          <a:xfrm>
            <a:off x="129934" y="6350169"/>
            <a:ext cx="5822428" cy="507831"/>
          </a:xfrm>
          <a:prstGeom prst="rect">
            <a:avLst/>
          </a:prstGeom>
          <a:noFill/>
        </p:spPr>
        <p:txBody>
          <a:bodyPr wrap="none" rtlCol="0">
            <a:spAutoFit/>
          </a:bodyPr>
          <a:lstStyle/>
          <a:p>
            <a:pPr>
              <a:buClr>
                <a:srgbClr val="2CE3A0"/>
              </a:buClr>
            </a:pPr>
            <a:r>
              <a:rPr lang="en-US" sz="900" i="1" dirty="0"/>
              <a:t>D1. In general, how confident are you in your understanding of your consumer rights? </a:t>
            </a:r>
            <a:r>
              <a:rPr lang="en-GB" sz="900" i="1" dirty="0"/>
              <a:t>Base: All (2034)</a:t>
            </a:r>
          </a:p>
          <a:p>
            <a:pPr>
              <a:buClr>
                <a:srgbClr val="2CE3A0"/>
              </a:buClr>
            </a:pPr>
            <a:r>
              <a:rPr lang="en-GB" sz="900" i="1" dirty="0"/>
              <a:t>D2_X. </a:t>
            </a:r>
            <a:r>
              <a:rPr lang="en-US" sz="900" i="1" dirty="0"/>
              <a:t>In the past 12 months, have you used artificial intelligence (AI) for any of the following? Base: (2034)</a:t>
            </a:r>
          </a:p>
          <a:p>
            <a:pPr>
              <a:buClr>
                <a:srgbClr val="2CE3A0"/>
              </a:buClr>
            </a:pPr>
            <a:r>
              <a:rPr lang="en-US" sz="900" i="1" dirty="0"/>
              <a:t>D3. Overall, how protected do you feel as a consumer when buying items and services in the UK? Base</a:t>
            </a:r>
            <a:r>
              <a:rPr lang="en-US" sz="900" i="1" dirty="0">
                <a:sym typeface="Wingdings" panose="05000000000000000000" pitchFamily="2" charset="2"/>
              </a:rPr>
              <a:t>: (2034)</a:t>
            </a:r>
            <a:endParaRPr lang="en-GB" sz="900" i="1" dirty="0"/>
          </a:p>
        </p:txBody>
      </p:sp>
      <p:sp>
        <p:nvSpPr>
          <p:cNvPr id="53" name="Rectangle: Rounded Corners 52">
            <a:extLst>
              <a:ext uri="{FF2B5EF4-FFF2-40B4-BE49-F238E27FC236}">
                <a16:creationId xmlns:a16="http://schemas.microsoft.com/office/drawing/2014/main" id="{0FA87EE6-3CA5-6E25-5DAF-B7ECD72D004A}"/>
              </a:ext>
            </a:extLst>
          </p:cNvPr>
          <p:cNvSpPr/>
          <p:nvPr/>
        </p:nvSpPr>
        <p:spPr>
          <a:xfrm>
            <a:off x="8494872" y="4639031"/>
            <a:ext cx="3415970" cy="195878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Consumers </a:t>
            </a:r>
            <a:r>
              <a:rPr lang="en-GB" sz="1200" b="1" dirty="0"/>
              <a:t>not meeting any vulnerability indicators</a:t>
            </a:r>
            <a:r>
              <a:rPr lang="en-GB" sz="1200" dirty="0"/>
              <a:t> were more likely to use AI to help chose an item or service (37%) seek consumer rights information (26%)</a:t>
            </a:r>
          </a:p>
          <a:p>
            <a:endParaRPr lang="en-GB" sz="1200" dirty="0"/>
          </a:p>
          <a:p>
            <a:r>
              <a:rPr lang="en-GB" sz="1200" dirty="0"/>
              <a:t>Consumers </a:t>
            </a:r>
            <a:r>
              <a:rPr lang="en-GB" sz="1200" b="1" dirty="0"/>
              <a:t>aged 18-44 </a:t>
            </a:r>
            <a:r>
              <a:rPr lang="en-GB" sz="1200" dirty="0"/>
              <a:t>were more likely to use AI for any of the three reasons listed</a:t>
            </a:r>
          </a:p>
        </p:txBody>
      </p:sp>
      <p:pic>
        <p:nvPicPr>
          <p:cNvPr id="54" name="Graphic 53" descr="Shield Cross with solid fill">
            <a:extLst>
              <a:ext uri="{FF2B5EF4-FFF2-40B4-BE49-F238E27FC236}">
                <a16:creationId xmlns:a16="http://schemas.microsoft.com/office/drawing/2014/main" id="{5537F831-E758-3259-17E3-67D220A273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31529" y="4970941"/>
            <a:ext cx="432000" cy="432000"/>
          </a:xfrm>
          <a:prstGeom prst="rect">
            <a:avLst/>
          </a:prstGeom>
        </p:spPr>
      </p:pic>
      <p:grpSp>
        <p:nvGrpSpPr>
          <p:cNvPr id="55" name="Group 54">
            <a:extLst>
              <a:ext uri="{FF2B5EF4-FFF2-40B4-BE49-F238E27FC236}">
                <a16:creationId xmlns:a16="http://schemas.microsoft.com/office/drawing/2014/main" id="{4F4EAC61-58EB-4859-AECC-53D1A31385DF}"/>
              </a:ext>
            </a:extLst>
          </p:cNvPr>
          <p:cNvGrpSpPr>
            <a:grpSpLocks noChangeAspect="1"/>
          </p:cNvGrpSpPr>
          <p:nvPr/>
        </p:nvGrpSpPr>
        <p:grpSpPr>
          <a:xfrm>
            <a:off x="8547633" y="5918168"/>
            <a:ext cx="627313" cy="432001"/>
            <a:chOff x="6367160" y="1653803"/>
            <a:chExt cx="809896" cy="557735"/>
          </a:xfrm>
        </p:grpSpPr>
        <p:pic>
          <p:nvPicPr>
            <p:cNvPr id="56" name="Graphic 55" descr="Man with cane with solid fill">
              <a:extLst>
                <a:ext uri="{FF2B5EF4-FFF2-40B4-BE49-F238E27FC236}">
                  <a16:creationId xmlns:a16="http://schemas.microsoft.com/office/drawing/2014/main" id="{3B36C204-DE7F-F016-19C9-3139E3A922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57" name="Graphic 56" descr="Man with kid with solid fill">
              <a:extLst>
                <a:ext uri="{FF2B5EF4-FFF2-40B4-BE49-F238E27FC236}">
                  <a16:creationId xmlns:a16="http://schemas.microsoft.com/office/drawing/2014/main" id="{2CB536B9-37C4-740D-4B70-70F266B68FE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sp>
        <p:nvSpPr>
          <p:cNvPr id="58" name="TextBox 57">
            <a:extLst>
              <a:ext uri="{FF2B5EF4-FFF2-40B4-BE49-F238E27FC236}">
                <a16:creationId xmlns:a16="http://schemas.microsoft.com/office/drawing/2014/main" id="{185443F2-B6C2-95D1-23F4-A251A07398AE}"/>
              </a:ext>
            </a:extLst>
          </p:cNvPr>
          <p:cNvSpPr txBox="1"/>
          <p:nvPr/>
        </p:nvSpPr>
        <p:spPr>
          <a:xfrm>
            <a:off x="1359673" y="1381383"/>
            <a:ext cx="4592689" cy="307777"/>
          </a:xfrm>
          <a:prstGeom prst="rect">
            <a:avLst/>
          </a:prstGeom>
          <a:noFill/>
        </p:spPr>
        <p:txBody>
          <a:bodyPr wrap="square" rtlCol="0">
            <a:spAutoFit/>
          </a:bodyPr>
          <a:lstStyle/>
          <a:p>
            <a:pPr algn="ctr">
              <a:buClr>
                <a:srgbClr val="2CE3A0"/>
              </a:buClr>
            </a:pPr>
            <a:r>
              <a:rPr lang="en-GB" sz="1400" b="1" dirty="0"/>
              <a:t>Consumer confidence and feelings of protection</a:t>
            </a:r>
          </a:p>
        </p:txBody>
      </p:sp>
      <p:graphicFrame>
        <p:nvGraphicFramePr>
          <p:cNvPr id="59" name="Chart 58">
            <a:extLst>
              <a:ext uri="{FF2B5EF4-FFF2-40B4-BE49-F238E27FC236}">
                <a16:creationId xmlns:a16="http://schemas.microsoft.com/office/drawing/2014/main" id="{2C024CBA-351C-EB52-59E0-3592F5F14CD1}"/>
              </a:ext>
            </a:extLst>
          </p:cNvPr>
          <p:cNvGraphicFramePr/>
          <p:nvPr>
            <p:extLst>
              <p:ext uri="{D42A27DB-BD31-4B8C-83A1-F6EECF244321}">
                <p14:modId xmlns:p14="http://schemas.microsoft.com/office/powerpoint/2010/main" val="1308204819"/>
              </p:ext>
            </p:extLst>
          </p:nvPr>
        </p:nvGraphicFramePr>
        <p:xfrm>
          <a:off x="315930" y="1730425"/>
          <a:ext cx="7384223" cy="2075715"/>
        </p:xfrm>
        <a:graphic>
          <a:graphicData uri="http://schemas.openxmlformats.org/drawingml/2006/chart">
            <c:chart xmlns:c="http://schemas.openxmlformats.org/drawingml/2006/chart" xmlns:r="http://schemas.openxmlformats.org/officeDocument/2006/relationships" r:id="rId6"/>
          </a:graphicData>
        </a:graphic>
      </p:graphicFrame>
      <p:sp>
        <p:nvSpPr>
          <p:cNvPr id="60" name="Left Brace 59">
            <a:extLst>
              <a:ext uri="{FF2B5EF4-FFF2-40B4-BE49-F238E27FC236}">
                <a16:creationId xmlns:a16="http://schemas.microsoft.com/office/drawing/2014/main" id="{01FDC16D-DBB3-871A-1600-F3778F260426}"/>
              </a:ext>
            </a:extLst>
          </p:cNvPr>
          <p:cNvSpPr/>
          <p:nvPr/>
        </p:nvSpPr>
        <p:spPr>
          <a:xfrm rot="5400000">
            <a:off x="4947316" y="414630"/>
            <a:ext cx="138029" cy="3132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61" name="Left Brace 60">
            <a:extLst>
              <a:ext uri="{FF2B5EF4-FFF2-40B4-BE49-F238E27FC236}">
                <a16:creationId xmlns:a16="http://schemas.microsoft.com/office/drawing/2014/main" id="{04783097-C6C9-8253-07E9-AFA5BEAD5DEF}"/>
              </a:ext>
            </a:extLst>
          </p:cNvPr>
          <p:cNvSpPr/>
          <p:nvPr/>
        </p:nvSpPr>
        <p:spPr>
          <a:xfrm rot="5400000">
            <a:off x="7192071" y="2345088"/>
            <a:ext cx="134684" cy="540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62" name="TextBox 61">
            <a:extLst>
              <a:ext uri="{FF2B5EF4-FFF2-40B4-BE49-F238E27FC236}">
                <a16:creationId xmlns:a16="http://schemas.microsoft.com/office/drawing/2014/main" id="{E47EB984-1716-76CC-8CB3-964ED29DE624}"/>
              </a:ext>
            </a:extLst>
          </p:cNvPr>
          <p:cNvSpPr txBox="1"/>
          <p:nvPr/>
        </p:nvSpPr>
        <p:spPr>
          <a:xfrm>
            <a:off x="7038689" y="2288116"/>
            <a:ext cx="768096" cy="307777"/>
          </a:xfrm>
          <a:prstGeom prst="rect">
            <a:avLst/>
          </a:prstGeom>
          <a:noFill/>
        </p:spPr>
        <p:txBody>
          <a:bodyPr wrap="square" rtlCol="0">
            <a:spAutoFit/>
          </a:bodyPr>
          <a:lstStyle/>
          <a:p>
            <a:pPr algn="l">
              <a:buClr>
                <a:srgbClr val="2CE3A0"/>
              </a:buClr>
            </a:pPr>
            <a:r>
              <a:rPr lang="en-GB" sz="1400" b="1" dirty="0">
                <a:solidFill>
                  <a:schemeClr val="accent3"/>
                </a:solidFill>
              </a:rPr>
              <a:t>13%</a:t>
            </a:r>
          </a:p>
        </p:txBody>
      </p:sp>
      <p:sp>
        <p:nvSpPr>
          <p:cNvPr id="63" name="TextBox 62">
            <a:extLst>
              <a:ext uri="{FF2B5EF4-FFF2-40B4-BE49-F238E27FC236}">
                <a16:creationId xmlns:a16="http://schemas.microsoft.com/office/drawing/2014/main" id="{2D056EC5-C5F9-0E2D-4351-BEB8FA94C380}"/>
              </a:ext>
            </a:extLst>
          </p:cNvPr>
          <p:cNvSpPr txBox="1"/>
          <p:nvPr/>
        </p:nvSpPr>
        <p:spPr>
          <a:xfrm>
            <a:off x="4610838" y="2288117"/>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67%</a:t>
            </a:r>
          </a:p>
        </p:txBody>
      </p:sp>
      <p:sp>
        <p:nvSpPr>
          <p:cNvPr id="64" name="Left Brace 63">
            <a:extLst>
              <a:ext uri="{FF2B5EF4-FFF2-40B4-BE49-F238E27FC236}">
                <a16:creationId xmlns:a16="http://schemas.microsoft.com/office/drawing/2014/main" id="{876FC5B5-629A-53BD-7EA8-C4086B118572}"/>
              </a:ext>
            </a:extLst>
          </p:cNvPr>
          <p:cNvSpPr/>
          <p:nvPr/>
        </p:nvSpPr>
        <p:spPr>
          <a:xfrm rot="5400000">
            <a:off x="7306592" y="1873413"/>
            <a:ext cx="134684" cy="21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65" name="TextBox 64">
            <a:extLst>
              <a:ext uri="{FF2B5EF4-FFF2-40B4-BE49-F238E27FC236}">
                <a16:creationId xmlns:a16="http://schemas.microsoft.com/office/drawing/2014/main" id="{6DE309BF-2B6C-ABA0-F9EE-5B64F193D705}"/>
              </a:ext>
            </a:extLst>
          </p:cNvPr>
          <p:cNvSpPr txBox="1"/>
          <p:nvPr/>
        </p:nvSpPr>
        <p:spPr>
          <a:xfrm>
            <a:off x="7180959" y="1675936"/>
            <a:ext cx="768096" cy="307777"/>
          </a:xfrm>
          <a:prstGeom prst="rect">
            <a:avLst/>
          </a:prstGeom>
          <a:noFill/>
        </p:spPr>
        <p:txBody>
          <a:bodyPr wrap="square" rtlCol="0">
            <a:spAutoFit/>
          </a:bodyPr>
          <a:lstStyle/>
          <a:p>
            <a:pPr algn="l">
              <a:buClr>
                <a:srgbClr val="2CE3A0"/>
              </a:buClr>
            </a:pPr>
            <a:r>
              <a:rPr lang="en-GB" sz="1400" b="1" dirty="0">
                <a:solidFill>
                  <a:schemeClr val="accent3"/>
                </a:solidFill>
              </a:rPr>
              <a:t>5%</a:t>
            </a:r>
          </a:p>
        </p:txBody>
      </p:sp>
      <p:sp>
        <p:nvSpPr>
          <p:cNvPr id="66" name="Left Brace 65">
            <a:extLst>
              <a:ext uri="{FF2B5EF4-FFF2-40B4-BE49-F238E27FC236}">
                <a16:creationId xmlns:a16="http://schemas.microsoft.com/office/drawing/2014/main" id="{0B76558C-B5AB-4379-8CF2-611C0E19B0FF}"/>
              </a:ext>
            </a:extLst>
          </p:cNvPr>
          <p:cNvSpPr/>
          <p:nvPr/>
        </p:nvSpPr>
        <p:spPr>
          <a:xfrm rot="5400000">
            <a:off x="4764029" y="1234917"/>
            <a:ext cx="138029" cy="2736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67" name="TextBox 66">
            <a:extLst>
              <a:ext uri="{FF2B5EF4-FFF2-40B4-BE49-F238E27FC236}">
                <a16:creationId xmlns:a16="http://schemas.microsoft.com/office/drawing/2014/main" id="{215B3408-0B1F-2FDB-066A-41A9EFCF05A7}"/>
              </a:ext>
            </a:extLst>
          </p:cNvPr>
          <p:cNvSpPr txBox="1"/>
          <p:nvPr/>
        </p:nvSpPr>
        <p:spPr>
          <a:xfrm>
            <a:off x="4803582" y="1628950"/>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76%</a:t>
            </a:r>
          </a:p>
        </p:txBody>
      </p:sp>
      <p:sp>
        <p:nvSpPr>
          <p:cNvPr id="68" name="Rectangle: Rounded Corners 67">
            <a:extLst>
              <a:ext uri="{FF2B5EF4-FFF2-40B4-BE49-F238E27FC236}">
                <a16:creationId xmlns:a16="http://schemas.microsoft.com/office/drawing/2014/main" id="{F93438CE-4491-C1B5-51E3-B34BD4DB5EFB}"/>
              </a:ext>
            </a:extLst>
          </p:cNvPr>
          <p:cNvSpPr/>
          <p:nvPr/>
        </p:nvSpPr>
        <p:spPr>
          <a:xfrm>
            <a:off x="223721" y="4044591"/>
            <a:ext cx="2211017" cy="2067127"/>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90000" rtlCol="0" anchor="ctr"/>
          <a:lstStyle/>
          <a:p>
            <a:endParaRPr lang="en-GB" sz="1200" dirty="0"/>
          </a:p>
          <a:p>
            <a:endParaRPr lang="en-GB" sz="1200" dirty="0"/>
          </a:p>
          <a:p>
            <a:r>
              <a:rPr lang="en-GB" sz="1200" dirty="0"/>
              <a:t>Consumers </a:t>
            </a:r>
            <a:r>
              <a:rPr lang="en-GB" sz="1200" b="1" dirty="0"/>
              <a:t>not meeting any vulnerability indicators </a:t>
            </a:r>
            <a:r>
              <a:rPr lang="en-GB" sz="1200" dirty="0"/>
              <a:t>were more confident in their consumer rights (71%) and felt more protected as a consumer in the UK (81%)</a:t>
            </a:r>
          </a:p>
        </p:txBody>
      </p:sp>
      <p:sp>
        <p:nvSpPr>
          <p:cNvPr id="69" name="Rectangle: Rounded Corners 68">
            <a:extLst>
              <a:ext uri="{FF2B5EF4-FFF2-40B4-BE49-F238E27FC236}">
                <a16:creationId xmlns:a16="http://schemas.microsoft.com/office/drawing/2014/main" id="{87D9158B-0360-8BAE-30C0-707E3D0AE8E0}"/>
              </a:ext>
            </a:extLst>
          </p:cNvPr>
          <p:cNvSpPr/>
          <p:nvPr/>
        </p:nvSpPr>
        <p:spPr>
          <a:xfrm>
            <a:off x="2578378" y="4051925"/>
            <a:ext cx="3373983" cy="2059793"/>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90000" rtlCol="0" anchor="ctr"/>
          <a:lstStyle/>
          <a:p>
            <a:endParaRPr lang="en-GB" sz="1200" dirty="0"/>
          </a:p>
          <a:p>
            <a:endParaRPr lang="en-GB" sz="1200" dirty="0"/>
          </a:p>
          <a:p>
            <a:endParaRPr lang="en-GB" sz="1200" dirty="0"/>
          </a:p>
          <a:p>
            <a:r>
              <a:rPr lang="en-GB" sz="1200" dirty="0"/>
              <a:t>Those </a:t>
            </a:r>
            <a:r>
              <a:rPr lang="en-GB" sz="1200" b="1" dirty="0"/>
              <a:t>aged</a:t>
            </a:r>
            <a:r>
              <a:rPr lang="en-GB" sz="1200" dirty="0"/>
              <a:t> </a:t>
            </a:r>
            <a:r>
              <a:rPr lang="en-GB" sz="1200" b="1" dirty="0"/>
              <a:t>25-34</a:t>
            </a:r>
            <a:r>
              <a:rPr lang="en-GB" sz="1200" dirty="0"/>
              <a:t> and </a:t>
            </a:r>
            <a:r>
              <a:rPr lang="en-GB" sz="1200" b="1" dirty="0"/>
              <a:t>75+ </a:t>
            </a:r>
            <a:r>
              <a:rPr lang="en-GB" sz="1200" dirty="0"/>
              <a:t>felt most confident in their consumer rights (73%, 75%) and those </a:t>
            </a:r>
            <a:r>
              <a:rPr lang="en-GB" sz="1200" b="1" dirty="0"/>
              <a:t>aged 75+</a:t>
            </a:r>
            <a:r>
              <a:rPr lang="en-GB" sz="1200" dirty="0"/>
              <a:t> felt most protected (92%)</a:t>
            </a:r>
          </a:p>
          <a:p>
            <a:endParaRPr lang="en-GB" sz="1200" dirty="0"/>
          </a:p>
          <a:p>
            <a:r>
              <a:rPr lang="en-GB" sz="1200" dirty="0"/>
              <a:t>Those </a:t>
            </a:r>
            <a:r>
              <a:rPr lang="en-GB" sz="1200" b="1" dirty="0"/>
              <a:t>aged 18-24 </a:t>
            </a:r>
            <a:r>
              <a:rPr lang="en-GB" sz="1200" dirty="0"/>
              <a:t>were least confident in their consumer rights (60%) and felt least protected (63%)</a:t>
            </a:r>
          </a:p>
          <a:p>
            <a:endParaRPr lang="en-GB" sz="1200" dirty="0"/>
          </a:p>
        </p:txBody>
      </p:sp>
      <p:sp>
        <p:nvSpPr>
          <p:cNvPr id="70" name="Rectangle: Rounded Corners 69">
            <a:extLst>
              <a:ext uri="{FF2B5EF4-FFF2-40B4-BE49-F238E27FC236}">
                <a16:creationId xmlns:a16="http://schemas.microsoft.com/office/drawing/2014/main" id="{9C68C179-49F7-F835-972B-08E59F9086D8}"/>
              </a:ext>
            </a:extLst>
          </p:cNvPr>
          <p:cNvSpPr/>
          <p:nvPr/>
        </p:nvSpPr>
        <p:spPr>
          <a:xfrm>
            <a:off x="6096000" y="4065769"/>
            <a:ext cx="1932503" cy="2045949"/>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90000" rtlCol="0" anchor="ctr"/>
          <a:lstStyle/>
          <a:p>
            <a:endParaRPr lang="en-GB" sz="1200" dirty="0"/>
          </a:p>
          <a:p>
            <a:endParaRPr lang="en-GB" sz="1200" dirty="0"/>
          </a:p>
          <a:p>
            <a:r>
              <a:rPr lang="en-GB" sz="1200" b="1" dirty="0"/>
              <a:t>Male consumers </a:t>
            </a:r>
            <a:r>
              <a:rPr lang="en-GB" sz="1200" dirty="0"/>
              <a:t>were more confident in their consumer rights than female consumers (71% vs 64%) and felt more protected (79% vs 74%)</a:t>
            </a:r>
          </a:p>
        </p:txBody>
      </p:sp>
      <p:grpSp>
        <p:nvGrpSpPr>
          <p:cNvPr id="71" name="Group 70">
            <a:extLst>
              <a:ext uri="{FF2B5EF4-FFF2-40B4-BE49-F238E27FC236}">
                <a16:creationId xmlns:a16="http://schemas.microsoft.com/office/drawing/2014/main" id="{4155C6D5-CF36-E65C-1E7A-A4282854C7FE}"/>
              </a:ext>
            </a:extLst>
          </p:cNvPr>
          <p:cNvGrpSpPr>
            <a:grpSpLocks noChangeAspect="1"/>
          </p:cNvGrpSpPr>
          <p:nvPr/>
        </p:nvGrpSpPr>
        <p:grpSpPr>
          <a:xfrm>
            <a:off x="3951712" y="4074396"/>
            <a:ext cx="627313" cy="432001"/>
            <a:chOff x="6367160" y="1653803"/>
            <a:chExt cx="809896" cy="557735"/>
          </a:xfrm>
        </p:grpSpPr>
        <p:pic>
          <p:nvPicPr>
            <p:cNvPr id="72" name="Graphic 71" descr="Man with cane with solid fill">
              <a:extLst>
                <a:ext uri="{FF2B5EF4-FFF2-40B4-BE49-F238E27FC236}">
                  <a16:creationId xmlns:a16="http://schemas.microsoft.com/office/drawing/2014/main" id="{5C59C4A4-BC11-C482-00CF-AB83E244E2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73" name="Graphic 72" descr="Man with kid with solid fill">
              <a:extLst>
                <a:ext uri="{FF2B5EF4-FFF2-40B4-BE49-F238E27FC236}">
                  <a16:creationId xmlns:a16="http://schemas.microsoft.com/office/drawing/2014/main" id="{A48834DC-2CE5-FCC9-7189-E847E80100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pic>
        <p:nvPicPr>
          <p:cNvPr id="74" name="Graphic 73" descr="Gender with solid fill">
            <a:extLst>
              <a:ext uri="{FF2B5EF4-FFF2-40B4-BE49-F238E27FC236}">
                <a16:creationId xmlns:a16="http://schemas.microsoft.com/office/drawing/2014/main" id="{E70DB73E-4A5A-0815-B8A0-32018A98A3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52160" y="4092747"/>
            <a:ext cx="432000" cy="432000"/>
          </a:xfrm>
          <a:prstGeom prst="rect">
            <a:avLst/>
          </a:prstGeom>
        </p:spPr>
      </p:pic>
      <p:pic>
        <p:nvPicPr>
          <p:cNvPr id="75" name="Graphic 74" descr="Shield Cross with solid fill">
            <a:extLst>
              <a:ext uri="{FF2B5EF4-FFF2-40B4-BE49-F238E27FC236}">
                <a16:creationId xmlns:a16="http://schemas.microsoft.com/office/drawing/2014/main" id="{5289F2A3-13AF-3C21-AE90-562BD920C0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0948" y="4110542"/>
            <a:ext cx="432000" cy="432000"/>
          </a:xfrm>
          <a:prstGeom prst="rect">
            <a:avLst/>
          </a:prstGeom>
        </p:spPr>
      </p:pic>
    </p:spTree>
    <p:extLst>
      <p:ext uri="{BB962C8B-B14F-4D97-AF65-F5344CB8AC3E}">
        <p14:creationId xmlns:p14="http://schemas.microsoft.com/office/powerpoint/2010/main" val="528445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90CF-2487-7C19-FF21-F56C08887867}"/>
              </a:ext>
            </a:extLst>
          </p:cNvPr>
          <p:cNvSpPr>
            <a:spLocks noGrp="1"/>
          </p:cNvSpPr>
          <p:nvPr>
            <p:ph type="title"/>
          </p:nvPr>
        </p:nvSpPr>
        <p:spPr>
          <a:xfrm>
            <a:off x="320621" y="185208"/>
            <a:ext cx="9365637" cy="557735"/>
          </a:xfrm>
        </p:spPr>
        <p:txBody>
          <a:bodyPr/>
          <a:lstStyle/>
          <a:p>
            <a:r>
              <a:rPr lang="en-US" dirty="0"/>
              <a:t>A third saw no difference in protection between physical stores and online while a similar proportion saw physical stores as safer</a:t>
            </a:r>
            <a:br>
              <a:rPr lang="en-GB" dirty="0"/>
            </a:br>
            <a:endParaRPr lang="en-GB" dirty="0"/>
          </a:p>
        </p:txBody>
      </p:sp>
      <p:graphicFrame>
        <p:nvGraphicFramePr>
          <p:cNvPr id="4" name="Chart 3">
            <a:extLst>
              <a:ext uri="{FF2B5EF4-FFF2-40B4-BE49-F238E27FC236}">
                <a16:creationId xmlns:a16="http://schemas.microsoft.com/office/drawing/2014/main" id="{4A46C7AF-0D02-BCED-B15D-625856076393}"/>
              </a:ext>
            </a:extLst>
          </p:cNvPr>
          <p:cNvGraphicFramePr/>
          <p:nvPr>
            <p:extLst>
              <p:ext uri="{D42A27DB-BD31-4B8C-83A1-F6EECF244321}">
                <p14:modId xmlns:p14="http://schemas.microsoft.com/office/powerpoint/2010/main" val="890068147"/>
              </p:ext>
            </p:extLst>
          </p:nvPr>
        </p:nvGraphicFramePr>
        <p:xfrm>
          <a:off x="202837" y="1601236"/>
          <a:ext cx="5988957" cy="303470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F52998E1-239C-3171-B1D2-DC022919AEB8}"/>
              </a:ext>
            </a:extLst>
          </p:cNvPr>
          <p:cNvSpPr txBox="1"/>
          <p:nvPr/>
        </p:nvSpPr>
        <p:spPr>
          <a:xfrm>
            <a:off x="1069442" y="1601236"/>
            <a:ext cx="5373822" cy="307777"/>
          </a:xfrm>
          <a:prstGeom prst="rect">
            <a:avLst/>
          </a:prstGeom>
          <a:noFill/>
        </p:spPr>
        <p:txBody>
          <a:bodyPr wrap="square" rtlCol="0">
            <a:spAutoFit/>
          </a:bodyPr>
          <a:lstStyle/>
          <a:p>
            <a:pPr algn="l">
              <a:buClr>
                <a:srgbClr val="2CE3A0"/>
              </a:buClr>
            </a:pPr>
            <a:r>
              <a:rPr lang="en-GB" sz="1400" b="1" dirty="0"/>
              <a:t>Which offers best consumer rights protection</a:t>
            </a:r>
          </a:p>
        </p:txBody>
      </p:sp>
      <p:sp>
        <p:nvSpPr>
          <p:cNvPr id="6" name="TextBox 5">
            <a:extLst>
              <a:ext uri="{FF2B5EF4-FFF2-40B4-BE49-F238E27FC236}">
                <a16:creationId xmlns:a16="http://schemas.microsoft.com/office/drawing/2014/main" id="{91CD2D6A-698E-53F8-C524-5786A416995F}"/>
              </a:ext>
            </a:extLst>
          </p:cNvPr>
          <p:cNvSpPr txBox="1"/>
          <p:nvPr/>
        </p:nvSpPr>
        <p:spPr>
          <a:xfrm>
            <a:off x="0" y="6488668"/>
            <a:ext cx="9488495" cy="369332"/>
          </a:xfrm>
          <a:prstGeom prst="rect">
            <a:avLst/>
          </a:prstGeom>
          <a:noFill/>
        </p:spPr>
        <p:txBody>
          <a:bodyPr wrap="none" rtlCol="0">
            <a:spAutoFit/>
          </a:bodyPr>
          <a:lstStyle/>
          <a:p>
            <a:pPr>
              <a:buClr>
                <a:srgbClr val="2CE3A0"/>
              </a:buClr>
            </a:pPr>
            <a:r>
              <a:rPr lang="en-GB" sz="900" i="1" dirty="0"/>
              <a:t>D4. </a:t>
            </a:r>
            <a:r>
              <a:rPr lang="en-US" sz="900" i="1" dirty="0"/>
              <a:t>Which offers the best protection in terms of your consumer rights: buying from the website of a high street store, or buying from the physical store itself? Base: All (2034)</a:t>
            </a:r>
          </a:p>
          <a:p>
            <a:pPr>
              <a:buClr>
                <a:srgbClr val="2CE3A0"/>
              </a:buClr>
            </a:pPr>
            <a:r>
              <a:rPr lang="en-US" sz="900" i="1" dirty="0"/>
              <a:t>D5. You buy a new vacuum cleaner. Three weeks after buying it, it stops working. According to your consumer rights, what do you think you could do in this situation? Base</a:t>
            </a:r>
            <a:r>
              <a:rPr lang="en-US" sz="900" i="1" dirty="0">
                <a:sym typeface="Wingdings" panose="05000000000000000000" pitchFamily="2" charset="2"/>
              </a:rPr>
              <a:t>: All (2034)</a:t>
            </a:r>
            <a:endParaRPr lang="en-GB" sz="900" i="1" dirty="0"/>
          </a:p>
        </p:txBody>
      </p:sp>
      <p:graphicFrame>
        <p:nvGraphicFramePr>
          <p:cNvPr id="7" name="Chart 6">
            <a:extLst>
              <a:ext uri="{FF2B5EF4-FFF2-40B4-BE49-F238E27FC236}">
                <a16:creationId xmlns:a16="http://schemas.microsoft.com/office/drawing/2014/main" id="{5DB9038C-318B-BACE-A81C-A61327A97C56}"/>
              </a:ext>
            </a:extLst>
          </p:cNvPr>
          <p:cNvGraphicFramePr/>
          <p:nvPr>
            <p:extLst>
              <p:ext uri="{D42A27DB-BD31-4B8C-83A1-F6EECF244321}">
                <p14:modId xmlns:p14="http://schemas.microsoft.com/office/powerpoint/2010/main" val="3265435920"/>
              </p:ext>
            </p:extLst>
          </p:nvPr>
        </p:nvGraphicFramePr>
        <p:xfrm>
          <a:off x="6615530" y="1280466"/>
          <a:ext cx="4945993" cy="2726924"/>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Rounded Corners 7">
            <a:extLst>
              <a:ext uri="{FF2B5EF4-FFF2-40B4-BE49-F238E27FC236}">
                <a16:creationId xmlns:a16="http://schemas.microsoft.com/office/drawing/2014/main" id="{762E611E-BCBF-9E85-EB15-C53A2B50E6F0}"/>
              </a:ext>
            </a:extLst>
          </p:cNvPr>
          <p:cNvSpPr/>
          <p:nvPr/>
        </p:nvSpPr>
        <p:spPr>
          <a:xfrm>
            <a:off x="568083" y="4808904"/>
            <a:ext cx="5373991" cy="1410079"/>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a:t>
            </a:r>
            <a:r>
              <a:rPr lang="en-GB" sz="1200" b="1" dirty="0"/>
              <a:t>aged 18-24 </a:t>
            </a:r>
            <a:r>
              <a:rPr lang="en-GB" sz="1200" dirty="0"/>
              <a:t>and </a:t>
            </a:r>
            <a:r>
              <a:rPr lang="en-GB" sz="1200" b="1" dirty="0"/>
              <a:t>25-34 </a:t>
            </a:r>
            <a:r>
              <a:rPr lang="en-GB" sz="1200" dirty="0"/>
              <a:t>were more likely to say buying in a physical store offers better protection (42% and 39%).</a:t>
            </a:r>
          </a:p>
          <a:p>
            <a:endParaRPr lang="en-GB" sz="1200" dirty="0"/>
          </a:p>
          <a:p>
            <a:r>
              <a:rPr lang="en-GB" sz="1200" dirty="0"/>
              <a:t>Consumers living in </a:t>
            </a:r>
            <a:r>
              <a:rPr lang="en-GB" sz="1200" b="1" dirty="0"/>
              <a:t>rural areas </a:t>
            </a:r>
            <a:r>
              <a:rPr lang="en-GB" sz="1200" dirty="0"/>
              <a:t>were more likely to say there is no difference between buying from a physical store or website.</a:t>
            </a:r>
          </a:p>
        </p:txBody>
      </p:sp>
      <p:sp>
        <p:nvSpPr>
          <p:cNvPr id="9" name="TextBox 8">
            <a:extLst>
              <a:ext uri="{FF2B5EF4-FFF2-40B4-BE49-F238E27FC236}">
                <a16:creationId xmlns:a16="http://schemas.microsoft.com/office/drawing/2014/main" id="{D555417D-E597-64BE-3D36-8D7CF247F03D}"/>
              </a:ext>
            </a:extLst>
          </p:cNvPr>
          <p:cNvSpPr txBox="1"/>
          <p:nvPr/>
        </p:nvSpPr>
        <p:spPr>
          <a:xfrm>
            <a:off x="6615341" y="1601235"/>
            <a:ext cx="5373822" cy="307777"/>
          </a:xfrm>
          <a:prstGeom prst="rect">
            <a:avLst/>
          </a:prstGeom>
          <a:noFill/>
        </p:spPr>
        <p:txBody>
          <a:bodyPr wrap="square" rtlCol="0">
            <a:spAutoFit/>
          </a:bodyPr>
          <a:lstStyle/>
          <a:p>
            <a:pPr algn="l">
              <a:buClr>
                <a:srgbClr val="2CE3A0"/>
              </a:buClr>
            </a:pPr>
            <a:r>
              <a:rPr lang="en-GB" sz="1400" b="1" dirty="0"/>
              <a:t>Actions taken if a newly purchased product stops working </a:t>
            </a:r>
          </a:p>
        </p:txBody>
      </p:sp>
      <p:sp>
        <p:nvSpPr>
          <p:cNvPr id="10" name="Rectangle: Rounded Corners 9">
            <a:extLst>
              <a:ext uri="{FF2B5EF4-FFF2-40B4-BE49-F238E27FC236}">
                <a16:creationId xmlns:a16="http://schemas.microsoft.com/office/drawing/2014/main" id="{FAE42DAF-444C-A587-8FB3-42272395B116}"/>
              </a:ext>
            </a:extLst>
          </p:cNvPr>
          <p:cNvSpPr/>
          <p:nvPr/>
        </p:nvSpPr>
        <p:spPr>
          <a:xfrm>
            <a:off x="6498721" y="4236402"/>
            <a:ext cx="5161263" cy="207498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a:t>
            </a:r>
            <a:r>
              <a:rPr lang="en-GB" sz="1200" b="1" dirty="0"/>
              <a:t>aged 75+ </a:t>
            </a:r>
            <a:r>
              <a:rPr lang="en-GB" sz="1200" dirty="0"/>
              <a:t>were most likely to contact a retailer for repair, replacement or refund (99%).</a:t>
            </a:r>
          </a:p>
          <a:p>
            <a:endParaRPr lang="en-GB" sz="1200" dirty="0"/>
          </a:p>
          <a:p>
            <a:r>
              <a:rPr lang="en-GB" sz="1200" b="1" dirty="0"/>
              <a:t>Male consumers </a:t>
            </a:r>
            <a:r>
              <a:rPr lang="en-GB" sz="1200" dirty="0"/>
              <a:t>were significantly more likely to contact the retailer for repair, replacement or refund than female consumers (81% compared 77%)</a:t>
            </a:r>
          </a:p>
          <a:p>
            <a:endParaRPr lang="en-GB" sz="1200" dirty="0"/>
          </a:p>
          <a:p>
            <a:r>
              <a:rPr lang="en-GB" sz="1200" dirty="0"/>
              <a:t>Consumers meeting </a:t>
            </a:r>
            <a:r>
              <a:rPr lang="en-GB" sz="1200" b="1" dirty="0"/>
              <a:t>more than one vulnerability indicator </a:t>
            </a:r>
            <a:r>
              <a:rPr lang="en-GB" sz="1200" dirty="0"/>
              <a:t>were more like to say there is nothing that can be done once the product is open (12%)</a:t>
            </a:r>
          </a:p>
        </p:txBody>
      </p:sp>
      <p:grpSp>
        <p:nvGrpSpPr>
          <p:cNvPr id="3" name="Group 2">
            <a:extLst>
              <a:ext uri="{FF2B5EF4-FFF2-40B4-BE49-F238E27FC236}">
                <a16:creationId xmlns:a16="http://schemas.microsoft.com/office/drawing/2014/main" id="{5ED5BBA5-4A79-1C0A-03AB-04495AB48F78}"/>
              </a:ext>
            </a:extLst>
          </p:cNvPr>
          <p:cNvGrpSpPr>
            <a:grpSpLocks noChangeAspect="1"/>
          </p:cNvGrpSpPr>
          <p:nvPr/>
        </p:nvGrpSpPr>
        <p:grpSpPr>
          <a:xfrm>
            <a:off x="585313" y="5002510"/>
            <a:ext cx="627313" cy="432001"/>
            <a:chOff x="6367160" y="1653803"/>
            <a:chExt cx="809896" cy="557735"/>
          </a:xfrm>
        </p:grpSpPr>
        <p:pic>
          <p:nvPicPr>
            <p:cNvPr id="12" name="Graphic 11" descr="Man with cane with solid fill">
              <a:extLst>
                <a:ext uri="{FF2B5EF4-FFF2-40B4-BE49-F238E27FC236}">
                  <a16:creationId xmlns:a16="http://schemas.microsoft.com/office/drawing/2014/main" id="{2A8BF9BC-2235-EFEA-C040-4C262C7D99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14" name="Graphic 13" descr="Man with kid with solid fill">
              <a:extLst>
                <a:ext uri="{FF2B5EF4-FFF2-40B4-BE49-F238E27FC236}">
                  <a16:creationId xmlns:a16="http://schemas.microsoft.com/office/drawing/2014/main" id="{A34CB728-A2C7-1804-481E-77AB16EAFF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grpSp>
        <p:nvGrpSpPr>
          <p:cNvPr id="16" name="Group 15">
            <a:extLst>
              <a:ext uri="{FF2B5EF4-FFF2-40B4-BE49-F238E27FC236}">
                <a16:creationId xmlns:a16="http://schemas.microsoft.com/office/drawing/2014/main" id="{C2AA8F5D-9EFA-1C15-9397-B69EEA219681}"/>
              </a:ext>
            </a:extLst>
          </p:cNvPr>
          <p:cNvGrpSpPr>
            <a:grpSpLocks noChangeAspect="1"/>
          </p:cNvGrpSpPr>
          <p:nvPr/>
        </p:nvGrpSpPr>
        <p:grpSpPr>
          <a:xfrm>
            <a:off x="658499" y="5597186"/>
            <a:ext cx="498991" cy="432000"/>
            <a:chOff x="-9239" y="1709988"/>
            <a:chExt cx="1056198" cy="914400"/>
          </a:xfrm>
        </p:grpSpPr>
        <p:pic>
          <p:nvPicPr>
            <p:cNvPr id="17" name="Graphic 16" descr="City with solid fill">
              <a:extLst>
                <a:ext uri="{FF2B5EF4-FFF2-40B4-BE49-F238E27FC236}">
                  <a16:creationId xmlns:a16="http://schemas.microsoft.com/office/drawing/2014/main" id="{C3B61341-4614-B1F7-9AE5-E2E5086C7CE0}"/>
                </a:ext>
              </a:extLst>
            </p:cNvPr>
            <p:cNvPicPr>
              <a:picLocks noChangeAspect="1"/>
            </p:cNvPicPr>
            <p:nvPr/>
          </p:nvPicPr>
          <p:blipFill>
            <a:blip>
              <a:extLst>
                <a:ext uri="{96DAC541-7B7A-43D3-8B79-37D633B846F1}">
                  <asvg:svgBlip xmlns:asvg="http://schemas.microsoft.com/office/drawing/2016/SVG/main" r:embed="rId6"/>
                </a:ext>
              </a:extLst>
            </a:blip>
            <a:srcRect r="34611"/>
            <a:stretch>
              <a:fillRect/>
            </a:stretch>
          </p:blipFill>
          <p:spPr>
            <a:xfrm>
              <a:off x="449043" y="1709988"/>
              <a:ext cx="597916" cy="914400"/>
            </a:xfrm>
            <a:prstGeom prst="rect">
              <a:avLst/>
            </a:prstGeom>
          </p:spPr>
        </p:pic>
        <p:pic>
          <p:nvPicPr>
            <p:cNvPr id="18" name="Graphic 17" descr="Deciduous tree with solid fill">
              <a:extLst>
                <a:ext uri="{FF2B5EF4-FFF2-40B4-BE49-F238E27FC236}">
                  <a16:creationId xmlns:a16="http://schemas.microsoft.com/office/drawing/2014/main" id="{3480102F-CC28-C112-7889-0B857E8FFE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39" y="1935652"/>
              <a:ext cx="557735" cy="557735"/>
            </a:xfrm>
            <a:prstGeom prst="rect">
              <a:avLst/>
            </a:prstGeom>
          </p:spPr>
        </p:pic>
      </p:grpSp>
      <p:grpSp>
        <p:nvGrpSpPr>
          <p:cNvPr id="19" name="Group 18">
            <a:extLst>
              <a:ext uri="{FF2B5EF4-FFF2-40B4-BE49-F238E27FC236}">
                <a16:creationId xmlns:a16="http://schemas.microsoft.com/office/drawing/2014/main" id="{8B5DD303-8C62-020D-1A99-0FA8816AB5E1}"/>
              </a:ext>
            </a:extLst>
          </p:cNvPr>
          <p:cNvGrpSpPr>
            <a:grpSpLocks noChangeAspect="1"/>
          </p:cNvGrpSpPr>
          <p:nvPr/>
        </p:nvGrpSpPr>
        <p:grpSpPr>
          <a:xfrm>
            <a:off x="6557781" y="4354172"/>
            <a:ext cx="627313" cy="432001"/>
            <a:chOff x="6367160" y="1653803"/>
            <a:chExt cx="809896" cy="557735"/>
          </a:xfrm>
        </p:grpSpPr>
        <p:pic>
          <p:nvPicPr>
            <p:cNvPr id="20" name="Graphic 19" descr="Man with cane with solid fill">
              <a:extLst>
                <a:ext uri="{FF2B5EF4-FFF2-40B4-BE49-F238E27FC236}">
                  <a16:creationId xmlns:a16="http://schemas.microsoft.com/office/drawing/2014/main" id="{3CE28BA8-E509-DEBA-4863-93E819D4B7F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21" name="Graphic 20" descr="Man with kid with solid fill">
              <a:extLst>
                <a:ext uri="{FF2B5EF4-FFF2-40B4-BE49-F238E27FC236}">
                  <a16:creationId xmlns:a16="http://schemas.microsoft.com/office/drawing/2014/main" id="{BDBAE037-A9E1-C3C6-CF36-7AA08EC4A0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pic>
        <p:nvPicPr>
          <p:cNvPr id="22" name="Graphic 21" descr="Gender with solid fill">
            <a:extLst>
              <a:ext uri="{FF2B5EF4-FFF2-40B4-BE49-F238E27FC236}">
                <a16:creationId xmlns:a16="http://schemas.microsoft.com/office/drawing/2014/main" id="{A351E22A-904C-73AF-55F4-66558B924BA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56281" y="5002510"/>
            <a:ext cx="432000" cy="432000"/>
          </a:xfrm>
          <a:prstGeom prst="rect">
            <a:avLst/>
          </a:prstGeom>
        </p:spPr>
      </p:pic>
      <p:cxnSp>
        <p:nvCxnSpPr>
          <p:cNvPr id="23" name="Straight Connector 22">
            <a:extLst>
              <a:ext uri="{FF2B5EF4-FFF2-40B4-BE49-F238E27FC236}">
                <a16:creationId xmlns:a16="http://schemas.microsoft.com/office/drawing/2014/main" id="{A465329B-CB13-C435-2C89-1F79F9E07EFB}"/>
              </a:ext>
            </a:extLst>
          </p:cNvPr>
          <p:cNvCxnSpPr>
            <a:cxnSpLocks/>
          </p:cNvCxnSpPr>
          <p:nvPr/>
        </p:nvCxnSpPr>
        <p:spPr>
          <a:xfrm>
            <a:off x="6249927" y="1755124"/>
            <a:ext cx="0" cy="4556259"/>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4" name="Graphic 23" descr="Shield Cross with solid fill">
            <a:extLst>
              <a:ext uri="{FF2B5EF4-FFF2-40B4-BE49-F238E27FC236}">
                <a16:creationId xmlns:a16="http://schemas.microsoft.com/office/drawing/2014/main" id="{18E2A553-D12C-DDBD-FD8E-669F8FB90BC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56281" y="5715988"/>
            <a:ext cx="432000" cy="432000"/>
          </a:xfrm>
          <a:prstGeom prst="rect">
            <a:avLst/>
          </a:prstGeom>
        </p:spPr>
      </p:pic>
    </p:spTree>
    <p:extLst>
      <p:ext uri="{BB962C8B-B14F-4D97-AF65-F5344CB8AC3E}">
        <p14:creationId xmlns:p14="http://schemas.microsoft.com/office/powerpoint/2010/main" val="3264943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0E38-6045-4D54-5D07-E85ED44E92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F3699D-57F1-C589-AD51-F71506A1D00F}"/>
              </a:ext>
            </a:extLst>
          </p:cNvPr>
          <p:cNvSpPr>
            <a:spLocks noGrp="1"/>
          </p:cNvSpPr>
          <p:nvPr>
            <p:ph type="title"/>
          </p:nvPr>
        </p:nvSpPr>
        <p:spPr>
          <a:xfrm>
            <a:off x="2247900" y="3150132"/>
            <a:ext cx="7175193" cy="557735"/>
          </a:xfrm>
        </p:spPr>
        <p:txBody>
          <a:bodyPr>
            <a:noAutofit/>
          </a:bodyPr>
          <a:lstStyle/>
          <a:p>
            <a:r>
              <a:rPr lang="en-GB" sz="4400"/>
              <a:t>Fairness and trust</a:t>
            </a:r>
          </a:p>
        </p:txBody>
      </p:sp>
    </p:spTree>
    <p:extLst>
      <p:ext uri="{BB962C8B-B14F-4D97-AF65-F5344CB8AC3E}">
        <p14:creationId xmlns:p14="http://schemas.microsoft.com/office/powerpoint/2010/main" val="3176601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15186-7564-7D3B-30CD-68B77A63CC44}"/>
              </a:ext>
            </a:extLst>
          </p:cNvPr>
          <p:cNvSpPr>
            <a:spLocks noGrp="1"/>
          </p:cNvSpPr>
          <p:nvPr>
            <p:ph type="title"/>
          </p:nvPr>
        </p:nvSpPr>
        <p:spPr>
          <a:xfrm>
            <a:off x="259138" y="178035"/>
            <a:ext cx="8821066" cy="557735"/>
          </a:xfrm>
        </p:spPr>
        <p:txBody>
          <a:bodyPr/>
          <a:lstStyle/>
          <a:p>
            <a:r>
              <a:rPr lang="en-GB" dirty="0"/>
              <a:t>Over two thirds trusted businesses to provide accurate information and treat them fairly</a:t>
            </a:r>
            <a:br>
              <a:rPr lang="en-GB" dirty="0"/>
            </a:br>
            <a:endParaRPr lang="en-GB" dirty="0"/>
          </a:p>
        </p:txBody>
      </p:sp>
      <p:sp>
        <p:nvSpPr>
          <p:cNvPr id="5" name="TextBox 4">
            <a:extLst>
              <a:ext uri="{FF2B5EF4-FFF2-40B4-BE49-F238E27FC236}">
                <a16:creationId xmlns:a16="http://schemas.microsoft.com/office/drawing/2014/main" id="{AA253932-70AF-2F81-1055-7C75545F19EE}"/>
              </a:ext>
            </a:extLst>
          </p:cNvPr>
          <p:cNvSpPr txBox="1"/>
          <p:nvPr/>
        </p:nvSpPr>
        <p:spPr>
          <a:xfrm>
            <a:off x="757064" y="1229284"/>
            <a:ext cx="5585473" cy="307777"/>
          </a:xfrm>
          <a:prstGeom prst="rect">
            <a:avLst/>
          </a:prstGeom>
          <a:noFill/>
        </p:spPr>
        <p:txBody>
          <a:bodyPr wrap="square" rtlCol="0">
            <a:spAutoFit/>
          </a:bodyPr>
          <a:lstStyle/>
          <a:p>
            <a:pPr algn="l">
              <a:buClr>
                <a:srgbClr val="2CE3A0"/>
              </a:buClr>
            </a:pPr>
            <a:r>
              <a:rPr lang="en-GB" sz="1400" b="1" dirty="0"/>
              <a:t>Trust in organisations to act in consumers’ interests (% agree)</a:t>
            </a:r>
          </a:p>
        </p:txBody>
      </p:sp>
      <p:sp>
        <p:nvSpPr>
          <p:cNvPr id="11" name="TextBox 10">
            <a:extLst>
              <a:ext uri="{FF2B5EF4-FFF2-40B4-BE49-F238E27FC236}">
                <a16:creationId xmlns:a16="http://schemas.microsoft.com/office/drawing/2014/main" id="{910AD9FA-A3C2-9FAA-C333-61EE71EB5339}"/>
              </a:ext>
            </a:extLst>
          </p:cNvPr>
          <p:cNvSpPr txBox="1"/>
          <p:nvPr/>
        </p:nvSpPr>
        <p:spPr>
          <a:xfrm>
            <a:off x="0" y="6488668"/>
            <a:ext cx="9623147" cy="369332"/>
          </a:xfrm>
          <a:prstGeom prst="rect">
            <a:avLst/>
          </a:prstGeom>
          <a:noFill/>
        </p:spPr>
        <p:txBody>
          <a:bodyPr wrap="none" rtlCol="0">
            <a:spAutoFit/>
          </a:bodyPr>
          <a:lstStyle/>
          <a:p>
            <a:pPr>
              <a:buClr>
                <a:srgbClr val="2CE3A0"/>
              </a:buClr>
            </a:pPr>
            <a:r>
              <a:rPr lang="en-GB" sz="900" i="1" dirty="0"/>
              <a:t>E1_X. </a:t>
            </a:r>
            <a:r>
              <a:rPr lang="en-US" sz="900" i="1" dirty="0"/>
              <a:t>To what extent do you agree or disagree with the following statement? I trust businesses to treat me fairly; I trust businesses to give me accurate information ? Base: All (2034)</a:t>
            </a:r>
          </a:p>
          <a:p>
            <a:pPr>
              <a:buClr>
                <a:srgbClr val="2CE3A0"/>
              </a:buClr>
            </a:pPr>
            <a:r>
              <a:rPr lang="en-US" sz="900" i="1" dirty="0"/>
              <a:t>E2_X. In general, to what extent do you agree or disagree that you trust the following type of </a:t>
            </a:r>
            <a:r>
              <a:rPr lang="en-US" sz="900" i="1" dirty="0" err="1"/>
              <a:t>organisation</a:t>
            </a:r>
            <a:r>
              <a:rPr lang="en-US" sz="900" i="1" dirty="0"/>
              <a:t> to act in the interests of consumers? Base</a:t>
            </a:r>
            <a:r>
              <a:rPr lang="en-US" sz="900" i="1" dirty="0">
                <a:sym typeface="Wingdings" panose="05000000000000000000" pitchFamily="2" charset="2"/>
              </a:rPr>
              <a:t>: All (2034)</a:t>
            </a:r>
            <a:endParaRPr lang="en-GB" sz="900" i="1" dirty="0"/>
          </a:p>
        </p:txBody>
      </p:sp>
      <p:sp>
        <p:nvSpPr>
          <p:cNvPr id="14" name="Rectangle: Rounded Corners 13">
            <a:extLst>
              <a:ext uri="{FF2B5EF4-FFF2-40B4-BE49-F238E27FC236}">
                <a16:creationId xmlns:a16="http://schemas.microsoft.com/office/drawing/2014/main" id="{39AEF8A9-ECDD-B44B-B883-32F16B73AD83}"/>
              </a:ext>
            </a:extLst>
          </p:cNvPr>
          <p:cNvSpPr/>
          <p:nvPr/>
        </p:nvSpPr>
        <p:spPr>
          <a:xfrm>
            <a:off x="7511011" y="4631297"/>
            <a:ext cx="4224272" cy="1687207"/>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Consumers not </a:t>
            </a:r>
            <a:r>
              <a:rPr lang="en-GB" sz="1200" b="1" dirty="0"/>
              <a:t>meeting any vulnerability indicators</a:t>
            </a:r>
            <a:r>
              <a:rPr lang="en-GB" sz="1200" dirty="0"/>
              <a:t> were more likely to agree they trust businesses will treat them fairly (70%) and give them accurate information (71%)</a:t>
            </a:r>
          </a:p>
          <a:p>
            <a:endParaRPr lang="en-GB" sz="1200" dirty="0"/>
          </a:p>
          <a:p>
            <a:r>
              <a:rPr lang="en-GB" sz="1200" dirty="0"/>
              <a:t>Those </a:t>
            </a:r>
            <a:r>
              <a:rPr lang="en-GB" sz="1200" b="1" dirty="0"/>
              <a:t>aged 75+ </a:t>
            </a:r>
            <a:r>
              <a:rPr lang="en-GB" sz="1200" dirty="0"/>
              <a:t>were more likely to agree they trust businesses will treat them fairly (82%) than any other age group </a:t>
            </a:r>
          </a:p>
        </p:txBody>
      </p:sp>
      <p:graphicFrame>
        <p:nvGraphicFramePr>
          <p:cNvPr id="21" name="Chart 20">
            <a:extLst>
              <a:ext uri="{FF2B5EF4-FFF2-40B4-BE49-F238E27FC236}">
                <a16:creationId xmlns:a16="http://schemas.microsoft.com/office/drawing/2014/main" id="{13DDFF16-95B7-71C5-E839-F792F3E68732}"/>
              </a:ext>
            </a:extLst>
          </p:cNvPr>
          <p:cNvGraphicFramePr/>
          <p:nvPr>
            <p:extLst>
              <p:ext uri="{D42A27DB-BD31-4B8C-83A1-F6EECF244321}">
                <p14:modId xmlns:p14="http://schemas.microsoft.com/office/powerpoint/2010/main" val="581693294"/>
              </p:ext>
            </p:extLst>
          </p:nvPr>
        </p:nvGraphicFramePr>
        <p:xfrm>
          <a:off x="0" y="1587886"/>
          <a:ext cx="7099602" cy="5065942"/>
        </p:xfrm>
        <a:graphic>
          <a:graphicData uri="http://schemas.openxmlformats.org/drawingml/2006/chart">
            <c:chart xmlns:c="http://schemas.openxmlformats.org/drawingml/2006/chart" xmlns:r="http://schemas.openxmlformats.org/officeDocument/2006/relationships" r:id="rId2"/>
          </a:graphicData>
        </a:graphic>
      </p:graphicFrame>
      <p:sp>
        <p:nvSpPr>
          <p:cNvPr id="22" name="TextBox 21">
            <a:extLst>
              <a:ext uri="{FF2B5EF4-FFF2-40B4-BE49-F238E27FC236}">
                <a16:creationId xmlns:a16="http://schemas.microsoft.com/office/drawing/2014/main" id="{878C965C-0E40-7307-54E3-F3763A97F264}"/>
              </a:ext>
            </a:extLst>
          </p:cNvPr>
          <p:cNvSpPr txBox="1"/>
          <p:nvPr/>
        </p:nvSpPr>
        <p:spPr>
          <a:xfrm>
            <a:off x="7693065" y="1264786"/>
            <a:ext cx="4042218" cy="307777"/>
          </a:xfrm>
          <a:prstGeom prst="rect">
            <a:avLst/>
          </a:prstGeom>
          <a:noFill/>
        </p:spPr>
        <p:txBody>
          <a:bodyPr wrap="square" rtlCol="0">
            <a:spAutoFit/>
          </a:bodyPr>
          <a:lstStyle/>
          <a:p>
            <a:pPr algn="ctr">
              <a:buClr>
                <a:srgbClr val="2CE3A0"/>
              </a:buClr>
            </a:pPr>
            <a:r>
              <a:rPr lang="en-GB" sz="1400" b="1" dirty="0"/>
              <a:t>Trust in businesses</a:t>
            </a:r>
          </a:p>
        </p:txBody>
      </p:sp>
      <p:pic>
        <p:nvPicPr>
          <p:cNvPr id="3" name="Graphic 2" descr="Shield Cross with solid fill">
            <a:extLst>
              <a:ext uri="{FF2B5EF4-FFF2-40B4-BE49-F238E27FC236}">
                <a16:creationId xmlns:a16="http://schemas.microsoft.com/office/drawing/2014/main" id="{EAA500F1-0E6E-6F64-022E-474F3970F9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13110" y="4917005"/>
            <a:ext cx="432000" cy="432000"/>
          </a:xfrm>
          <a:prstGeom prst="rect">
            <a:avLst/>
          </a:prstGeom>
        </p:spPr>
      </p:pic>
      <p:grpSp>
        <p:nvGrpSpPr>
          <p:cNvPr id="6" name="Group 5">
            <a:extLst>
              <a:ext uri="{FF2B5EF4-FFF2-40B4-BE49-F238E27FC236}">
                <a16:creationId xmlns:a16="http://schemas.microsoft.com/office/drawing/2014/main" id="{FAA7488C-F9B3-7F6F-88CF-02A2D29D3384}"/>
              </a:ext>
            </a:extLst>
          </p:cNvPr>
          <p:cNvGrpSpPr>
            <a:grpSpLocks noChangeAspect="1"/>
          </p:cNvGrpSpPr>
          <p:nvPr/>
        </p:nvGrpSpPr>
        <p:grpSpPr>
          <a:xfrm>
            <a:off x="7554666" y="5665533"/>
            <a:ext cx="627313" cy="432001"/>
            <a:chOff x="6367160" y="1653803"/>
            <a:chExt cx="809896" cy="557735"/>
          </a:xfrm>
        </p:grpSpPr>
        <p:pic>
          <p:nvPicPr>
            <p:cNvPr id="9" name="Graphic 8" descr="Man with cane with solid fill">
              <a:extLst>
                <a:ext uri="{FF2B5EF4-FFF2-40B4-BE49-F238E27FC236}">
                  <a16:creationId xmlns:a16="http://schemas.microsoft.com/office/drawing/2014/main" id="{98E0622D-F697-9AB0-BAD1-7EFFC0792F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10" name="Graphic 9" descr="Man with kid with solid fill">
              <a:extLst>
                <a:ext uri="{FF2B5EF4-FFF2-40B4-BE49-F238E27FC236}">
                  <a16:creationId xmlns:a16="http://schemas.microsoft.com/office/drawing/2014/main" id="{B529C9CB-5813-8256-7934-9F3E915D6F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cxnSp>
        <p:nvCxnSpPr>
          <p:cNvPr id="12" name="Straight Connector 11">
            <a:extLst>
              <a:ext uri="{FF2B5EF4-FFF2-40B4-BE49-F238E27FC236}">
                <a16:creationId xmlns:a16="http://schemas.microsoft.com/office/drawing/2014/main" id="{5E343D41-D0BD-CB1C-07BC-9BEF99E892BF}"/>
              </a:ext>
            </a:extLst>
          </p:cNvPr>
          <p:cNvCxnSpPr>
            <a:cxnSpLocks/>
          </p:cNvCxnSpPr>
          <p:nvPr/>
        </p:nvCxnSpPr>
        <p:spPr>
          <a:xfrm>
            <a:off x="6803706" y="1537061"/>
            <a:ext cx="0" cy="4864036"/>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A0D80993-04F4-5463-D2D2-55CA47DB64EC}"/>
              </a:ext>
            </a:extLst>
          </p:cNvPr>
          <p:cNvGraphicFramePr/>
          <p:nvPr>
            <p:extLst>
              <p:ext uri="{D42A27DB-BD31-4B8C-83A1-F6EECF244321}">
                <p14:modId xmlns:p14="http://schemas.microsoft.com/office/powerpoint/2010/main" val="1466469076"/>
              </p:ext>
            </p:extLst>
          </p:nvPr>
        </p:nvGraphicFramePr>
        <p:xfrm>
          <a:off x="6991798" y="1449328"/>
          <a:ext cx="5200202" cy="3138183"/>
        </p:xfrm>
        <a:graphic>
          <a:graphicData uri="http://schemas.openxmlformats.org/drawingml/2006/chart">
            <c:chart xmlns:c="http://schemas.openxmlformats.org/drawingml/2006/chart" xmlns:r="http://schemas.openxmlformats.org/officeDocument/2006/relationships" r:id="rId6"/>
          </a:graphicData>
        </a:graphic>
      </p:graphicFrame>
      <p:sp>
        <p:nvSpPr>
          <p:cNvPr id="7" name="Left Brace 6">
            <a:extLst>
              <a:ext uri="{FF2B5EF4-FFF2-40B4-BE49-F238E27FC236}">
                <a16:creationId xmlns:a16="http://schemas.microsoft.com/office/drawing/2014/main" id="{330E3112-5559-A135-2694-5292523C8A05}"/>
              </a:ext>
            </a:extLst>
          </p:cNvPr>
          <p:cNvSpPr/>
          <p:nvPr/>
        </p:nvSpPr>
        <p:spPr>
          <a:xfrm rot="5400000">
            <a:off x="10357973" y="1005457"/>
            <a:ext cx="138029" cy="1728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Left Brace 7">
            <a:extLst>
              <a:ext uri="{FF2B5EF4-FFF2-40B4-BE49-F238E27FC236}">
                <a16:creationId xmlns:a16="http://schemas.microsoft.com/office/drawing/2014/main" id="{F397E59E-3585-B8EF-62F9-2290B1A12B2B}"/>
              </a:ext>
            </a:extLst>
          </p:cNvPr>
          <p:cNvSpPr/>
          <p:nvPr/>
        </p:nvSpPr>
        <p:spPr>
          <a:xfrm rot="5400000">
            <a:off x="11831739" y="1754529"/>
            <a:ext cx="134684" cy="21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3" name="TextBox 12">
            <a:extLst>
              <a:ext uri="{FF2B5EF4-FFF2-40B4-BE49-F238E27FC236}">
                <a16:creationId xmlns:a16="http://schemas.microsoft.com/office/drawing/2014/main" id="{2612493E-2D34-F717-6DEB-5CA3B4BCE3FE}"/>
              </a:ext>
            </a:extLst>
          </p:cNvPr>
          <p:cNvSpPr txBox="1"/>
          <p:nvPr/>
        </p:nvSpPr>
        <p:spPr>
          <a:xfrm>
            <a:off x="11706106" y="1557052"/>
            <a:ext cx="768096" cy="307777"/>
          </a:xfrm>
          <a:prstGeom prst="rect">
            <a:avLst/>
          </a:prstGeom>
          <a:noFill/>
        </p:spPr>
        <p:txBody>
          <a:bodyPr wrap="square" rtlCol="0">
            <a:spAutoFit/>
          </a:bodyPr>
          <a:lstStyle/>
          <a:p>
            <a:pPr algn="l">
              <a:buClr>
                <a:srgbClr val="2CE3A0"/>
              </a:buClr>
            </a:pPr>
            <a:r>
              <a:rPr lang="en-GB" sz="1400" b="1" dirty="0">
                <a:solidFill>
                  <a:schemeClr val="accent3"/>
                </a:solidFill>
              </a:rPr>
              <a:t>10%</a:t>
            </a:r>
          </a:p>
        </p:txBody>
      </p:sp>
      <p:sp>
        <p:nvSpPr>
          <p:cNvPr id="17" name="Left Brace 16">
            <a:extLst>
              <a:ext uri="{FF2B5EF4-FFF2-40B4-BE49-F238E27FC236}">
                <a16:creationId xmlns:a16="http://schemas.microsoft.com/office/drawing/2014/main" id="{81899F33-5CC9-973A-6E0A-107C78E2EAE3}"/>
              </a:ext>
            </a:extLst>
          </p:cNvPr>
          <p:cNvSpPr/>
          <p:nvPr/>
        </p:nvSpPr>
        <p:spPr>
          <a:xfrm rot="5400000">
            <a:off x="10343035" y="2172419"/>
            <a:ext cx="138029" cy="1692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119AFC21-7F10-04ED-B3DE-EAABD4A5B307}"/>
              </a:ext>
            </a:extLst>
          </p:cNvPr>
          <p:cNvSpPr txBox="1"/>
          <p:nvPr/>
        </p:nvSpPr>
        <p:spPr>
          <a:xfrm>
            <a:off x="10229332" y="1561680"/>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69%</a:t>
            </a:r>
          </a:p>
        </p:txBody>
      </p:sp>
      <p:sp>
        <p:nvSpPr>
          <p:cNvPr id="19" name="Left Brace 18">
            <a:extLst>
              <a:ext uri="{FF2B5EF4-FFF2-40B4-BE49-F238E27FC236}">
                <a16:creationId xmlns:a16="http://schemas.microsoft.com/office/drawing/2014/main" id="{0E66D278-3A18-1D53-736C-71D6192CAA8E}"/>
              </a:ext>
            </a:extLst>
          </p:cNvPr>
          <p:cNvSpPr/>
          <p:nvPr/>
        </p:nvSpPr>
        <p:spPr>
          <a:xfrm rot="5400000">
            <a:off x="11831739" y="2896939"/>
            <a:ext cx="134684" cy="21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20" name="TextBox 19">
            <a:extLst>
              <a:ext uri="{FF2B5EF4-FFF2-40B4-BE49-F238E27FC236}">
                <a16:creationId xmlns:a16="http://schemas.microsoft.com/office/drawing/2014/main" id="{F2308E3B-A5B6-1CB8-F855-583050508A3B}"/>
              </a:ext>
            </a:extLst>
          </p:cNvPr>
          <p:cNvSpPr txBox="1"/>
          <p:nvPr/>
        </p:nvSpPr>
        <p:spPr>
          <a:xfrm>
            <a:off x="11706106" y="2699462"/>
            <a:ext cx="768096" cy="307777"/>
          </a:xfrm>
          <a:prstGeom prst="rect">
            <a:avLst/>
          </a:prstGeom>
          <a:noFill/>
        </p:spPr>
        <p:txBody>
          <a:bodyPr wrap="square" rtlCol="0">
            <a:spAutoFit/>
          </a:bodyPr>
          <a:lstStyle/>
          <a:p>
            <a:pPr algn="l">
              <a:buClr>
                <a:srgbClr val="2CE3A0"/>
              </a:buClr>
            </a:pPr>
            <a:r>
              <a:rPr lang="en-GB" sz="1400" b="1" dirty="0">
                <a:solidFill>
                  <a:schemeClr val="accent3"/>
                </a:solidFill>
              </a:rPr>
              <a:t>10%</a:t>
            </a:r>
          </a:p>
        </p:txBody>
      </p:sp>
      <p:sp>
        <p:nvSpPr>
          <p:cNvPr id="25" name="TextBox 24">
            <a:extLst>
              <a:ext uri="{FF2B5EF4-FFF2-40B4-BE49-F238E27FC236}">
                <a16:creationId xmlns:a16="http://schemas.microsoft.com/office/drawing/2014/main" id="{0C0B6F22-F311-5917-3442-BC748948861B}"/>
              </a:ext>
            </a:extLst>
          </p:cNvPr>
          <p:cNvSpPr txBox="1"/>
          <p:nvPr/>
        </p:nvSpPr>
        <p:spPr>
          <a:xfrm>
            <a:off x="10186418" y="2699462"/>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67%</a:t>
            </a:r>
          </a:p>
        </p:txBody>
      </p:sp>
    </p:spTree>
    <p:extLst>
      <p:ext uri="{BB962C8B-B14F-4D97-AF65-F5344CB8AC3E}">
        <p14:creationId xmlns:p14="http://schemas.microsoft.com/office/powerpoint/2010/main" val="2398533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65C5-8207-5EEC-AEC6-DB1FD38FAF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87B7A7-811F-6BE6-C59B-395707F8E273}"/>
              </a:ext>
            </a:extLst>
          </p:cNvPr>
          <p:cNvSpPr>
            <a:spLocks noGrp="1"/>
          </p:cNvSpPr>
          <p:nvPr>
            <p:ph type="title"/>
          </p:nvPr>
        </p:nvSpPr>
        <p:spPr>
          <a:xfrm>
            <a:off x="2247900" y="3150132"/>
            <a:ext cx="7175193" cy="557735"/>
          </a:xfrm>
        </p:spPr>
        <p:txBody>
          <a:bodyPr>
            <a:noAutofit/>
          </a:bodyPr>
          <a:lstStyle/>
          <a:p>
            <a:r>
              <a:rPr lang="en-GB" sz="4400"/>
              <a:t>Scams</a:t>
            </a:r>
          </a:p>
        </p:txBody>
      </p:sp>
    </p:spTree>
    <p:extLst>
      <p:ext uri="{BB962C8B-B14F-4D97-AF65-F5344CB8AC3E}">
        <p14:creationId xmlns:p14="http://schemas.microsoft.com/office/powerpoint/2010/main" val="1395567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1E59-13E2-0919-7C83-E918473D789C}"/>
              </a:ext>
            </a:extLst>
          </p:cNvPr>
          <p:cNvSpPr>
            <a:spLocks noGrp="1"/>
          </p:cNvSpPr>
          <p:nvPr>
            <p:ph type="title"/>
          </p:nvPr>
        </p:nvSpPr>
        <p:spPr>
          <a:xfrm>
            <a:off x="429258" y="391410"/>
            <a:ext cx="8629679" cy="718501"/>
          </a:xfrm>
        </p:spPr>
        <p:txBody>
          <a:bodyPr/>
          <a:lstStyle/>
          <a:p>
            <a:r>
              <a:rPr lang="en-US" dirty="0"/>
              <a:t>Nearly three quarters of consumers were confident in </a:t>
            </a:r>
            <a:r>
              <a:rPr lang="en-US" dirty="0" err="1"/>
              <a:t>recognising</a:t>
            </a:r>
            <a:r>
              <a:rPr lang="en-US" dirty="0"/>
              <a:t> scams</a:t>
            </a:r>
            <a:br>
              <a:rPr lang="en-GB" dirty="0"/>
            </a:br>
            <a:endParaRPr lang="en-GB" dirty="0"/>
          </a:p>
        </p:txBody>
      </p:sp>
      <p:graphicFrame>
        <p:nvGraphicFramePr>
          <p:cNvPr id="6" name="Chart 5">
            <a:extLst>
              <a:ext uri="{FF2B5EF4-FFF2-40B4-BE49-F238E27FC236}">
                <a16:creationId xmlns:a16="http://schemas.microsoft.com/office/drawing/2014/main" id="{10E2737A-1DD1-AA9A-13EB-92A00C510240}"/>
              </a:ext>
            </a:extLst>
          </p:cNvPr>
          <p:cNvGraphicFramePr/>
          <p:nvPr>
            <p:extLst>
              <p:ext uri="{D42A27DB-BD31-4B8C-83A1-F6EECF244321}">
                <p14:modId xmlns:p14="http://schemas.microsoft.com/office/powerpoint/2010/main" val="3014924229"/>
              </p:ext>
            </p:extLst>
          </p:nvPr>
        </p:nvGraphicFramePr>
        <p:xfrm>
          <a:off x="7480300" y="1639314"/>
          <a:ext cx="4715682" cy="247385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Rounded Corners 6">
            <a:extLst>
              <a:ext uri="{FF2B5EF4-FFF2-40B4-BE49-F238E27FC236}">
                <a16:creationId xmlns:a16="http://schemas.microsoft.com/office/drawing/2014/main" id="{E34FC3F0-75EE-AFCE-9F8E-CAD7F00BCF8B}"/>
              </a:ext>
            </a:extLst>
          </p:cNvPr>
          <p:cNvSpPr/>
          <p:nvPr/>
        </p:nvSpPr>
        <p:spPr>
          <a:xfrm>
            <a:off x="156020" y="4396812"/>
            <a:ext cx="3940371" cy="1795813"/>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Consumers with </a:t>
            </a:r>
            <a:r>
              <a:rPr lang="en-GB" sz="1200" b="1" dirty="0"/>
              <a:t>no vulnerability indicators </a:t>
            </a:r>
            <a:r>
              <a:rPr lang="en-GB" sz="1200" dirty="0"/>
              <a:t>were more likely to agree they can confidently recognise scams (78%) and were less likely to have fallen victim to one (8%)</a:t>
            </a:r>
          </a:p>
          <a:p>
            <a:endParaRPr lang="en-GB" sz="1200" dirty="0"/>
          </a:p>
          <a:p>
            <a:r>
              <a:rPr lang="en-GB" sz="1200" dirty="0"/>
              <a:t>Those with a </a:t>
            </a:r>
            <a:r>
              <a:rPr lang="en-GB" sz="1200" b="1" dirty="0"/>
              <a:t>disability</a:t>
            </a:r>
            <a:r>
              <a:rPr lang="en-GB" sz="1200" dirty="0"/>
              <a:t> were less likely to agree they can confidently recognise scams (66%) and more likely to have seen (41%) or fallen victim to one (13%)</a:t>
            </a:r>
          </a:p>
        </p:txBody>
      </p:sp>
      <p:sp>
        <p:nvSpPr>
          <p:cNvPr id="8" name="TextBox 7">
            <a:extLst>
              <a:ext uri="{FF2B5EF4-FFF2-40B4-BE49-F238E27FC236}">
                <a16:creationId xmlns:a16="http://schemas.microsoft.com/office/drawing/2014/main" id="{1F321852-E7EA-668F-16E4-DEF74FDB86B9}"/>
              </a:ext>
            </a:extLst>
          </p:cNvPr>
          <p:cNvSpPr txBox="1"/>
          <p:nvPr/>
        </p:nvSpPr>
        <p:spPr>
          <a:xfrm>
            <a:off x="-1" y="6497570"/>
            <a:ext cx="8661243" cy="507831"/>
          </a:xfrm>
          <a:prstGeom prst="rect">
            <a:avLst/>
          </a:prstGeom>
          <a:noFill/>
        </p:spPr>
        <p:txBody>
          <a:bodyPr wrap="square" rtlCol="0">
            <a:spAutoFit/>
          </a:bodyPr>
          <a:lstStyle/>
          <a:p>
            <a:pPr>
              <a:buClr>
                <a:srgbClr val="2CE3A0"/>
              </a:buClr>
            </a:pPr>
            <a:r>
              <a:rPr lang="en-US" sz="900" i="1" dirty="0"/>
              <a:t>F1. To what extent do you agree or disagree with the statement: 'I am confident that I can </a:t>
            </a:r>
            <a:r>
              <a:rPr lang="en-US" sz="900" i="1" dirty="0" err="1"/>
              <a:t>recognise</a:t>
            </a:r>
            <a:r>
              <a:rPr lang="en-US" sz="900" i="1" dirty="0"/>
              <a:t> scams’? </a:t>
            </a:r>
            <a:r>
              <a:rPr lang="en-GB" sz="900" i="1" dirty="0"/>
              <a:t>Base: All (2034)</a:t>
            </a:r>
          </a:p>
          <a:p>
            <a:pPr>
              <a:buClr>
                <a:srgbClr val="2CE3A0"/>
              </a:buClr>
            </a:pPr>
            <a:r>
              <a:rPr lang="en-US" sz="900" i="1" dirty="0"/>
              <a:t>F2. In the past 12 months, have you been targeted by or fallen victim to at least one scam? </a:t>
            </a:r>
            <a:r>
              <a:rPr lang="en-GB" sz="900" i="1" dirty="0"/>
              <a:t>Base: All (2034)</a:t>
            </a:r>
          </a:p>
          <a:p>
            <a:pPr>
              <a:buClr>
                <a:srgbClr val="2CE3A0"/>
              </a:buClr>
            </a:pPr>
            <a:endParaRPr lang="en-GB" sz="900" i="1" dirty="0"/>
          </a:p>
        </p:txBody>
      </p:sp>
      <p:sp>
        <p:nvSpPr>
          <p:cNvPr id="9" name="TextBox 8">
            <a:extLst>
              <a:ext uri="{FF2B5EF4-FFF2-40B4-BE49-F238E27FC236}">
                <a16:creationId xmlns:a16="http://schemas.microsoft.com/office/drawing/2014/main" id="{9D227AC5-D96B-B61B-54C8-9150934E9409}"/>
              </a:ext>
            </a:extLst>
          </p:cNvPr>
          <p:cNvSpPr txBox="1"/>
          <p:nvPr/>
        </p:nvSpPr>
        <p:spPr>
          <a:xfrm>
            <a:off x="8032969" y="1485425"/>
            <a:ext cx="3881483" cy="307777"/>
          </a:xfrm>
          <a:prstGeom prst="rect">
            <a:avLst/>
          </a:prstGeom>
          <a:noFill/>
        </p:spPr>
        <p:txBody>
          <a:bodyPr wrap="square" rtlCol="0">
            <a:spAutoFit/>
          </a:bodyPr>
          <a:lstStyle/>
          <a:p>
            <a:pPr algn="l">
              <a:buClr>
                <a:srgbClr val="2CE3A0"/>
              </a:buClr>
            </a:pPr>
            <a:r>
              <a:rPr lang="en-GB" sz="1400" b="1" dirty="0"/>
              <a:t>Experiences of scams in last 12 months</a:t>
            </a:r>
          </a:p>
        </p:txBody>
      </p:sp>
      <p:sp>
        <p:nvSpPr>
          <p:cNvPr id="10" name="Rectangle: Rounded Corners 9">
            <a:extLst>
              <a:ext uri="{FF2B5EF4-FFF2-40B4-BE49-F238E27FC236}">
                <a16:creationId xmlns:a16="http://schemas.microsoft.com/office/drawing/2014/main" id="{D14E9AAA-D384-106E-6CC4-64D21F483883}"/>
              </a:ext>
            </a:extLst>
          </p:cNvPr>
          <p:cNvSpPr/>
          <p:nvPr/>
        </p:nvSpPr>
        <p:spPr>
          <a:xfrm>
            <a:off x="4235961" y="4369424"/>
            <a:ext cx="3702348" cy="182320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endParaRPr lang="en-GB" sz="1200" dirty="0"/>
          </a:p>
          <a:p>
            <a:r>
              <a:rPr lang="en-GB" sz="1200" b="1" dirty="0"/>
              <a:t>Male consumers </a:t>
            </a:r>
            <a:r>
              <a:rPr lang="en-GB" sz="1200" dirty="0"/>
              <a:t>were more likely to agree they can confidently recognise scams (77%) and were more likely to have been seen or targeted by one (41%)</a:t>
            </a:r>
          </a:p>
          <a:p>
            <a:endParaRPr lang="en-GB" sz="1200" dirty="0"/>
          </a:p>
          <a:p>
            <a:r>
              <a:rPr lang="en-GB" sz="1200" dirty="0"/>
              <a:t>Those </a:t>
            </a:r>
            <a:r>
              <a:rPr lang="en-GB" sz="1200" b="1" dirty="0"/>
              <a:t>not confident using the internet </a:t>
            </a:r>
            <a:r>
              <a:rPr lang="en-GB" sz="1200" dirty="0"/>
              <a:t>were less likely to agree they can confidently recognise scams (40%)</a:t>
            </a:r>
          </a:p>
          <a:p>
            <a:endParaRPr lang="en-GB" sz="1200" dirty="0"/>
          </a:p>
        </p:txBody>
      </p:sp>
      <p:graphicFrame>
        <p:nvGraphicFramePr>
          <p:cNvPr id="14" name="Chart 13">
            <a:extLst>
              <a:ext uri="{FF2B5EF4-FFF2-40B4-BE49-F238E27FC236}">
                <a16:creationId xmlns:a16="http://schemas.microsoft.com/office/drawing/2014/main" id="{2DBD7EA0-C717-DD1C-0F73-8860C23E1EB4}"/>
              </a:ext>
            </a:extLst>
          </p:cNvPr>
          <p:cNvGraphicFramePr/>
          <p:nvPr>
            <p:extLst>
              <p:ext uri="{D42A27DB-BD31-4B8C-83A1-F6EECF244321}">
                <p14:modId xmlns:p14="http://schemas.microsoft.com/office/powerpoint/2010/main" val="904942538"/>
              </p:ext>
            </p:extLst>
          </p:nvPr>
        </p:nvGraphicFramePr>
        <p:xfrm>
          <a:off x="263216" y="1999354"/>
          <a:ext cx="6918095" cy="1753771"/>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19C39702-0154-9C82-354F-695B2FC86025}"/>
              </a:ext>
            </a:extLst>
          </p:cNvPr>
          <p:cNvSpPr txBox="1"/>
          <p:nvPr/>
        </p:nvSpPr>
        <p:spPr>
          <a:xfrm>
            <a:off x="1715370" y="1476134"/>
            <a:ext cx="4013786" cy="523220"/>
          </a:xfrm>
          <a:prstGeom prst="rect">
            <a:avLst/>
          </a:prstGeom>
          <a:noFill/>
        </p:spPr>
        <p:txBody>
          <a:bodyPr wrap="square" rtlCol="0">
            <a:spAutoFit/>
          </a:bodyPr>
          <a:lstStyle/>
          <a:p>
            <a:pPr algn="ctr">
              <a:buClr>
                <a:srgbClr val="2CE3A0"/>
              </a:buClr>
            </a:pPr>
            <a:r>
              <a:rPr lang="en-GB" sz="1400" b="1" dirty="0"/>
              <a:t>Agreement with ‘I am confident that I can recognise scams’</a:t>
            </a:r>
          </a:p>
        </p:txBody>
      </p:sp>
      <p:sp>
        <p:nvSpPr>
          <p:cNvPr id="18" name="Rectangle: Rounded Corners 17">
            <a:extLst>
              <a:ext uri="{FF2B5EF4-FFF2-40B4-BE49-F238E27FC236}">
                <a16:creationId xmlns:a16="http://schemas.microsoft.com/office/drawing/2014/main" id="{16F75681-3F04-B59A-9B02-72CBF60DD96F}"/>
              </a:ext>
            </a:extLst>
          </p:cNvPr>
          <p:cNvSpPr/>
          <p:nvPr/>
        </p:nvSpPr>
        <p:spPr>
          <a:xfrm>
            <a:off x="8099612" y="4362923"/>
            <a:ext cx="3702349" cy="1829702"/>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endParaRPr lang="en-GB" sz="1200" dirty="0"/>
          </a:p>
          <a:p>
            <a:r>
              <a:rPr lang="en-GB" sz="1200" dirty="0"/>
              <a:t>Those </a:t>
            </a:r>
            <a:r>
              <a:rPr lang="en-GB" sz="1200" b="1" dirty="0"/>
              <a:t>aged 25-34 </a:t>
            </a:r>
            <a:r>
              <a:rPr lang="en-GB" sz="1200" dirty="0"/>
              <a:t>were more likely than other age groups to say they can confidently recognise scams (85%)</a:t>
            </a:r>
          </a:p>
          <a:p>
            <a:endParaRPr lang="en-GB" sz="1200" dirty="0"/>
          </a:p>
          <a:p>
            <a:r>
              <a:rPr lang="en-GB" sz="1200" dirty="0"/>
              <a:t>Those </a:t>
            </a:r>
            <a:r>
              <a:rPr lang="en-GB" sz="1200" b="1" dirty="0"/>
              <a:t>aged 75+ </a:t>
            </a:r>
            <a:r>
              <a:rPr lang="en-GB" sz="1200" dirty="0"/>
              <a:t>were most likely to have seen or been targeted by a scam (54%)</a:t>
            </a:r>
          </a:p>
          <a:p>
            <a:endParaRPr lang="en-GB" sz="1200" dirty="0"/>
          </a:p>
          <a:p>
            <a:r>
              <a:rPr lang="en-GB" sz="1200" dirty="0"/>
              <a:t>Those </a:t>
            </a:r>
            <a:r>
              <a:rPr lang="en-GB" sz="1200" b="1" dirty="0"/>
              <a:t>aged 18-24 </a:t>
            </a:r>
            <a:r>
              <a:rPr lang="en-GB" sz="1200" dirty="0"/>
              <a:t>were most likely to have fallen victim to a scam (18%)</a:t>
            </a:r>
          </a:p>
          <a:p>
            <a:endParaRPr lang="en-GB" sz="1200" dirty="0"/>
          </a:p>
        </p:txBody>
      </p:sp>
      <p:cxnSp>
        <p:nvCxnSpPr>
          <p:cNvPr id="3" name="Straight Connector 2">
            <a:extLst>
              <a:ext uri="{FF2B5EF4-FFF2-40B4-BE49-F238E27FC236}">
                <a16:creationId xmlns:a16="http://schemas.microsoft.com/office/drawing/2014/main" id="{CA6C9CC0-F34B-C57B-5DED-955C9BF75451}"/>
              </a:ext>
            </a:extLst>
          </p:cNvPr>
          <p:cNvCxnSpPr>
            <a:cxnSpLocks/>
          </p:cNvCxnSpPr>
          <p:nvPr/>
        </p:nvCxnSpPr>
        <p:spPr>
          <a:xfrm>
            <a:off x="7301563" y="1476134"/>
            <a:ext cx="0" cy="2527067"/>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6" name="Graphic 15" descr="Shield Cross with solid fill">
            <a:extLst>
              <a:ext uri="{FF2B5EF4-FFF2-40B4-BE49-F238E27FC236}">
                <a16:creationId xmlns:a16="http://schemas.microsoft.com/office/drawing/2014/main" id="{92C912D5-235C-15B6-2F82-8D3836502B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5590" y="4554686"/>
            <a:ext cx="432000" cy="432000"/>
          </a:xfrm>
          <a:prstGeom prst="rect">
            <a:avLst/>
          </a:prstGeom>
        </p:spPr>
      </p:pic>
      <p:pic>
        <p:nvPicPr>
          <p:cNvPr id="24" name="Graphic 23" descr="Gender with solid fill">
            <a:extLst>
              <a:ext uri="{FF2B5EF4-FFF2-40B4-BE49-F238E27FC236}">
                <a16:creationId xmlns:a16="http://schemas.microsoft.com/office/drawing/2014/main" id="{4B9E9715-71D2-3CB0-CD34-EA53EDA29A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99081" y="4620284"/>
            <a:ext cx="432000" cy="432000"/>
          </a:xfrm>
          <a:prstGeom prst="rect">
            <a:avLst/>
          </a:prstGeom>
        </p:spPr>
      </p:pic>
      <p:pic>
        <p:nvPicPr>
          <p:cNvPr id="25" name="Graphic 24" descr="Wireless with solid fill">
            <a:extLst>
              <a:ext uri="{FF2B5EF4-FFF2-40B4-BE49-F238E27FC236}">
                <a16:creationId xmlns:a16="http://schemas.microsoft.com/office/drawing/2014/main" id="{6D102B2B-3285-2E07-30BE-756FDAE94D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700000">
            <a:off x="4399081" y="5391130"/>
            <a:ext cx="432000" cy="432000"/>
          </a:xfrm>
          <a:prstGeom prst="rect">
            <a:avLst/>
          </a:prstGeom>
        </p:spPr>
      </p:pic>
      <p:grpSp>
        <p:nvGrpSpPr>
          <p:cNvPr id="26" name="Group 25">
            <a:extLst>
              <a:ext uri="{FF2B5EF4-FFF2-40B4-BE49-F238E27FC236}">
                <a16:creationId xmlns:a16="http://schemas.microsoft.com/office/drawing/2014/main" id="{D9A3CE09-F871-BD2C-34D6-6A0B7C0637E3}"/>
              </a:ext>
            </a:extLst>
          </p:cNvPr>
          <p:cNvGrpSpPr>
            <a:grpSpLocks noChangeAspect="1"/>
          </p:cNvGrpSpPr>
          <p:nvPr/>
        </p:nvGrpSpPr>
        <p:grpSpPr>
          <a:xfrm>
            <a:off x="8113460" y="5061772"/>
            <a:ext cx="627313" cy="432001"/>
            <a:chOff x="6367160" y="1653803"/>
            <a:chExt cx="809896" cy="557735"/>
          </a:xfrm>
        </p:grpSpPr>
        <p:pic>
          <p:nvPicPr>
            <p:cNvPr id="27" name="Graphic 26" descr="Man with cane with solid fill">
              <a:extLst>
                <a:ext uri="{FF2B5EF4-FFF2-40B4-BE49-F238E27FC236}">
                  <a16:creationId xmlns:a16="http://schemas.microsoft.com/office/drawing/2014/main" id="{63D08080-5E05-5EE9-1DBA-F3802D39BC7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21471" y="1755953"/>
              <a:ext cx="455585" cy="455585"/>
            </a:xfrm>
            <a:prstGeom prst="rect">
              <a:avLst/>
            </a:prstGeom>
          </p:spPr>
        </p:pic>
        <p:pic>
          <p:nvPicPr>
            <p:cNvPr id="28" name="Graphic 27" descr="Man with kid with solid fill">
              <a:extLst>
                <a:ext uri="{FF2B5EF4-FFF2-40B4-BE49-F238E27FC236}">
                  <a16:creationId xmlns:a16="http://schemas.microsoft.com/office/drawing/2014/main" id="{EB69837B-FC3C-3A0E-EDE3-7DF8A939335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67160" y="1653803"/>
              <a:ext cx="557735" cy="557735"/>
            </a:xfrm>
            <a:prstGeom prst="rect">
              <a:avLst/>
            </a:prstGeom>
          </p:spPr>
        </p:pic>
      </p:grpSp>
      <p:sp>
        <p:nvSpPr>
          <p:cNvPr id="11" name="Left Brace 10">
            <a:extLst>
              <a:ext uri="{FF2B5EF4-FFF2-40B4-BE49-F238E27FC236}">
                <a16:creationId xmlns:a16="http://schemas.microsoft.com/office/drawing/2014/main" id="{29EF8B49-EB81-1591-EE35-F8D2FEA9FB51}"/>
              </a:ext>
            </a:extLst>
          </p:cNvPr>
          <p:cNvSpPr/>
          <p:nvPr/>
        </p:nvSpPr>
        <p:spPr>
          <a:xfrm rot="5400000">
            <a:off x="2704693" y="-46050"/>
            <a:ext cx="144769" cy="469563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Left Brace 11">
            <a:extLst>
              <a:ext uri="{FF2B5EF4-FFF2-40B4-BE49-F238E27FC236}">
                <a16:creationId xmlns:a16="http://schemas.microsoft.com/office/drawing/2014/main" id="{580CF3EA-F71D-EDBB-4D2A-5580542550F7}"/>
              </a:ext>
            </a:extLst>
          </p:cNvPr>
          <p:cNvSpPr/>
          <p:nvPr/>
        </p:nvSpPr>
        <p:spPr>
          <a:xfrm rot="5400000">
            <a:off x="6386289" y="2040109"/>
            <a:ext cx="144772" cy="47725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TextBox 12">
            <a:extLst>
              <a:ext uri="{FF2B5EF4-FFF2-40B4-BE49-F238E27FC236}">
                <a16:creationId xmlns:a16="http://schemas.microsoft.com/office/drawing/2014/main" id="{22B3DAAD-A7DB-9E59-A71C-5A4020CDC96E}"/>
              </a:ext>
            </a:extLst>
          </p:cNvPr>
          <p:cNvSpPr txBox="1"/>
          <p:nvPr/>
        </p:nvSpPr>
        <p:spPr>
          <a:xfrm>
            <a:off x="2570764" y="1960480"/>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73%</a:t>
            </a:r>
          </a:p>
        </p:txBody>
      </p:sp>
      <p:sp>
        <p:nvSpPr>
          <p:cNvPr id="15" name="TextBox 14">
            <a:extLst>
              <a:ext uri="{FF2B5EF4-FFF2-40B4-BE49-F238E27FC236}">
                <a16:creationId xmlns:a16="http://schemas.microsoft.com/office/drawing/2014/main" id="{2DB73A57-D9F2-8D9F-ABD3-6AE938394543}"/>
              </a:ext>
            </a:extLst>
          </p:cNvPr>
          <p:cNvSpPr txBox="1"/>
          <p:nvPr/>
        </p:nvSpPr>
        <p:spPr>
          <a:xfrm>
            <a:off x="6271171" y="1963119"/>
            <a:ext cx="768096" cy="307777"/>
          </a:xfrm>
          <a:prstGeom prst="rect">
            <a:avLst/>
          </a:prstGeom>
          <a:noFill/>
        </p:spPr>
        <p:txBody>
          <a:bodyPr wrap="square" rtlCol="0">
            <a:spAutoFit/>
          </a:bodyPr>
          <a:lstStyle/>
          <a:p>
            <a:pPr algn="l">
              <a:buClr>
                <a:srgbClr val="2CE3A0"/>
              </a:buClr>
            </a:pPr>
            <a:r>
              <a:rPr lang="en-GB" sz="1400" b="1" dirty="0">
                <a:solidFill>
                  <a:schemeClr val="accent1"/>
                </a:solidFill>
              </a:rPr>
              <a:t>9%</a:t>
            </a:r>
          </a:p>
        </p:txBody>
      </p:sp>
      <p:pic>
        <p:nvPicPr>
          <p:cNvPr id="5" name="Graphic 4" descr="Person in wheelchair with solid fill">
            <a:extLst>
              <a:ext uri="{FF2B5EF4-FFF2-40B4-BE49-F238E27FC236}">
                <a16:creationId xmlns:a16="http://schemas.microsoft.com/office/drawing/2014/main" id="{31B8AFD2-153A-CFA4-196B-1462D5C9D4E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95590" y="5493773"/>
            <a:ext cx="432000" cy="432000"/>
          </a:xfrm>
          <a:prstGeom prst="rect">
            <a:avLst/>
          </a:prstGeom>
        </p:spPr>
      </p:pic>
    </p:spTree>
    <p:extLst>
      <p:ext uri="{BB962C8B-B14F-4D97-AF65-F5344CB8AC3E}">
        <p14:creationId xmlns:p14="http://schemas.microsoft.com/office/powerpoint/2010/main" val="2291866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778E-2749-B6D8-DB4A-8C06BE2802FF}"/>
              </a:ext>
            </a:extLst>
          </p:cNvPr>
          <p:cNvSpPr>
            <a:spLocks noGrp="1"/>
          </p:cNvSpPr>
          <p:nvPr>
            <p:ph type="title"/>
          </p:nvPr>
        </p:nvSpPr>
        <p:spPr>
          <a:xfrm>
            <a:off x="158195" y="343847"/>
            <a:ext cx="9140044" cy="557735"/>
          </a:xfrm>
        </p:spPr>
        <p:txBody>
          <a:bodyPr/>
          <a:lstStyle/>
          <a:p>
            <a:r>
              <a:rPr lang="en-US" dirty="0"/>
              <a:t>Two thirds of those who fell victim to a scam lost money and one in ten of those lost over £5,000</a:t>
            </a:r>
            <a:br>
              <a:rPr lang="en-GB" dirty="0"/>
            </a:br>
            <a:endParaRPr lang="en-GB" dirty="0"/>
          </a:p>
        </p:txBody>
      </p:sp>
      <p:graphicFrame>
        <p:nvGraphicFramePr>
          <p:cNvPr id="4" name="Chart 3">
            <a:extLst>
              <a:ext uri="{FF2B5EF4-FFF2-40B4-BE49-F238E27FC236}">
                <a16:creationId xmlns:a16="http://schemas.microsoft.com/office/drawing/2014/main" id="{F9BD80C4-3C65-B761-7859-81457A66935B}"/>
              </a:ext>
            </a:extLst>
          </p:cNvPr>
          <p:cNvGraphicFramePr/>
          <p:nvPr>
            <p:extLst>
              <p:ext uri="{D42A27DB-BD31-4B8C-83A1-F6EECF244321}">
                <p14:modId xmlns:p14="http://schemas.microsoft.com/office/powerpoint/2010/main" val="2209811915"/>
              </p:ext>
            </p:extLst>
          </p:nvPr>
        </p:nvGraphicFramePr>
        <p:xfrm>
          <a:off x="755831" y="1818816"/>
          <a:ext cx="4172203" cy="233083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2EBEECCB-8D12-97FF-B3B1-3EA81E8C1014}"/>
              </a:ext>
            </a:extLst>
          </p:cNvPr>
          <p:cNvSpPr txBox="1"/>
          <p:nvPr/>
        </p:nvSpPr>
        <p:spPr>
          <a:xfrm>
            <a:off x="320982" y="1531014"/>
            <a:ext cx="5041900" cy="307777"/>
          </a:xfrm>
          <a:prstGeom prst="rect">
            <a:avLst/>
          </a:prstGeom>
          <a:noFill/>
        </p:spPr>
        <p:txBody>
          <a:bodyPr wrap="square" rtlCol="0">
            <a:spAutoFit/>
          </a:bodyPr>
          <a:lstStyle/>
          <a:p>
            <a:pPr algn="l">
              <a:buClr>
                <a:srgbClr val="2CE3A0"/>
              </a:buClr>
            </a:pPr>
            <a:r>
              <a:rPr lang="en-GB" sz="1400" b="1" dirty="0"/>
              <a:t>Of those who fell victim to a scam, did they lose money?</a:t>
            </a:r>
          </a:p>
        </p:txBody>
      </p:sp>
      <p:sp>
        <p:nvSpPr>
          <p:cNvPr id="6" name="Rectangle: Rounded Corners 5">
            <a:extLst>
              <a:ext uri="{FF2B5EF4-FFF2-40B4-BE49-F238E27FC236}">
                <a16:creationId xmlns:a16="http://schemas.microsoft.com/office/drawing/2014/main" id="{9CA9EF52-9CDF-CCDC-6882-6ED9DBE1C419}"/>
              </a:ext>
            </a:extLst>
          </p:cNvPr>
          <p:cNvSpPr/>
          <p:nvPr/>
        </p:nvSpPr>
        <p:spPr>
          <a:xfrm>
            <a:off x="576328" y="4026979"/>
            <a:ext cx="4786554" cy="233083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endParaRPr lang="en-GB" sz="1200" dirty="0"/>
          </a:p>
          <a:p>
            <a:r>
              <a:rPr lang="en-GB" sz="1200" dirty="0"/>
              <a:t>Consumers meeting </a:t>
            </a:r>
            <a:r>
              <a:rPr lang="en-GB" sz="1200" b="1" dirty="0"/>
              <a:t>one</a:t>
            </a:r>
            <a:r>
              <a:rPr lang="en-GB" sz="1200" dirty="0"/>
              <a:t> (74%) or </a:t>
            </a:r>
            <a:r>
              <a:rPr lang="en-GB" sz="1200" b="1" dirty="0"/>
              <a:t>more than one vulnerability indicator </a:t>
            </a:r>
            <a:r>
              <a:rPr lang="en-GB" sz="1200" dirty="0"/>
              <a:t>(76%) were more likely to say they lost money due to a scam</a:t>
            </a:r>
          </a:p>
          <a:p>
            <a:endParaRPr lang="en-GB" sz="1200" dirty="0"/>
          </a:p>
          <a:p>
            <a:endParaRPr lang="en-GB" sz="1200" dirty="0"/>
          </a:p>
          <a:p>
            <a:r>
              <a:rPr lang="en-GB" sz="1200" dirty="0"/>
              <a:t>Consumers with a </a:t>
            </a:r>
            <a:r>
              <a:rPr lang="en-GB" sz="1200" b="1" dirty="0"/>
              <a:t>disability that limits them a lot </a:t>
            </a:r>
            <a:r>
              <a:rPr lang="en-GB" sz="1200" dirty="0"/>
              <a:t>were much more likely to have lost money due to scams (91%)</a:t>
            </a:r>
          </a:p>
          <a:p>
            <a:endParaRPr lang="en-GB" sz="1200" dirty="0"/>
          </a:p>
          <a:p>
            <a:endParaRPr lang="en-GB" sz="1200" dirty="0"/>
          </a:p>
          <a:p>
            <a:r>
              <a:rPr lang="en-GB" sz="1200" dirty="0"/>
              <a:t>Those </a:t>
            </a:r>
            <a:r>
              <a:rPr lang="en-GB" sz="1200" b="1" dirty="0"/>
              <a:t>aged 45-54 </a:t>
            </a:r>
            <a:r>
              <a:rPr lang="en-GB" sz="1200" dirty="0"/>
              <a:t>were most likely to have lost money due to scams (79%)</a:t>
            </a:r>
          </a:p>
          <a:p>
            <a:endParaRPr lang="en-GB" sz="1200" dirty="0"/>
          </a:p>
        </p:txBody>
      </p:sp>
      <p:graphicFrame>
        <p:nvGraphicFramePr>
          <p:cNvPr id="7" name="Chart 6">
            <a:extLst>
              <a:ext uri="{FF2B5EF4-FFF2-40B4-BE49-F238E27FC236}">
                <a16:creationId xmlns:a16="http://schemas.microsoft.com/office/drawing/2014/main" id="{08B2C02A-CFA6-DAD8-D9E7-E0D7362AEC2E}"/>
              </a:ext>
            </a:extLst>
          </p:cNvPr>
          <p:cNvGraphicFramePr/>
          <p:nvPr>
            <p:extLst>
              <p:ext uri="{D42A27DB-BD31-4B8C-83A1-F6EECF244321}">
                <p14:modId xmlns:p14="http://schemas.microsoft.com/office/powerpoint/2010/main" val="2167539362"/>
              </p:ext>
            </p:extLst>
          </p:nvPr>
        </p:nvGraphicFramePr>
        <p:xfrm>
          <a:off x="6095999" y="1185583"/>
          <a:ext cx="5629656" cy="2879324"/>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Rounded Corners 7">
            <a:extLst>
              <a:ext uri="{FF2B5EF4-FFF2-40B4-BE49-F238E27FC236}">
                <a16:creationId xmlns:a16="http://schemas.microsoft.com/office/drawing/2014/main" id="{0C54858F-5FFB-8EBE-0549-891C14F1263B}"/>
              </a:ext>
            </a:extLst>
          </p:cNvPr>
          <p:cNvSpPr/>
          <p:nvPr/>
        </p:nvSpPr>
        <p:spPr>
          <a:xfrm>
            <a:off x="6223400" y="4026979"/>
            <a:ext cx="5502255" cy="1803766"/>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endParaRPr lang="en-GB" sz="1200" dirty="0"/>
          </a:p>
          <a:p>
            <a:r>
              <a:rPr lang="en-GB" sz="1200" dirty="0"/>
              <a:t>Consumers with </a:t>
            </a:r>
            <a:r>
              <a:rPr lang="en-GB" sz="1200" b="1" dirty="0"/>
              <a:t>more than one vulnerability indicator </a:t>
            </a:r>
            <a:r>
              <a:rPr lang="en-GB" sz="1200" dirty="0"/>
              <a:t>were more likely than average to have lost £500 - £1,000 to scams (32%)</a:t>
            </a:r>
          </a:p>
          <a:p>
            <a:endParaRPr lang="en-GB" sz="1200" dirty="0"/>
          </a:p>
          <a:p>
            <a:endParaRPr lang="en-GB" sz="1200" dirty="0"/>
          </a:p>
          <a:p>
            <a:r>
              <a:rPr lang="en-GB" sz="1200" dirty="0"/>
              <a:t>Consumers with an annual household income of</a:t>
            </a:r>
            <a:r>
              <a:rPr lang="en-GB" sz="1200" b="1" dirty="0"/>
              <a:t> £60,000 or more </a:t>
            </a:r>
            <a:r>
              <a:rPr lang="en-GB" sz="1200" dirty="0"/>
              <a:t>were more likely than average to have lost £1,000 - £5,000 (17%)</a:t>
            </a:r>
          </a:p>
          <a:p>
            <a:endParaRPr lang="en-GB" sz="1200" dirty="0"/>
          </a:p>
        </p:txBody>
      </p:sp>
      <p:sp>
        <p:nvSpPr>
          <p:cNvPr id="10" name="TextBox 9">
            <a:extLst>
              <a:ext uri="{FF2B5EF4-FFF2-40B4-BE49-F238E27FC236}">
                <a16:creationId xmlns:a16="http://schemas.microsoft.com/office/drawing/2014/main" id="{929B1554-0AE5-564F-1915-51075C34CD6D}"/>
              </a:ext>
            </a:extLst>
          </p:cNvPr>
          <p:cNvSpPr txBox="1"/>
          <p:nvPr/>
        </p:nvSpPr>
        <p:spPr>
          <a:xfrm>
            <a:off x="0" y="6509335"/>
            <a:ext cx="9456435" cy="369332"/>
          </a:xfrm>
          <a:prstGeom prst="rect">
            <a:avLst/>
          </a:prstGeom>
          <a:noFill/>
        </p:spPr>
        <p:txBody>
          <a:bodyPr wrap="none" rtlCol="0">
            <a:spAutoFit/>
          </a:bodyPr>
          <a:lstStyle/>
          <a:p>
            <a:pPr>
              <a:buClr>
                <a:srgbClr val="2CE3A0"/>
              </a:buClr>
            </a:pPr>
            <a:r>
              <a:rPr lang="en-US" sz="900" i="1" dirty="0"/>
              <a:t>F3. Thinking about the scam(s) you have been a victim to over the past 12 months, did you lose any money (before receiving any compensation)? </a:t>
            </a:r>
            <a:r>
              <a:rPr lang="en-GB" sz="900" i="1" dirty="0"/>
              <a:t>Base: Fallen victim to a scam (198)</a:t>
            </a:r>
          </a:p>
          <a:p>
            <a:pPr>
              <a:buClr>
                <a:srgbClr val="2CE3A0"/>
              </a:buClr>
            </a:pPr>
            <a:r>
              <a:rPr lang="en-US" sz="900" i="1" dirty="0"/>
              <a:t>F4. How much money did you lose (before receiving any compensation)? Base: Fallen victim to a scam and lost money (129)</a:t>
            </a:r>
            <a:endParaRPr lang="en-GB" sz="900" i="1" dirty="0"/>
          </a:p>
        </p:txBody>
      </p:sp>
      <p:pic>
        <p:nvPicPr>
          <p:cNvPr id="3" name="Graphic 2" descr="Shield Cross with solid fill">
            <a:extLst>
              <a:ext uri="{FF2B5EF4-FFF2-40B4-BE49-F238E27FC236}">
                <a16:creationId xmlns:a16="http://schemas.microsoft.com/office/drawing/2014/main" id="{34DE9735-E5E3-4C69-672F-ECA028D589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5831" y="4207894"/>
            <a:ext cx="432000" cy="432000"/>
          </a:xfrm>
          <a:prstGeom prst="rect">
            <a:avLst/>
          </a:prstGeom>
        </p:spPr>
      </p:pic>
      <p:pic>
        <p:nvPicPr>
          <p:cNvPr id="12" name="Graphic 11" descr="Person in wheelchair with solid fill">
            <a:extLst>
              <a:ext uri="{FF2B5EF4-FFF2-40B4-BE49-F238E27FC236}">
                <a16:creationId xmlns:a16="http://schemas.microsoft.com/office/drawing/2014/main" id="{C8A788E2-7BF0-25C9-47B4-8B1350D74C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5831" y="5057947"/>
            <a:ext cx="432000" cy="432000"/>
          </a:xfrm>
          <a:prstGeom prst="rect">
            <a:avLst/>
          </a:prstGeom>
        </p:spPr>
      </p:pic>
      <p:pic>
        <p:nvPicPr>
          <p:cNvPr id="16" name="Graphic 15" descr="Wireless with solid fill">
            <a:extLst>
              <a:ext uri="{FF2B5EF4-FFF2-40B4-BE49-F238E27FC236}">
                <a16:creationId xmlns:a16="http://schemas.microsoft.com/office/drawing/2014/main" id="{38829152-097E-6FF8-8FE7-D189133493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700000">
            <a:off x="755831" y="5707879"/>
            <a:ext cx="432000" cy="432000"/>
          </a:xfrm>
          <a:prstGeom prst="rect">
            <a:avLst/>
          </a:prstGeom>
        </p:spPr>
      </p:pic>
      <p:sp>
        <p:nvSpPr>
          <p:cNvPr id="17" name="TextBox 16">
            <a:extLst>
              <a:ext uri="{FF2B5EF4-FFF2-40B4-BE49-F238E27FC236}">
                <a16:creationId xmlns:a16="http://schemas.microsoft.com/office/drawing/2014/main" id="{A04ABBB7-1A94-9D5C-4507-AA6FD245F603}"/>
              </a:ext>
            </a:extLst>
          </p:cNvPr>
          <p:cNvSpPr txBox="1"/>
          <p:nvPr/>
        </p:nvSpPr>
        <p:spPr>
          <a:xfrm>
            <a:off x="6453577" y="1531014"/>
            <a:ext cx="5041900" cy="307777"/>
          </a:xfrm>
          <a:prstGeom prst="rect">
            <a:avLst/>
          </a:prstGeom>
          <a:noFill/>
        </p:spPr>
        <p:txBody>
          <a:bodyPr wrap="square" rtlCol="0">
            <a:spAutoFit/>
          </a:bodyPr>
          <a:lstStyle/>
          <a:p>
            <a:pPr algn="ctr">
              <a:buClr>
                <a:srgbClr val="2CE3A0"/>
              </a:buClr>
            </a:pPr>
            <a:r>
              <a:rPr lang="en-GB" sz="1400" b="1" dirty="0"/>
              <a:t>Amount of money lost to scams</a:t>
            </a:r>
          </a:p>
        </p:txBody>
      </p:sp>
      <p:cxnSp>
        <p:nvCxnSpPr>
          <p:cNvPr id="18" name="Straight Connector 17">
            <a:extLst>
              <a:ext uri="{FF2B5EF4-FFF2-40B4-BE49-F238E27FC236}">
                <a16:creationId xmlns:a16="http://schemas.microsoft.com/office/drawing/2014/main" id="{DB7BCC27-1D15-B944-ABDE-362E270F984A}"/>
              </a:ext>
            </a:extLst>
          </p:cNvPr>
          <p:cNvCxnSpPr>
            <a:cxnSpLocks/>
          </p:cNvCxnSpPr>
          <p:nvPr/>
        </p:nvCxnSpPr>
        <p:spPr>
          <a:xfrm>
            <a:off x="5853763" y="1399934"/>
            <a:ext cx="0" cy="4829416"/>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0" name="Graphic 19" descr="Shield Cross with solid fill">
            <a:extLst>
              <a:ext uri="{FF2B5EF4-FFF2-40B4-BE49-F238E27FC236}">
                <a16:creationId xmlns:a16="http://schemas.microsoft.com/office/drawing/2014/main" id="{83DDAEEB-DF41-EAB0-8601-B143BCC1EF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51329" y="4364321"/>
            <a:ext cx="432000" cy="432000"/>
          </a:xfrm>
          <a:prstGeom prst="rect">
            <a:avLst/>
          </a:prstGeom>
        </p:spPr>
      </p:pic>
      <p:grpSp>
        <p:nvGrpSpPr>
          <p:cNvPr id="21" name="Group 20">
            <a:extLst>
              <a:ext uri="{FF2B5EF4-FFF2-40B4-BE49-F238E27FC236}">
                <a16:creationId xmlns:a16="http://schemas.microsoft.com/office/drawing/2014/main" id="{3739A6B6-6BC5-0CD1-E681-23E0E03DDD9F}"/>
              </a:ext>
            </a:extLst>
          </p:cNvPr>
          <p:cNvGrpSpPr>
            <a:grpSpLocks noChangeAspect="1"/>
          </p:cNvGrpSpPr>
          <p:nvPr/>
        </p:nvGrpSpPr>
        <p:grpSpPr>
          <a:xfrm>
            <a:off x="6383964" y="5088051"/>
            <a:ext cx="432000" cy="432000"/>
            <a:chOff x="12201615" y="2319588"/>
            <a:chExt cx="914400" cy="914400"/>
          </a:xfrm>
        </p:grpSpPr>
        <p:grpSp>
          <p:nvGrpSpPr>
            <p:cNvPr id="22" name="Group 21">
              <a:extLst>
                <a:ext uri="{FF2B5EF4-FFF2-40B4-BE49-F238E27FC236}">
                  <a16:creationId xmlns:a16="http://schemas.microsoft.com/office/drawing/2014/main" id="{B177737C-EADC-1D80-6609-70A050CEF4B5}"/>
                </a:ext>
              </a:extLst>
            </p:cNvPr>
            <p:cNvGrpSpPr/>
            <p:nvPr/>
          </p:nvGrpSpPr>
          <p:grpSpPr>
            <a:xfrm>
              <a:off x="12201615" y="2319588"/>
              <a:ext cx="914400" cy="914400"/>
              <a:chOff x="2057399" y="2167188"/>
              <a:chExt cx="914400" cy="914400"/>
            </a:xfrm>
          </p:grpSpPr>
          <p:pic>
            <p:nvPicPr>
              <p:cNvPr id="24" name="Graphic 23" descr="Mortgage with solid fill">
                <a:extLst>
                  <a:ext uri="{FF2B5EF4-FFF2-40B4-BE49-F238E27FC236}">
                    <a16:creationId xmlns:a16="http://schemas.microsoft.com/office/drawing/2014/main" id="{86C62846-E299-2FEF-8659-9857DF2BC7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57399" y="2167188"/>
                <a:ext cx="914400" cy="914400"/>
              </a:xfrm>
              <a:prstGeom prst="rect">
                <a:avLst/>
              </a:prstGeom>
            </p:spPr>
          </p:pic>
          <p:sp>
            <p:nvSpPr>
              <p:cNvPr id="25" name="Rectangle 24">
                <a:extLst>
                  <a:ext uri="{FF2B5EF4-FFF2-40B4-BE49-F238E27FC236}">
                    <a16:creationId xmlns:a16="http://schemas.microsoft.com/office/drawing/2014/main" id="{623139AC-AC22-6C46-C3CD-1C45D4A92FE4}"/>
                  </a:ext>
                </a:extLst>
              </p:cNvPr>
              <p:cNvSpPr/>
              <p:nvPr/>
            </p:nvSpPr>
            <p:spPr>
              <a:xfrm>
                <a:off x="2338006" y="2624388"/>
                <a:ext cx="349858" cy="2669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3" name="Graphic 22" descr="Pound with solid fill">
              <a:extLst>
                <a:ext uri="{FF2B5EF4-FFF2-40B4-BE49-F238E27FC236}">
                  <a16:creationId xmlns:a16="http://schemas.microsoft.com/office/drawing/2014/main" id="{CE4FE03C-6542-5A01-B534-D90CE79DB2E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474271" y="2709736"/>
              <a:ext cx="349858" cy="349858"/>
            </a:xfrm>
            <a:prstGeom prst="rect">
              <a:avLst/>
            </a:prstGeom>
          </p:spPr>
        </p:pic>
      </p:grpSp>
    </p:spTree>
    <p:extLst>
      <p:ext uri="{BB962C8B-B14F-4D97-AF65-F5344CB8AC3E}">
        <p14:creationId xmlns:p14="http://schemas.microsoft.com/office/powerpoint/2010/main" val="107851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AB263-C6E7-4884-EFD5-2AD9B5A3FD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418EEEB-AA1A-F680-219A-F037E1884947}"/>
              </a:ext>
            </a:extLst>
          </p:cNvPr>
          <p:cNvSpPr>
            <a:spLocks noGrp="1"/>
          </p:cNvSpPr>
          <p:nvPr>
            <p:ph type="title"/>
          </p:nvPr>
        </p:nvSpPr>
        <p:spPr>
          <a:xfrm>
            <a:off x="2247900" y="3150132"/>
            <a:ext cx="7175193" cy="557735"/>
          </a:xfrm>
        </p:spPr>
        <p:txBody>
          <a:bodyPr>
            <a:noAutofit/>
          </a:bodyPr>
          <a:lstStyle/>
          <a:p>
            <a:r>
              <a:rPr lang="en-GB" sz="4400"/>
              <a:t>Shopping online</a:t>
            </a:r>
          </a:p>
        </p:txBody>
      </p:sp>
    </p:spTree>
    <p:extLst>
      <p:ext uri="{BB962C8B-B14F-4D97-AF65-F5344CB8AC3E}">
        <p14:creationId xmlns:p14="http://schemas.microsoft.com/office/powerpoint/2010/main" val="439583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2EA04-3797-87E2-E19E-DD1CBF5CF38C}"/>
              </a:ext>
            </a:extLst>
          </p:cNvPr>
          <p:cNvSpPr>
            <a:spLocks noGrp="1"/>
          </p:cNvSpPr>
          <p:nvPr>
            <p:ph type="title"/>
          </p:nvPr>
        </p:nvSpPr>
        <p:spPr>
          <a:xfrm>
            <a:off x="429260" y="369446"/>
            <a:ext cx="8645914" cy="557735"/>
          </a:xfrm>
        </p:spPr>
        <p:txBody>
          <a:bodyPr/>
          <a:lstStyle/>
          <a:p>
            <a:r>
              <a:rPr lang="en-GB"/>
              <a:t>Among those who shopped online, concerns around data use and scams were common</a:t>
            </a:r>
            <a:br>
              <a:rPr lang="en-GB"/>
            </a:br>
            <a:endParaRPr lang="en-GB"/>
          </a:p>
        </p:txBody>
      </p:sp>
      <p:graphicFrame>
        <p:nvGraphicFramePr>
          <p:cNvPr id="9" name="Chart 8">
            <a:extLst>
              <a:ext uri="{FF2B5EF4-FFF2-40B4-BE49-F238E27FC236}">
                <a16:creationId xmlns:a16="http://schemas.microsoft.com/office/drawing/2014/main" id="{80CBDB19-6431-0953-FBC6-18AE2FE6C10E}"/>
              </a:ext>
            </a:extLst>
          </p:cNvPr>
          <p:cNvGraphicFramePr/>
          <p:nvPr>
            <p:extLst>
              <p:ext uri="{D42A27DB-BD31-4B8C-83A1-F6EECF244321}">
                <p14:modId xmlns:p14="http://schemas.microsoft.com/office/powerpoint/2010/main" val="1349620390"/>
              </p:ext>
            </p:extLst>
          </p:nvPr>
        </p:nvGraphicFramePr>
        <p:xfrm>
          <a:off x="7023349" y="1515342"/>
          <a:ext cx="5183820" cy="476579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0AB6CA13-FE95-73E5-45A1-8BD5B189F8AA}"/>
              </a:ext>
            </a:extLst>
          </p:cNvPr>
          <p:cNvSpPr txBox="1"/>
          <p:nvPr/>
        </p:nvSpPr>
        <p:spPr>
          <a:xfrm>
            <a:off x="7645899" y="1429395"/>
            <a:ext cx="5373822" cy="307777"/>
          </a:xfrm>
          <a:prstGeom prst="rect">
            <a:avLst/>
          </a:prstGeom>
          <a:noFill/>
        </p:spPr>
        <p:txBody>
          <a:bodyPr wrap="square" rtlCol="0">
            <a:spAutoFit/>
          </a:bodyPr>
          <a:lstStyle/>
          <a:p>
            <a:pPr algn="l">
              <a:buClr>
                <a:srgbClr val="2CE3A0"/>
              </a:buClr>
            </a:pPr>
            <a:r>
              <a:rPr lang="en-GB" sz="1400" b="1"/>
              <a:t>Experiences of online shopping (% agree)</a:t>
            </a:r>
          </a:p>
        </p:txBody>
      </p:sp>
      <p:graphicFrame>
        <p:nvGraphicFramePr>
          <p:cNvPr id="12" name="Chart 11">
            <a:extLst>
              <a:ext uri="{FF2B5EF4-FFF2-40B4-BE49-F238E27FC236}">
                <a16:creationId xmlns:a16="http://schemas.microsoft.com/office/drawing/2014/main" id="{C7433705-763C-C771-1D95-90695E99B7D0}"/>
              </a:ext>
            </a:extLst>
          </p:cNvPr>
          <p:cNvGraphicFramePr/>
          <p:nvPr>
            <p:extLst>
              <p:ext uri="{D42A27DB-BD31-4B8C-83A1-F6EECF244321}">
                <p14:modId xmlns:p14="http://schemas.microsoft.com/office/powerpoint/2010/main" val="2551461889"/>
              </p:ext>
            </p:extLst>
          </p:nvPr>
        </p:nvGraphicFramePr>
        <p:xfrm>
          <a:off x="128689" y="1805702"/>
          <a:ext cx="4483100" cy="221124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D3E7AA8-2BEB-35F1-38F2-C2E5B913939D}"/>
              </a:ext>
            </a:extLst>
          </p:cNvPr>
          <p:cNvSpPr txBox="1"/>
          <p:nvPr/>
        </p:nvSpPr>
        <p:spPr>
          <a:xfrm>
            <a:off x="429260" y="1548743"/>
            <a:ext cx="2829061" cy="307777"/>
          </a:xfrm>
          <a:prstGeom prst="rect">
            <a:avLst/>
          </a:prstGeom>
          <a:noFill/>
        </p:spPr>
        <p:txBody>
          <a:bodyPr wrap="square" rtlCol="0">
            <a:spAutoFit/>
          </a:bodyPr>
          <a:lstStyle/>
          <a:p>
            <a:pPr algn="l">
              <a:buClr>
                <a:srgbClr val="2CE3A0"/>
              </a:buClr>
            </a:pPr>
            <a:r>
              <a:rPr lang="en-GB" sz="1400" b="1"/>
              <a:t>Frequency of online shopping</a:t>
            </a:r>
          </a:p>
        </p:txBody>
      </p:sp>
      <p:sp>
        <p:nvSpPr>
          <p:cNvPr id="14" name="TextBox 13">
            <a:extLst>
              <a:ext uri="{FF2B5EF4-FFF2-40B4-BE49-F238E27FC236}">
                <a16:creationId xmlns:a16="http://schemas.microsoft.com/office/drawing/2014/main" id="{78877C4E-4618-A853-2EC8-A284CA7DF3C8}"/>
              </a:ext>
            </a:extLst>
          </p:cNvPr>
          <p:cNvSpPr txBox="1"/>
          <p:nvPr/>
        </p:nvSpPr>
        <p:spPr>
          <a:xfrm>
            <a:off x="0" y="6488668"/>
            <a:ext cx="8065028" cy="369332"/>
          </a:xfrm>
          <a:prstGeom prst="rect">
            <a:avLst/>
          </a:prstGeom>
          <a:noFill/>
        </p:spPr>
        <p:txBody>
          <a:bodyPr wrap="none" rtlCol="0">
            <a:spAutoFit/>
          </a:bodyPr>
          <a:lstStyle/>
          <a:p>
            <a:pPr>
              <a:buClr>
                <a:srgbClr val="2CE3A0"/>
              </a:buClr>
            </a:pPr>
            <a:r>
              <a:rPr lang="en-GB" sz="900" i="1"/>
              <a:t>G1. In the past 12 months, how frequently have you personally purchased items or services online? Base: All (2034).</a:t>
            </a:r>
          </a:p>
          <a:p>
            <a:pPr>
              <a:buClr>
                <a:srgbClr val="2CE3A0"/>
              </a:buClr>
            </a:pPr>
            <a:r>
              <a:rPr lang="en-GB" sz="900" i="1"/>
              <a:t>G2. To what extent do you agree or disagree with the following statements about shopping online? Base: Purchased items online in last 12 months (1950).</a:t>
            </a:r>
          </a:p>
        </p:txBody>
      </p:sp>
      <p:sp>
        <p:nvSpPr>
          <p:cNvPr id="11" name="Rectangle: Rounded Corners 10">
            <a:extLst>
              <a:ext uri="{FF2B5EF4-FFF2-40B4-BE49-F238E27FC236}">
                <a16:creationId xmlns:a16="http://schemas.microsoft.com/office/drawing/2014/main" id="{5EE7A25A-8CAC-86F7-FBAD-B63AE35B57D7}"/>
              </a:ext>
            </a:extLst>
          </p:cNvPr>
          <p:cNvSpPr/>
          <p:nvPr/>
        </p:nvSpPr>
        <p:spPr>
          <a:xfrm>
            <a:off x="326037" y="4347918"/>
            <a:ext cx="6479540" cy="1933217"/>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aged </a:t>
            </a:r>
            <a:r>
              <a:rPr lang="en-GB" sz="1200" b="1" dirty="0"/>
              <a:t>18-24</a:t>
            </a:r>
            <a:r>
              <a:rPr lang="en-GB" sz="1200" dirty="0"/>
              <a:t> (60%), </a:t>
            </a:r>
            <a:r>
              <a:rPr lang="en-GB" sz="1200" b="1" dirty="0"/>
              <a:t>25-34</a:t>
            </a:r>
            <a:r>
              <a:rPr lang="en-GB" sz="1200" dirty="0"/>
              <a:t> (60%) and </a:t>
            </a:r>
            <a:r>
              <a:rPr lang="en-GB" sz="1200" b="1" dirty="0"/>
              <a:t>35-44 (55%)</a:t>
            </a:r>
            <a:r>
              <a:rPr lang="en-GB" sz="1200" dirty="0"/>
              <a:t> were more likely to agree that online reviews are trustworthy.</a:t>
            </a:r>
          </a:p>
          <a:p>
            <a:endParaRPr lang="en-GB" sz="1200" dirty="0"/>
          </a:p>
          <a:p>
            <a:r>
              <a:rPr lang="en-GB" sz="1200" dirty="0"/>
              <a:t>Those with an annual household income of </a:t>
            </a:r>
            <a:r>
              <a:rPr lang="en-GB" sz="1200" b="1" dirty="0"/>
              <a:t>£60,000 or more</a:t>
            </a:r>
            <a:r>
              <a:rPr lang="en-GB" sz="1200" dirty="0"/>
              <a:t> were more likely to find prices more affordable when buying an item or service online (69%)</a:t>
            </a:r>
          </a:p>
          <a:p>
            <a:endParaRPr lang="en-GB" sz="1200" dirty="0"/>
          </a:p>
          <a:p>
            <a:r>
              <a:rPr lang="en-GB" sz="1200" b="1" dirty="0"/>
              <a:t>Female consumers </a:t>
            </a:r>
            <a:r>
              <a:rPr lang="en-GB" sz="1200" dirty="0"/>
              <a:t>were more likely to worry about being scammed or misled online (67%) than male respondents (57%).</a:t>
            </a:r>
          </a:p>
        </p:txBody>
      </p:sp>
      <p:sp>
        <p:nvSpPr>
          <p:cNvPr id="4" name="Rectangle: Rounded Corners 3">
            <a:extLst>
              <a:ext uri="{FF2B5EF4-FFF2-40B4-BE49-F238E27FC236}">
                <a16:creationId xmlns:a16="http://schemas.microsoft.com/office/drawing/2014/main" id="{AD1F8FBE-43A9-534D-41C0-4CD81254C3E9}"/>
              </a:ext>
            </a:extLst>
          </p:cNvPr>
          <p:cNvSpPr/>
          <p:nvPr/>
        </p:nvSpPr>
        <p:spPr>
          <a:xfrm>
            <a:off x="4389258" y="1983953"/>
            <a:ext cx="2352523" cy="178075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90000" rtlCol="0" anchor="ctr"/>
          <a:lstStyle/>
          <a:p>
            <a:r>
              <a:rPr lang="en-GB" sz="1200" dirty="0"/>
              <a:t>Those who were more likely to frequently shop online included:</a:t>
            </a:r>
          </a:p>
          <a:p>
            <a:pPr marL="171450" indent="-171450">
              <a:buFont typeface="Arial" panose="020B0604020202020204" pitchFamily="34" charset="0"/>
              <a:buChar char="•"/>
            </a:pPr>
            <a:r>
              <a:rPr lang="en-GB" sz="1200" b="1" dirty="0"/>
              <a:t>Ages</a:t>
            </a:r>
            <a:r>
              <a:rPr lang="en-GB" sz="1200" dirty="0"/>
              <a:t> </a:t>
            </a:r>
            <a:r>
              <a:rPr lang="en-GB" sz="1200" b="1" dirty="0"/>
              <a:t>25-34</a:t>
            </a:r>
            <a:r>
              <a:rPr lang="en-GB" sz="1200" dirty="0"/>
              <a:t> (68%), </a:t>
            </a:r>
            <a:r>
              <a:rPr lang="en-GB" sz="1200" b="1" dirty="0"/>
              <a:t>35-44</a:t>
            </a:r>
            <a:r>
              <a:rPr lang="en-GB" sz="1200" dirty="0"/>
              <a:t> (72%) and </a:t>
            </a:r>
            <a:r>
              <a:rPr lang="en-GB" sz="1200" b="1" dirty="0"/>
              <a:t>45-54</a:t>
            </a:r>
            <a:r>
              <a:rPr lang="en-GB" sz="1200" dirty="0"/>
              <a:t> (67%)</a:t>
            </a:r>
          </a:p>
          <a:p>
            <a:pPr marL="171450" indent="-171450">
              <a:buFont typeface="Arial" panose="020B0604020202020204" pitchFamily="34" charset="0"/>
              <a:buChar char="•"/>
            </a:pPr>
            <a:r>
              <a:rPr lang="en-GB" sz="1200" b="1" dirty="0"/>
              <a:t>Females</a:t>
            </a:r>
            <a:r>
              <a:rPr lang="en-GB" sz="1200" dirty="0"/>
              <a:t> (64%)</a:t>
            </a:r>
          </a:p>
          <a:p>
            <a:pPr marL="171450" indent="-171450">
              <a:buFont typeface="Arial" panose="020B0604020202020204" pitchFamily="34" charset="0"/>
              <a:buChar char="•"/>
            </a:pPr>
            <a:r>
              <a:rPr lang="en-GB" sz="1200" dirty="0"/>
              <a:t>Those in </a:t>
            </a:r>
            <a:r>
              <a:rPr lang="en-GB" sz="1200" b="1" dirty="0"/>
              <a:t>rural areas </a:t>
            </a:r>
            <a:r>
              <a:rPr lang="en-GB" sz="1200" dirty="0"/>
              <a:t>(65%)</a:t>
            </a:r>
          </a:p>
        </p:txBody>
      </p:sp>
      <p:sp>
        <p:nvSpPr>
          <p:cNvPr id="5" name="Rectangle 4">
            <a:extLst>
              <a:ext uri="{FF2B5EF4-FFF2-40B4-BE49-F238E27FC236}">
                <a16:creationId xmlns:a16="http://schemas.microsoft.com/office/drawing/2014/main" id="{253BB0F9-5DD1-783F-143A-2F86581305EA}"/>
              </a:ext>
            </a:extLst>
          </p:cNvPr>
          <p:cNvSpPr/>
          <p:nvPr/>
        </p:nvSpPr>
        <p:spPr>
          <a:xfrm>
            <a:off x="326037" y="1515342"/>
            <a:ext cx="6585126" cy="2417383"/>
          </a:xfrm>
          <a:prstGeom prst="rect">
            <a:avLst/>
          </a:prstGeom>
          <a:noFill/>
          <a:ln w="28575">
            <a:solidFill>
              <a:schemeClr val="bg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33051BC9-8144-2036-C7E1-24A9BC1A0420}"/>
              </a:ext>
            </a:extLst>
          </p:cNvPr>
          <p:cNvGrpSpPr>
            <a:grpSpLocks noChangeAspect="1"/>
          </p:cNvGrpSpPr>
          <p:nvPr/>
        </p:nvGrpSpPr>
        <p:grpSpPr>
          <a:xfrm>
            <a:off x="380694" y="4540054"/>
            <a:ext cx="627313" cy="432001"/>
            <a:chOff x="6367160" y="1653803"/>
            <a:chExt cx="809896" cy="557735"/>
          </a:xfrm>
        </p:grpSpPr>
        <p:pic>
          <p:nvPicPr>
            <p:cNvPr id="22" name="Graphic 21" descr="Man with cane with solid fill">
              <a:extLst>
                <a:ext uri="{FF2B5EF4-FFF2-40B4-BE49-F238E27FC236}">
                  <a16:creationId xmlns:a16="http://schemas.microsoft.com/office/drawing/2014/main" id="{6BF8ECEB-975A-4D30-71D5-0F6C6D301E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1471" y="1755953"/>
              <a:ext cx="455585" cy="455585"/>
            </a:xfrm>
            <a:prstGeom prst="rect">
              <a:avLst/>
            </a:prstGeom>
          </p:spPr>
        </p:pic>
        <p:pic>
          <p:nvPicPr>
            <p:cNvPr id="23" name="Graphic 22" descr="Man with kid with solid fill">
              <a:extLst>
                <a:ext uri="{FF2B5EF4-FFF2-40B4-BE49-F238E27FC236}">
                  <a16:creationId xmlns:a16="http://schemas.microsoft.com/office/drawing/2014/main" id="{2995685F-ADCC-79EA-E7E6-0340C036AC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7160" y="1653803"/>
              <a:ext cx="557735" cy="557735"/>
            </a:xfrm>
            <a:prstGeom prst="rect">
              <a:avLst/>
            </a:prstGeom>
          </p:spPr>
        </p:pic>
      </p:grpSp>
      <p:grpSp>
        <p:nvGrpSpPr>
          <p:cNvPr id="27" name="Group 26">
            <a:extLst>
              <a:ext uri="{FF2B5EF4-FFF2-40B4-BE49-F238E27FC236}">
                <a16:creationId xmlns:a16="http://schemas.microsoft.com/office/drawing/2014/main" id="{C36A5874-5D4D-D864-8F93-A84B95CD34CC}"/>
              </a:ext>
            </a:extLst>
          </p:cNvPr>
          <p:cNvGrpSpPr>
            <a:grpSpLocks noChangeAspect="1"/>
          </p:cNvGrpSpPr>
          <p:nvPr/>
        </p:nvGrpSpPr>
        <p:grpSpPr>
          <a:xfrm>
            <a:off x="482894" y="5098684"/>
            <a:ext cx="432000" cy="432000"/>
            <a:chOff x="12201615" y="2319588"/>
            <a:chExt cx="914400" cy="914400"/>
          </a:xfrm>
        </p:grpSpPr>
        <p:grpSp>
          <p:nvGrpSpPr>
            <p:cNvPr id="28" name="Group 27">
              <a:extLst>
                <a:ext uri="{FF2B5EF4-FFF2-40B4-BE49-F238E27FC236}">
                  <a16:creationId xmlns:a16="http://schemas.microsoft.com/office/drawing/2014/main" id="{33CA6552-617F-0CEF-C3E0-3B339B2B3EF8}"/>
                </a:ext>
              </a:extLst>
            </p:cNvPr>
            <p:cNvGrpSpPr/>
            <p:nvPr/>
          </p:nvGrpSpPr>
          <p:grpSpPr>
            <a:xfrm>
              <a:off x="12201615" y="2319588"/>
              <a:ext cx="914400" cy="914400"/>
              <a:chOff x="2057399" y="2167188"/>
              <a:chExt cx="914400" cy="914400"/>
            </a:xfrm>
          </p:grpSpPr>
          <p:pic>
            <p:nvPicPr>
              <p:cNvPr id="30" name="Graphic 29" descr="Mortgage with solid fill">
                <a:extLst>
                  <a:ext uri="{FF2B5EF4-FFF2-40B4-BE49-F238E27FC236}">
                    <a16:creationId xmlns:a16="http://schemas.microsoft.com/office/drawing/2014/main" id="{AA0444C6-C667-6FAE-CF55-205F45BB3F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57399" y="2167188"/>
                <a:ext cx="914400" cy="914400"/>
              </a:xfrm>
              <a:prstGeom prst="rect">
                <a:avLst/>
              </a:prstGeom>
            </p:spPr>
          </p:pic>
          <p:sp>
            <p:nvSpPr>
              <p:cNvPr id="31" name="Rectangle 30">
                <a:extLst>
                  <a:ext uri="{FF2B5EF4-FFF2-40B4-BE49-F238E27FC236}">
                    <a16:creationId xmlns:a16="http://schemas.microsoft.com/office/drawing/2014/main" id="{8171C5DA-F8EF-CD32-722D-C69E502393A0}"/>
                  </a:ext>
                </a:extLst>
              </p:cNvPr>
              <p:cNvSpPr/>
              <p:nvPr/>
            </p:nvSpPr>
            <p:spPr>
              <a:xfrm>
                <a:off x="2338006" y="2624388"/>
                <a:ext cx="349858" cy="2669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9" name="Graphic 28" descr="Pound with solid fill">
              <a:extLst>
                <a:ext uri="{FF2B5EF4-FFF2-40B4-BE49-F238E27FC236}">
                  <a16:creationId xmlns:a16="http://schemas.microsoft.com/office/drawing/2014/main" id="{A0637EF3-3B15-BFB3-FFC2-3BF70B5DF3D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474271" y="2709736"/>
              <a:ext cx="349858" cy="349858"/>
            </a:xfrm>
            <a:prstGeom prst="rect">
              <a:avLst/>
            </a:prstGeom>
          </p:spPr>
        </p:pic>
      </p:grpSp>
      <p:pic>
        <p:nvPicPr>
          <p:cNvPr id="33" name="Graphic 32" descr="Gender with solid fill">
            <a:extLst>
              <a:ext uri="{FF2B5EF4-FFF2-40B4-BE49-F238E27FC236}">
                <a16:creationId xmlns:a16="http://schemas.microsoft.com/office/drawing/2014/main" id="{29EAEE2D-C051-3E60-2876-E11B721BDF5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2894" y="5682616"/>
            <a:ext cx="432000" cy="432000"/>
          </a:xfrm>
          <a:prstGeom prst="rect">
            <a:avLst/>
          </a:prstGeom>
        </p:spPr>
      </p:pic>
    </p:spTree>
    <p:extLst>
      <p:ext uri="{BB962C8B-B14F-4D97-AF65-F5344CB8AC3E}">
        <p14:creationId xmlns:p14="http://schemas.microsoft.com/office/powerpoint/2010/main" val="996040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Arrow Connector 23">
            <a:extLst>
              <a:ext uri="{FF2B5EF4-FFF2-40B4-BE49-F238E27FC236}">
                <a16:creationId xmlns:a16="http://schemas.microsoft.com/office/drawing/2014/main" id="{DCC703DE-4AFD-B998-10B6-FBF9F96A42D5}"/>
              </a:ext>
            </a:extLst>
          </p:cNvPr>
          <p:cNvCxnSpPr>
            <a:cxnSpLocks/>
          </p:cNvCxnSpPr>
          <p:nvPr/>
        </p:nvCxnSpPr>
        <p:spPr>
          <a:xfrm flipH="1">
            <a:off x="7603648" y="2951357"/>
            <a:ext cx="1397477" cy="2777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F1ADAE2-277D-289D-06C3-3EEC28E72ABE}"/>
              </a:ext>
            </a:extLst>
          </p:cNvPr>
          <p:cNvSpPr>
            <a:spLocks noGrp="1"/>
          </p:cNvSpPr>
          <p:nvPr>
            <p:ph type="title"/>
          </p:nvPr>
        </p:nvSpPr>
        <p:spPr>
          <a:xfrm>
            <a:off x="340360" y="300563"/>
            <a:ext cx="8819958" cy="557735"/>
          </a:xfrm>
        </p:spPr>
        <p:txBody>
          <a:bodyPr/>
          <a:lstStyle/>
          <a:p>
            <a:r>
              <a:rPr lang="en-GB" dirty="0"/>
              <a:t>The most common issues when online shopping were difficulties cancelling and hidden fees at checkout</a:t>
            </a:r>
            <a:br>
              <a:rPr lang="en-GB" dirty="0"/>
            </a:br>
            <a:endParaRPr lang="en-GB" dirty="0"/>
          </a:p>
        </p:txBody>
      </p:sp>
      <p:graphicFrame>
        <p:nvGraphicFramePr>
          <p:cNvPr id="5" name="Chart 4">
            <a:extLst>
              <a:ext uri="{FF2B5EF4-FFF2-40B4-BE49-F238E27FC236}">
                <a16:creationId xmlns:a16="http://schemas.microsoft.com/office/drawing/2014/main" id="{67717336-D7D1-D2A8-426A-56A61A100DC6}"/>
              </a:ext>
            </a:extLst>
          </p:cNvPr>
          <p:cNvGraphicFramePr/>
          <p:nvPr>
            <p:extLst>
              <p:ext uri="{D42A27DB-BD31-4B8C-83A1-F6EECF244321}">
                <p14:modId xmlns:p14="http://schemas.microsoft.com/office/powerpoint/2010/main" val="2212147470"/>
              </p:ext>
            </p:extLst>
          </p:nvPr>
        </p:nvGraphicFramePr>
        <p:xfrm>
          <a:off x="340360" y="1704654"/>
          <a:ext cx="8155940" cy="472154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Rounded Corners 5">
            <a:extLst>
              <a:ext uri="{FF2B5EF4-FFF2-40B4-BE49-F238E27FC236}">
                <a16:creationId xmlns:a16="http://schemas.microsoft.com/office/drawing/2014/main" id="{208987B3-354E-8469-F56F-861C87C20439}"/>
              </a:ext>
            </a:extLst>
          </p:cNvPr>
          <p:cNvSpPr/>
          <p:nvPr/>
        </p:nvSpPr>
        <p:spPr>
          <a:xfrm>
            <a:off x="8849483" y="3676062"/>
            <a:ext cx="3096059" cy="2559845"/>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200" dirty="0"/>
          </a:p>
          <a:p>
            <a:pPr algn="ctr"/>
            <a:endParaRPr lang="en-GB" sz="1200" dirty="0"/>
          </a:p>
          <a:p>
            <a:pPr algn="ctr"/>
            <a:r>
              <a:rPr lang="en-GB" sz="1200" b="1" dirty="0"/>
              <a:t>Younger age groups </a:t>
            </a:r>
            <a:r>
              <a:rPr lang="en-GB" sz="1200" dirty="0"/>
              <a:t>were generally more likely to report experiencing an issue many times or always</a:t>
            </a:r>
          </a:p>
          <a:p>
            <a:pPr algn="ctr"/>
            <a:endParaRPr lang="en-GB" sz="1200" dirty="0"/>
          </a:p>
          <a:p>
            <a:pPr algn="ctr"/>
            <a:endParaRPr lang="en-GB" sz="1200" dirty="0"/>
          </a:p>
          <a:p>
            <a:pPr algn="ctr"/>
            <a:endParaRPr lang="en-GB" sz="1200" dirty="0"/>
          </a:p>
          <a:p>
            <a:pPr algn="ctr"/>
            <a:r>
              <a:rPr lang="en-GB" sz="1200" dirty="0"/>
              <a:t>Those meeting </a:t>
            </a:r>
            <a:r>
              <a:rPr lang="en-GB" sz="1200" b="1" dirty="0"/>
              <a:t>multiple vulnerability indicators </a:t>
            </a:r>
            <a:r>
              <a:rPr lang="en-GB" sz="1200" dirty="0"/>
              <a:t>were more likely to report experiencing many issues many times or always</a:t>
            </a:r>
          </a:p>
        </p:txBody>
      </p:sp>
      <p:sp>
        <p:nvSpPr>
          <p:cNvPr id="7" name="TextBox 6">
            <a:extLst>
              <a:ext uri="{FF2B5EF4-FFF2-40B4-BE49-F238E27FC236}">
                <a16:creationId xmlns:a16="http://schemas.microsoft.com/office/drawing/2014/main" id="{AFA468DE-3021-5DAF-AA31-7004AB2E7EFF}"/>
              </a:ext>
            </a:extLst>
          </p:cNvPr>
          <p:cNvSpPr txBox="1"/>
          <p:nvPr/>
        </p:nvSpPr>
        <p:spPr>
          <a:xfrm>
            <a:off x="2229826" y="1729194"/>
            <a:ext cx="5373822" cy="307777"/>
          </a:xfrm>
          <a:prstGeom prst="rect">
            <a:avLst/>
          </a:prstGeom>
          <a:noFill/>
        </p:spPr>
        <p:txBody>
          <a:bodyPr wrap="square" rtlCol="0">
            <a:spAutoFit/>
          </a:bodyPr>
          <a:lstStyle/>
          <a:p>
            <a:pPr algn="l">
              <a:buClr>
                <a:srgbClr val="2CE3A0"/>
              </a:buClr>
            </a:pPr>
            <a:r>
              <a:rPr lang="en-GB" sz="1400" b="1"/>
              <a:t>Frequency of issues experienced when online shopping </a:t>
            </a:r>
          </a:p>
        </p:txBody>
      </p:sp>
      <p:grpSp>
        <p:nvGrpSpPr>
          <p:cNvPr id="10" name="Group 9">
            <a:extLst>
              <a:ext uri="{FF2B5EF4-FFF2-40B4-BE49-F238E27FC236}">
                <a16:creationId xmlns:a16="http://schemas.microsoft.com/office/drawing/2014/main" id="{F0FD8DED-A1DD-DCCE-C547-15C796125702}"/>
              </a:ext>
            </a:extLst>
          </p:cNvPr>
          <p:cNvGrpSpPr>
            <a:grpSpLocks noChangeAspect="1"/>
          </p:cNvGrpSpPr>
          <p:nvPr/>
        </p:nvGrpSpPr>
        <p:grpSpPr>
          <a:xfrm>
            <a:off x="10094488" y="3797019"/>
            <a:ext cx="627313" cy="432001"/>
            <a:chOff x="6367160" y="1653803"/>
            <a:chExt cx="809896" cy="557735"/>
          </a:xfrm>
        </p:grpSpPr>
        <p:pic>
          <p:nvPicPr>
            <p:cNvPr id="11" name="Graphic 10" descr="Man with cane with solid fill">
              <a:extLst>
                <a:ext uri="{FF2B5EF4-FFF2-40B4-BE49-F238E27FC236}">
                  <a16:creationId xmlns:a16="http://schemas.microsoft.com/office/drawing/2014/main" id="{14492046-9424-5836-B26D-00D1E39DAD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21471" y="1755953"/>
              <a:ext cx="455585" cy="455585"/>
            </a:xfrm>
            <a:prstGeom prst="rect">
              <a:avLst/>
            </a:prstGeom>
          </p:spPr>
        </p:pic>
        <p:pic>
          <p:nvPicPr>
            <p:cNvPr id="12" name="Graphic 11" descr="Man with kid with solid fill">
              <a:extLst>
                <a:ext uri="{FF2B5EF4-FFF2-40B4-BE49-F238E27FC236}">
                  <a16:creationId xmlns:a16="http://schemas.microsoft.com/office/drawing/2014/main" id="{2637E6C3-3793-E1EC-EE03-14E964EF18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67160" y="1653803"/>
              <a:ext cx="557735" cy="557735"/>
            </a:xfrm>
            <a:prstGeom prst="rect">
              <a:avLst/>
            </a:prstGeom>
          </p:spPr>
        </p:pic>
      </p:grpSp>
      <p:pic>
        <p:nvPicPr>
          <p:cNvPr id="13" name="Graphic 12" descr="Shield Cross with solid fill">
            <a:extLst>
              <a:ext uri="{FF2B5EF4-FFF2-40B4-BE49-F238E27FC236}">
                <a16:creationId xmlns:a16="http://schemas.microsoft.com/office/drawing/2014/main" id="{C71DEC24-E2FF-1B51-9ED1-7112A1BE30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81512" y="4877384"/>
            <a:ext cx="432000" cy="432000"/>
          </a:xfrm>
          <a:prstGeom prst="rect">
            <a:avLst/>
          </a:prstGeom>
        </p:spPr>
      </p:pic>
      <p:sp>
        <p:nvSpPr>
          <p:cNvPr id="3" name="TextBox 2">
            <a:extLst>
              <a:ext uri="{FF2B5EF4-FFF2-40B4-BE49-F238E27FC236}">
                <a16:creationId xmlns:a16="http://schemas.microsoft.com/office/drawing/2014/main" id="{4A694019-43B0-3D64-7BA2-C7B98F92C7DD}"/>
              </a:ext>
            </a:extLst>
          </p:cNvPr>
          <p:cNvSpPr txBox="1"/>
          <p:nvPr/>
        </p:nvSpPr>
        <p:spPr>
          <a:xfrm>
            <a:off x="0" y="6627168"/>
            <a:ext cx="8199681" cy="230832"/>
          </a:xfrm>
          <a:prstGeom prst="rect">
            <a:avLst/>
          </a:prstGeom>
          <a:noFill/>
        </p:spPr>
        <p:txBody>
          <a:bodyPr wrap="none" rtlCol="0">
            <a:spAutoFit/>
          </a:bodyPr>
          <a:lstStyle/>
          <a:p>
            <a:pPr>
              <a:buClr>
                <a:srgbClr val="2CE3A0"/>
              </a:buClr>
            </a:pPr>
            <a:r>
              <a:rPr lang="en-GB" sz="900" i="1"/>
              <a:t>G3_2. When shopping online, how often have you experienced the following over the past 12 months? Base: Purchased items online in last 12 months (1950).</a:t>
            </a:r>
          </a:p>
        </p:txBody>
      </p:sp>
      <p:sp>
        <p:nvSpPr>
          <p:cNvPr id="4" name="TextBox 3">
            <a:extLst>
              <a:ext uri="{FF2B5EF4-FFF2-40B4-BE49-F238E27FC236}">
                <a16:creationId xmlns:a16="http://schemas.microsoft.com/office/drawing/2014/main" id="{3E623E9A-510B-1102-7CA2-D1C0BD1073EF}"/>
              </a:ext>
            </a:extLst>
          </p:cNvPr>
          <p:cNvSpPr txBox="1"/>
          <p:nvPr/>
        </p:nvSpPr>
        <p:spPr>
          <a:xfrm>
            <a:off x="7577251" y="1635412"/>
            <a:ext cx="1556465" cy="523220"/>
          </a:xfrm>
          <a:prstGeom prst="rect">
            <a:avLst/>
          </a:prstGeom>
          <a:noFill/>
        </p:spPr>
        <p:txBody>
          <a:bodyPr wrap="square" rtlCol="0">
            <a:spAutoFit/>
          </a:bodyPr>
          <a:lstStyle/>
          <a:p>
            <a:pPr algn="ctr">
              <a:buClr>
                <a:srgbClr val="2CE3A0"/>
              </a:buClr>
            </a:pPr>
            <a:r>
              <a:rPr lang="en-GB" sz="1400"/>
              <a:t>Many times / always</a:t>
            </a:r>
          </a:p>
        </p:txBody>
      </p:sp>
      <p:sp>
        <p:nvSpPr>
          <p:cNvPr id="8" name="TextBox 7">
            <a:extLst>
              <a:ext uri="{FF2B5EF4-FFF2-40B4-BE49-F238E27FC236}">
                <a16:creationId xmlns:a16="http://schemas.microsoft.com/office/drawing/2014/main" id="{6F4C2975-DE51-B5B8-67F1-18AE2E1537BC}"/>
              </a:ext>
            </a:extLst>
          </p:cNvPr>
          <p:cNvSpPr txBox="1"/>
          <p:nvPr/>
        </p:nvSpPr>
        <p:spPr>
          <a:xfrm>
            <a:off x="8083615" y="2203521"/>
            <a:ext cx="543739" cy="307777"/>
          </a:xfrm>
          <a:prstGeom prst="rect">
            <a:avLst/>
          </a:prstGeom>
          <a:ln w="19050"/>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Clr>
                <a:srgbClr val="2CE3A0"/>
              </a:buClr>
            </a:pPr>
            <a:r>
              <a:rPr lang="en-GB" sz="1400"/>
              <a:t>6%</a:t>
            </a:r>
          </a:p>
        </p:txBody>
      </p:sp>
      <p:sp>
        <p:nvSpPr>
          <p:cNvPr id="9" name="TextBox 8">
            <a:extLst>
              <a:ext uri="{FF2B5EF4-FFF2-40B4-BE49-F238E27FC236}">
                <a16:creationId xmlns:a16="http://schemas.microsoft.com/office/drawing/2014/main" id="{7625F73B-62FA-87FD-AE15-EC050C78CF5D}"/>
              </a:ext>
            </a:extLst>
          </p:cNvPr>
          <p:cNvSpPr txBox="1"/>
          <p:nvPr/>
        </p:nvSpPr>
        <p:spPr>
          <a:xfrm>
            <a:off x="8083615" y="2694368"/>
            <a:ext cx="543739" cy="307777"/>
          </a:xfrm>
          <a:prstGeom prst="rect">
            <a:avLst/>
          </a:prstGeom>
          <a:ln w="19050"/>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Clr>
                <a:srgbClr val="2CE3A0"/>
              </a:buClr>
            </a:pPr>
            <a:r>
              <a:rPr lang="en-GB" sz="1400"/>
              <a:t>7%</a:t>
            </a:r>
          </a:p>
        </p:txBody>
      </p:sp>
      <p:sp>
        <p:nvSpPr>
          <p:cNvPr id="14" name="TextBox 13">
            <a:extLst>
              <a:ext uri="{FF2B5EF4-FFF2-40B4-BE49-F238E27FC236}">
                <a16:creationId xmlns:a16="http://schemas.microsoft.com/office/drawing/2014/main" id="{B2E853C3-ADD3-21C1-D5CC-AE0FEF61C6C5}"/>
              </a:ext>
            </a:extLst>
          </p:cNvPr>
          <p:cNvSpPr txBox="1"/>
          <p:nvPr/>
        </p:nvSpPr>
        <p:spPr>
          <a:xfrm>
            <a:off x="8083684" y="3185215"/>
            <a:ext cx="543600" cy="307777"/>
          </a:xfrm>
          <a:prstGeom prst="rect">
            <a:avLst/>
          </a:prstGeom>
          <a:ln w="19050"/>
        </p:spPr>
        <p:style>
          <a:lnRef idx="2">
            <a:schemeClr val="accent3"/>
          </a:lnRef>
          <a:fillRef idx="1">
            <a:schemeClr val="lt1"/>
          </a:fillRef>
          <a:effectRef idx="0">
            <a:schemeClr val="accent3"/>
          </a:effectRef>
          <a:fontRef idx="minor">
            <a:schemeClr val="dk1"/>
          </a:fontRef>
        </p:style>
        <p:txBody>
          <a:bodyPr wrap="square" rtlCol="0">
            <a:spAutoFit/>
          </a:bodyPr>
          <a:lstStyle/>
          <a:p>
            <a:pPr algn="ctr">
              <a:buClr>
                <a:srgbClr val="2CE3A0"/>
              </a:buClr>
            </a:pPr>
            <a:r>
              <a:rPr lang="en-GB" sz="1400"/>
              <a:t>7%</a:t>
            </a:r>
          </a:p>
        </p:txBody>
      </p:sp>
      <p:sp>
        <p:nvSpPr>
          <p:cNvPr id="15" name="TextBox 14">
            <a:extLst>
              <a:ext uri="{FF2B5EF4-FFF2-40B4-BE49-F238E27FC236}">
                <a16:creationId xmlns:a16="http://schemas.microsoft.com/office/drawing/2014/main" id="{6C0AD6B5-C746-5097-1B70-919D4D39BEBB}"/>
              </a:ext>
            </a:extLst>
          </p:cNvPr>
          <p:cNvSpPr txBox="1"/>
          <p:nvPr/>
        </p:nvSpPr>
        <p:spPr>
          <a:xfrm>
            <a:off x="8083615" y="3676062"/>
            <a:ext cx="543739" cy="307777"/>
          </a:xfrm>
          <a:prstGeom prst="rect">
            <a:avLst/>
          </a:prstGeom>
          <a:solidFill>
            <a:srgbClr val="FFEBF4"/>
          </a:solidFill>
          <a:ln w="19050"/>
        </p:spPr>
        <p:style>
          <a:lnRef idx="2">
            <a:schemeClr val="accent3"/>
          </a:lnRef>
          <a:fillRef idx="1">
            <a:schemeClr val="lt1"/>
          </a:fillRef>
          <a:effectRef idx="0">
            <a:schemeClr val="accent3"/>
          </a:effectRef>
          <a:fontRef idx="minor">
            <a:schemeClr val="dk1"/>
          </a:fontRef>
        </p:style>
        <p:txBody>
          <a:bodyPr wrap="none" rtlCol="0">
            <a:spAutoFit/>
          </a:bodyPr>
          <a:lstStyle/>
          <a:p>
            <a:pPr algn="ctr">
              <a:buClr>
                <a:srgbClr val="2CE3A0"/>
              </a:buClr>
            </a:pPr>
            <a:r>
              <a:rPr lang="en-GB" sz="1400"/>
              <a:t>10%</a:t>
            </a:r>
          </a:p>
        </p:txBody>
      </p:sp>
      <p:sp>
        <p:nvSpPr>
          <p:cNvPr id="16" name="TextBox 15">
            <a:extLst>
              <a:ext uri="{FF2B5EF4-FFF2-40B4-BE49-F238E27FC236}">
                <a16:creationId xmlns:a16="http://schemas.microsoft.com/office/drawing/2014/main" id="{29674D94-4D8E-F76D-AEF6-411CE2C198AF}"/>
              </a:ext>
            </a:extLst>
          </p:cNvPr>
          <p:cNvSpPr txBox="1"/>
          <p:nvPr/>
        </p:nvSpPr>
        <p:spPr>
          <a:xfrm>
            <a:off x="8083684" y="4166909"/>
            <a:ext cx="543600" cy="307777"/>
          </a:xfrm>
          <a:prstGeom prst="rect">
            <a:avLst/>
          </a:prstGeom>
          <a:solidFill>
            <a:srgbClr val="FFEBF4"/>
          </a:solidFill>
          <a:ln w="19050"/>
        </p:spPr>
        <p:style>
          <a:lnRef idx="2">
            <a:schemeClr val="accent3"/>
          </a:lnRef>
          <a:fillRef idx="1">
            <a:schemeClr val="lt1"/>
          </a:fillRef>
          <a:effectRef idx="0">
            <a:schemeClr val="accent3"/>
          </a:effectRef>
          <a:fontRef idx="minor">
            <a:schemeClr val="dk1"/>
          </a:fontRef>
        </p:style>
        <p:txBody>
          <a:bodyPr wrap="none" rtlCol="0">
            <a:spAutoFit/>
          </a:bodyPr>
          <a:lstStyle/>
          <a:p>
            <a:pPr algn="ctr">
              <a:buClr>
                <a:srgbClr val="2CE3A0"/>
              </a:buClr>
            </a:pPr>
            <a:r>
              <a:rPr lang="en-GB" sz="1400"/>
              <a:t>11%</a:t>
            </a:r>
          </a:p>
        </p:txBody>
      </p:sp>
      <p:sp>
        <p:nvSpPr>
          <p:cNvPr id="17" name="TextBox 16">
            <a:extLst>
              <a:ext uri="{FF2B5EF4-FFF2-40B4-BE49-F238E27FC236}">
                <a16:creationId xmlns:a16="http://schemas.microsoft.com/office/drawing/2014/main" id="{1AED4C2F-4991-13DD-010D-63E38E9DCBBD}"/>
              </a:ext>
            </a:extLst>
          </p:cNvPr>
          <p:cNvSpPr txBox="1"/>
          <p:nvPr/>
        </p:nvSpPr>
        <p:spPr>
          <a:xfrm>
            <a:off x="8083615" y="4657756"/>
            <a:ext cx="543739" cy="307777"/>
          </a:xfrm>
          <a:prstGeom prst="rect">
            <a:avLst/>
          </a:prstGeom>
          <a:solidFill>
            <a:schemeClr val="accent3">
              <a:lumMod val="20000"/>
              <a:lumOff val="80000"/>
            </a:schemeClr>
          </a:solidFill>
          <a:ln w="19050"/>
        </p:spPr>
        <p:style>
          <a:lnRef idx="2">
            <a:schemeClr val="accent3"/>
          </a:lnRef>
          <a:fillRef idx="1">
            <a:schemeClr val="lt1"/>
          </a:fillRef>
          <a:effectRef idx="0">
            <a:schemeClr val="accent3"/>
          </a:effectRef>
          <a:fontRef idx="minor">
            <a:schemeClr val="dk1"/>
          </a:fontRef>
        </p:style>
        <p:txBody>
          <a:bodyPr wrap="none" rtlCol="0">
            <a:spAutoFit/>
          </a:bodyPr>
          <a:lstStyle/>
          <a:p>
            <a:pPr algn="ctr">
              <a:buClr>
                <a:srgbClr val="2CE3A0"/>
              </a:buClr>
            </a:pPr>
            <a:r>
              <a:rPr lang="en-GB" sz="1400"/>
              <a:t>13%</a:t>
            </a:r>
          </a:p>
        </p:txBody>
      </p:sp>
      <p:sp>
        <p:nvSpPr>
          <p:cNvPr id="18" name="TextBox 17">
            <a:extLst>
              <a:ext uri="{FF2B5EF4-FFF2-40B4-BE49-F238E27FC236}">
                <a16:creationId xmlns:a16="http://schemas.microsoft.com/office/drawing/2014/main" id="{291336F4-FE6C-82F6-78F3-F87A048AE375}"/>
              </a:ext>
            </a:extLst>
          </p:cNvPr>
          <p:cNvSpPr txBox="1"/>
          <p:nvPr/>
        </p:nvSpPr>
        <p:spPr>
          <a:xfrm>
            <a:off x="8083615" y="5148603"/>
            <a:ext cx="543739" cy="307777"/>
          </a:xfrm>
          <a:prstGeom prst="rect">
            <a:avLst/>
          </a:prstGeom>
          <a:solidFill>
            <a:srgbClr val="FFEBF4"/>
          </a:solidFill>
          <a:ln w="19050"/>
        </p:spPr>
        <p:style>
          <a:lnRef idx="2">
            <a:schemeClr val="accent3"/>
          </a:lnRef>
          <a:fillRef idx="1">
            <a:schemeClr val="lt1"/>
          </a:fillRef>
          <a:effectRef idx="0">
            <a:schemeClr val="accent3"/>
          </a:effectRef>
          <a:fontRef idx="minor">
            <a:schemeClr val="dk1"/>
          </a:fontRef>
        </p:style>
        <p:txBody>
          <a:bodyPr wrap="none" rtlCol="0">
            <a:spAutoFit/>
          </a:bodyPr>
          <a:lstStyle/>
          <a:p>
            <a:pPr algn="ctr">
              <a:buClr>
                <a:srgbClr val="2CE3A0"/>
              </a:buClr>
            </a:pPr>
            <a:r>
              <a:rPr lang="en-GB" sz="1400"/>
              <a:t>10%</a:t>
            </a:r>
          </a:p>
        </p:txBody>
      </p:sp>
      <p:sp>
        <p:nvSpPr>
          <p:cNvPr id="19" name="TextBox 18">
            <a:extLst>
              <a:ext uri="{FF2B5EF4-FFF2-40B4-BE49-F238E27FC236}">
                <a16:creationId xmlns:a16="http://schemas.microsoft.com/office/drawing/2014/main" id="{91410456-4A4E-52C0-9BDB-901525098EB1}"/>
              </a:ext>
            </a:extLst>
          </p:cNvPr>
          <p:cNvSpPr txBox="1"/>
          <p:nvPr/>
        </p:nvSpPr>
        <p:spPr>
          <a:xfrm>
            <a:off x="8083615" y="5639450"/>
            <a:ext cx="543739" cy="307777"/>
          </a:xfrm>
          <a:prstGeom prst="rect">
            <a:avLst/>
          </a:prstGeom>
          <a:solidFill>
            <a:schemeClr val="accent3">
              <a:lumMod val="20000"/>
              <a:lumOff val="80000"/>
            </a:schemeClr>
          </a:solidFill>
          <a:ln w="19050"/>
        </p:spPr>
        <p:style>
          <a:lnRef idx="2">
            <a:schemeClr val="accent3"/>
          </a:lnRef>
          <a:fillRef idx="1">
            <a:schemeClr val="lt1"/>
          </a:fillRef>
          <a:effectRef idx="0">
            <a:schemeClr val="accent3"/>
          </a:effectRef>
          <a:fontRef idx="minor">
            <a:schemeClr val="dk1"/>
          </a:fontRef>
        </p:style>
        <p:txBody>
          <a:bodyPr wrap="none" rtlCol="0">
            <a:spAutoFit/>
          </a:bodyPr>
          <a:lstStyle/>
          <a:p>
            <a:pPr algn="ctr">
              <a:buClr>
                <a:srgbClr val="2CE3A0"/>
              </a:buClr>
            </a:pPr>
            <a:r>
              <a:rPr lang="en-GB" sz="1400"/>
              <a:t>13%</a:t>
            </a:r>
          </a:p>
        </p:txBody>
      </p:sp>
      <p:sp>
        <p:nvSpPr>
          <p:cNvPr id="22" name="Rectangle: Rounded Corners 21">
            <a:extLst>
              <a:ext uri="{FF2B5EF4-FFF2-40B4-BE49-F238E27FC236}">
                <a16:creationId xmlns:a16="http://schemas.microsoft.com/office/drawing/2014/main" id="{7B559B09-CF0B-267E-BAD5-F759B2A0DDC9}"/>
              </a:ext>
            </a:extLst>
          </p:cNvPr>
          <p:cNvSpPr/>
          <p:nvPr/>
        </p:nvSpPr>
        <p:spPr>
          <a:xfrm>
            <a:off x="8851662" y="2237390"/>
            <a:ext cx="3093880" cy="869067"/>
          </a:xfrm>
          <a:prstGeom prst="roundRect">
            <a:avLst>
              <a:gd name="adj" fmla="val 29546"/>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rPr>
              <a:t>High percentage of ‘don’t know’ responses</a:t>
            </a:r>
            <a:r>
              <a:rPr lang="en-GB" sz="1200" dirty="0">
                <a:solidFill>
                  <a:schemeClr val="tx1"/>
                </a:solidFill>
              </a:rPr>
              <a:t> to this statement indicates potential knowledge gap around how personal data is being used</a:t>
            </a:r>
          </a:p>
        </p:txBody>
      </p:sp>
    </p:spTree>
    <p:extLst>
      <p:ext uri="{BB962C8B-B14F-4D97-AF65-F5344CB8AC3E}">
        <p14:creationId xmlns:p14="http://schemas.microsoft.com/office/powerpoint/2010/main" val="1047899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163FF-F652-D031-2697-EBC29764FB7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9DB099-7471-1A3D-FB69-D18A12AA9829}"/>
              </a:ext>
            </a:extLst>
          </p:cNvPr>
          <p:cNvSpPr>
            <a:spLocks noGrp="1"/>
          </p:cNvSpPr>
          <p:nvPr>
            <p:ph type="title"/>
          </p:nvPr>
        </p:nvSpPr>
        <p:spPr>
          <a:xfrm>
            <a:off x="2247900" y="3150132"/>
            <a:ext cx="7175193" cy="557735"/>
          </a:xfrm>
        </p:spPr>
        <p:txBody>
          <a:bodyPr>
            <a:noAutofit/>
          </a:bodyPr>
          <a:lstStyle/>
          <a:p>
            <a:r>
              <a:rPr lang="en-GB" sz="4400"/>
              <a:t>Access and affordability</a:t>
            </a:r>
          </a:p>
        </p:txBody>
      </p:sp>
    </p:spTree>
    <p:extLst>
      <p:ext uri="{BB962C8B-B14F-4D97-AF65-F5344CB8AC3E}">
        <p14:creationId xmlns:p14="http://schemas.microsoft.com/office/powerpoint/2010/main" val="621756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AEAD2-0EC1-5076-6960-06924DB649CC}"/>
              </a:ext>
            </a:extLst>
          </p:cNvPr>
          <p:cNvSpPr>
            <a:spLocks noGrp="1"/>
          </p:cNvSpPr>
          <p:nvPr>
            <p:ph type="title"/>
          </p:nvPr>
        </p:nvSpPr>
        <p:spPr>
          <a:xfrm>
            <a:off x="429260" y="344032"/>
            <a:ext cx="8257540" cy="557735"/>
          </a:xfrm>
        </p:spPr>
        <p:txBody>
          <a:bodyPr/>
          <a:lstStyle/>
          <a:p>
            <a:r>
              <a:rPr lang="en-GB"/>
              <a:t>Over half of those who struggled to afford energy dealt with this through reducing use</a:t>
            </a:r>
          </a:p>
        </p:txBody>
      </p:sp>
      <p:graphicFrame>
        <p:nvGraphicFramePr>
          <p:cNvPr id="6" name="Chart 5">
            <a:extLst>
              <a:ext uri="{FF2B5EF4-FFF2-40B4-BE49-F238E27FC236}">
                <a16:creationId xmlns:a16="http://schemas.microsoft.com/office/drawing/2014/main" id="{4D4442C5-7B84-963A-4C24-A94827530E32}"/>
              </a:ext>
            </a:extLst>
          </p:cNvPr>
          <p:cNvGraphicFramePr/>
          <p:nvPr>
            <p:extLst>
              <p:ext uri="{D42A27DB-BD31-4B8C-83A1-F6EECF244321}">
                <p14:modId xmlns:p14="http://schemas.microsoft.com/office/powerpoint/2010/main" val="1334948153"/>
              </p:ext>
            </p:extLst>
          </p:nvPr>
        </p:nvGraphicFramePr>
        <p:xfrm>
          <a:off x="-66648" y="1654361"/>
          <a:ext cx="4483100" cy="25737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F797CD2E-DE7F-D4FF-7441-6336381DEE7C}"/>
              </a:ext>
            </a:extLst>
          </p:cNvPr>
          <p:cNvSpPr txBox="1"/>
          <p:nvPr/>
        </p:nvSpPr>
        <p:spPr>
          <a:xfrm>
            <a:off x="429260" y="1377451"/>
            <a:ext cx="3889047" cy="307777"/>
          </a:xfrm>
          <a:prstGeom prst="rect">
            <a:avLst/>
          </a:prstGeom>
          <a:noFill/>
        </p:spPr>
        <p:txBody>
          <a:bodyPr wrap="square" rtlCol="0">
            <a:spAutoFit/>
          </a:bodyPr>
          <a:lstStyle/>
          <a:p>
            <a:pPr algn="l">
              <a:buClr>
                <a:srgbClr val="2CE3A0"/>
              </a:buClr>
            </a:pPr>
            <a:r>
              <a:rPr lang="en-GB" sz="1400" b="1"/>
              <a:t>Frequency of difficulties affording energy</a:t>
            </a:r>
          </a:p>
        </p:txBody>
      </p:sp>
      <p:graphicFrame>
        <p:nvGraphicFramePr>
          <p:cNvPr id="11" name="Chart 10">
            <a:extLst>
              <a:ext uri="{FF2B5EF4-FFF2-40B4-BE49-F238E27FC236}">
                <a16:creationId xmlns:a16="http://schemas.microsoft.com/office/drawing/2014/main" id="{9977A5E5-6478-1717-1EFF-462E0F69AB55}"/>
              </a:ext>
            </a:extLst>
          </p:cNvPr>
          <p:cNvGraphicFramePr/>
          <p:nvPr>
            <p:extLst>
              <p:ext uri="{D42A27DB-BD31-4B8C-83A1-F6EECF244321}">
                <p14:modId xmlns:p14="http://schemas.microsoft.com/office/powerpoint/2010/main" val="4189084199"/>
              </p:ext>
            </p:extLst>
          </p:nvPr>
        </p:nvGraphicFramePr>
        <p:xfrm>
          <a:off x="4514596" y="1685228"/>
          <a:ext cx="7949609" cy="507173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3AEC81F0-0A49-3AD5-FDEE-542331D68FC0}"/>
              </a:ext>
            </a:extLst>
          </p:cNvPr>
          <p:cNvSpPr txBox="1"/>
          <p:nvPr/>
        </p:nvSpPr>
        <p:spPr>
          <a:xfrm>
            <a:off x="5748762" y="1408700"/>
            <a:ext cx="5481278" cy="307777"/>
          </a:xfrm>
          <a:prstGeom prst="rect">
            <a:avLst/>
          </a:prstGeom>
          <a:noFill/>
        </p:spPr>
        <p:txBody>
          <a:bodyPr wrap="square" rtlCol="0">
            <a:spAutoFit/>
          </a:bodyPr>
          <a:lstStyle/>
          <a:p>
            <a:pPr algn="l">
              <a:buClr>
                <a:srgbClr val="2CE3A0"/>
              </a:buClr>
            </a:pPr>
            <a:r>
              <a:rPr lang="en-GB" sz="1400" b="1"/>
              <a:t>Actions taken when experienced difficulties affording energy</a:t>
            </a:r>
          </a:p>
        </p:txBody>
      </p:sp>
      <p:sp>
        <p:nvSpPr>
          <p:cNvPr id="14" name="Rectangle: Rounded Corners 13">
            <a:extLst>
              <a:ext uri="{FF2B5EF4-FFF2-40B4-BE49-F238E27FC236}">
                <a16:creationId xmlns:a16="http://schemas.microsoft.com/office/drawing/2014/main" id="{D32B6EC1-82F3-1E2F-8967-5683F1C2CC1D}"/>
              </a:ext>
            </a:extLst>
          </p:cNvPr>
          <p:cNvSpPr/>
          <p:nvPr/>
        </p:nvSpPr>
        <p:spPr>
          <a:xfrm>
            <a:off x="429260" y="4322737"/>
            <a:ext cx="4385824" cy="1896246"/>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who </a:t>
            </a:r>
            <a:r>
              <a:rPr lang="en-GB" sz="1200" b="1" dirty="0"/>
              <a:t>did not meet any vulnerability indicators </a:t>
            </a:r>
            <a:r>
              <a:rPr lang="en-GB" sz="1200" dirty="0"/>
              <a:t>were more likely to switch to a cheaper tariff (29%)</a:t>
            </a:r>
          </a:p>
          <a:p>
            <a:endParaRPr lang="en-GB" sz="1200" dirty="0"/>
          </a:p>
          <a:p>
            <a:r>
              <a:rPr lang="en-GB" sz="1200" dirty="0"/>
              <a:t>Those who met </a:t>
            </a:r>
            <a:r>
              <a:rPr lang="en-GB" sz="1200" b="1" dirty="0"/>
              <a:t>more than one vulnerability indicator </a:t>
            </a:r>
            <a:r>
              <a:rPr lang="en-GB" sz="1200" dirty="0"/>
              <a:t>were more likely to delay paying their bill (36%), use prepayment meters less (22%), borrow money (35%) or seek Government or supplier support (19%)</a:t>
            </a:r>
          </a:p>
        </p:txBody>
      </p:sp>
      <p:pic>
        <p:nvPicPr>
          <p:cNvPr id="15" name="Graphic 14" descr="Shield Cross with solid fill">
            <a:extLst>
              <a:ext uri="{FF2B5EF4-FFF2-40B4-BE49-F238E27FC236}">
                <a16:creationId xmlns:a16="http://schemas.microsoft.com/office/drawing/2014/main" id="{5D7F3F43-7980-14AB-1664-D7EE6718C0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2050" y="5054860"/>
            <a:ext cx="432000" cy="432000"/>
          </a:xfrm>
          <a:prstGeom prst="rect">
            <a:avLst/>
          </a:prstGeom>
        </p:spPr>
      </p:pic>
      <p:sp>
        <p:nvSpPr>
          <p:cNvPr id="18" name="TextBox 17">
            <a:extLst>
              <a:ext uri="{FF2B5EF4-FFF2-40B4-BE49-F238E27FC236}">
                <a16:creationId xmlns:a16="http://schemas.microsoft.com/office/drawing/2014/main" id="{ADE7A3AD-F4D4-63F4-43BA-ECD527038DE9}"/>
              </a:ext>
            </a:extLst>
          </p:cNvPr>
          <p:cNvSpPr txBox="1"/>
          <p:nvPr/>
        </p:nvSpPr>
        <p:spPr>
          <a:xfrm>
            <a:off x="0" y="6488668"/>
            <a:ext cx="8449749" cy="507831"/>
          </a:xfrm>
          <a:prstGeom prst="rect">
            <a:avLst/>
          </a:prstGeom>
          <a:noFill/>
        </p:spPr>
        <p:txBody>
          <a:bodyPr wrap="none" rtlCol="0">
            <a:spAutoFit/>
          </a:bodyPr>
          <a:lstStyle/>
          <a:p>
            <a:pPr>
              <a:buClr>
                <a:srgbClr val="2CE3A0"/>
              </a:buClr>
            </a:pPr>
            <a:r>
              <a:rPr lang="en-GB" sz="900" i="1"/>
              <a:t>H1. In the last 12 months, how frequently have you struggled to afford energy? Base: All (2034).</a:t>
            </a:r>
          </a:p>
          <a:p>
            <a:pPr>
              <a:buClr>
                <a:srgbClr val="2CE3A0"/>
              </a:buClr>
            </a:pPr>
            <a:r>
              <a:rPr lang="en-GB" sz="900" i="1"/>
              <a:t>H3. Thinking about the last time you struggled to afford energy, which of the following things did you do? Base: Struggles to afford energy at least sometimes (663).</a:t>
            </a:r>
          </a:p>
          <a:p>
            <a:pPr>
              <a:buClr>
                <a:srgbClr val="2CE3A0"/>
              </a:buClr>
            </a:pPr>
            <a:endParaRPr lang="en-GB" sz="900" i="1"/>
          </a:p>
        </p:txBody>
      </p:sp>
      <p:pic>
        <p:nvPicPr>
          <p:cNvPr id="4" name="Graphic 3" descr="Lightbulb with solid fill">
            <a:extLst>
              <a:ext uri="{FF2B5EF4-FFF2-40B4-BE49-F238E27FC236}">
                <a16:creationId xmlns:a16="http://schemas.microsoft.com/office/drawing/2014/main" id="{DB5AC70D-FDC4-5FFF-E55F-9A9F33154D3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63837" y="2636596"/>
            <a:ext cx="736562" cy="736562"/>
          </a:xfrm>
          <a:prstGeom prst="rect">
            <a:avLst/>
          </a:prstGeom>
        </p:spPr>
      </p:pic>
    </p:spTree>
    <p:extLst>
      <p:ext uri="{BB962C8B-B14F-4D97-AF65-F5344CB8AC3E}">
        <p14:creationId xmlns:p14="http://schemas.microsoft.com/office/powerpoint/2010/main" val="1680296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7D172-F110-D084-3488-361B9D9CD848}"/>
              </a:ext>
            </a:extLst>
          </p:cNvPr>
          <p:cNvSpPr>
            <a:spLocks noGrp="1"/>
          </p:cNvSpPr>
          <p:nvPr>
            <p:ph type="title"/>
          </p:nvPr>
        </p:nvSpPr>
        <p:spPr>
          <a:xfrm>
            <a:off x="429259" y="276095"/>
            <a:ext cx="8660311" cy="557735"/>
          </a:xfrm>
        </p:spPr>
        <p:txBody>
          <a:bodyPr/>
          <a:lstStyle/>
          <a:p>
            <a:r>
              <a:rPr lang="en-US"/>
              <a:t>Those who struggled to afford food most often dealt with this by switching to cheaper brands</a:t>
            </a:r>
            <a:br>
              <a:rPr lang="en-GB"/>
            </a:br>
            <a:endParaRPr lang="en-GB"/>
          </a:p>
        </p:txBody>
      </p:sp>
      <p:sp>
        <p:nvSpPr>
          <p:cNvPr id="5" name="TextBox 4">
            <a:extLst>
              <a:ext uri="{FF2B5EF4-FFF2-40B4-BE49-F238E27FC236}">
                <a16:creationId xmlns:a16="http://schemas.microsoft.com/office/drawing/2014/main" id="{CC991B62-E318-09EE-BF84-E86F0D4D89DF}"/>
              </a:ext>
            </a:extLst>
          </p:cNvPr>
          <p:cNvSpPr txBox="1"/>
          <p:nvPr/>
        </p:nvSpPr>
        <p:spPr>
          <a:xfrm>
            <a:off x="429260" y="1377451"/>
            <a:ext cx="4385824" cy="307777"/>
          </a:xfrm>
          <a:prstGeom prst="rect">
            <a:avLst/>
          </a:prstGeom>
          <a:noFill/>
        </p:spPr>
        <p:txBody>
          <a:bodyPr wrap="square" rtlCol="0">
            <a:spAutoFit/>
          </a:bodyPr>
          <a:lstStyle/>
          <a:p>
            <a:pPr algn="l">
              <a:buClr>
                <a:srgbClr val="2CE3A0"/>
              </a:buClr>
            </a:pPr>
            <a:r>
              <a:rPr lang="en-GB" sz="1400" b="1"/>
              <a:t>Frequency of difficulties affording food and drink</a:t>
            </a:r>
          </a:p>
        </p:txBody>
      </p:sp>
      <p:graphicFrame>
        <p:nvGraphicFramePr>
          <p:cNvPr id="6" name="Chart 5">
            <a:extLst>
              <a:ext uri="{FF2B5EF4-FFF2-40B4-BE49-F238E27FC236}">
                <a16:creationId xmlns:a16="http://schemas.microsoft.com/office/drawing/2014/main" id="{9C455CAB-2A8C-70D6-151A-D95AEC8A21D2}"/>
              </a:ext>
            </a:extLst>
          </p:cNvPr>
          <p:cNvGraphicFramePr/>
          <p:nvPr>
            <p:extLst>
              <p:ext uri="{D42A27DB-BD31-4B8C-83A1-F6EECF244321}">
                <p14:modId xmlns:p14="http://schemas.microsoft.com/office/powerpoint/2010/main" val="1482926333"/>
              </p:ext>
            </p:extLst>
          </p:nvPr>
        </p:nvGraphicFramePr>
        <p:xfrm>
          <a:off x="4358869" y="1685228"/>
          <a:ext cx="7949609" cy="50717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76BC95B5-40D0-2251-0E05-A2ABA3C8CDAE}"/>
              </a:ext>
            </a:extLst>
          </p:cNvPr>
          <p:cNvSpPr txBox="1"/>
          <p:nvPr/>
        </p:nvSpPr>
        <p:spPr>
          <a:xfrm>
            <a:off x="5507182" y="1408700"/>
            <a:ext cx="6172200" cy="307777"/>
          </a:xfrm>
          <a:prstGeom prst="rect">
            <a:avLst/>
          </a:prstGeom>
          <a:noFill/>
        </p:spPr>
        <p:txBody>
          <a:bodyPr wrap="square" rtlCol="0">
            <a:spAutoFit/>
          </a:bodyPr>
          <a:lstStyle/>
          <a:p>
            <a:pPr algn="l">
              <a:buClr>
                <a:srgbClr val="2CE3A0"/>
              </a:buClr>
            </a:pPr>
            <a:r>
              <a:rPr lang="en-GB" sz="1400" b="1"/>
              <a:t>Actions taken when experienced difficulties affording food and drink</a:t>
            </a:r>
          </a:p>
        </p:txBody>
      </p:sp>
      <p:sp>
        <p:nvSpPr>
          <p:cNvPr id="9" name="Rectangle: Rounded Corners 8">
            <a:extLst>
              <a:ext uri="{FF2B5EF4-FFF2-40B4-BE49-F238E27FC236}">
                <a16:creationId xmlns:a16="http://schemas.microsoft.com/office/drawing/2014/main" id="{C229EFD5-2E8A-806D-DA80-75153C0911CA}"/>
              </a:ext>
            </a:extLst>
          </p:cNvPr>
          <p:cNvSpPr/>
          <p:nvPr/>
        </p:nvSpPr>
        <p:spPr>
          <a:xfrm>
            <a:off x="515177" y="4340472"/>
            <a:ext cx="4170449" cy="1790164"/>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who </a:t>
            </a:r>
            <a:r>
              <a:rPr lang="en-GB" sz="1200" b="1" dirty="0"/>
              <a:t>did meet any vulnerability indicators </a:t>
            </a:r>
            <a:r>
              <a:rPr lang="en-GB" sz="1200" dirty="0"/>
              <a:t>were more likely to take on additional work or income (17%)</a:t>
            </a:r>
          </a:p>
          <a:p>
            <a:endParaRPr lang="en-GB" sz="1200" dirty="0"/>
          </a:p>
          <a:p>
            <a:r>
              <a:rPr lang="en-GB" sz="1200" dirty="0"/>
              <a:t>Those who </a:t>
            </a:r>
            <a:r>
              <a:rPr lang="en-GB" sz="1200" b="1" dirty="0"/>
              <a:t>met more than one vulnerability indicator</a:t>
            </a:r>
            <a:r>
              <a:rPr lang="en-GB" sz="1200" dirty="0"/>
              <a:t> were more likely to buy cheaper brands (72%), skip meals (59%), borrow money (55%), cut spending on other things (45%) or use a food bank (31%)</a:t>
            </a:r>
          </a:p>
        </p:txBody>
      </p:sp>
      <p:pic>
        <p:nvPicPr>
          <p:cNvPr id="10" name="Graphic 9" descr="Shield Cross with solid fill">
            <a:extLst>
              <a:ext uri="{FF2B5EF4-FFF2-40B4-BE49-F238E27FC236}">
                <a16:creationId xmlns:a16="http://schemas.microsoft.com/office/drawing/2014/main" id="{AA82C031-8FB8-45A2-06D1-AAF5C83490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4893" y="5048549"/>
            <a:ext cx="432000" cy="432000"/>
          </a:xfrm>
          <a:prstGeom prst="rect">
            <a:avLst/>
          </a:prstGeom>
        </p:spPr>
      </p:pic>
      <p:sp>
        <p:nvSpPr>
          <p:cNvPr id="11" name="TextBox 10">
            <a:extLst>
              <a:ext uri="{FF2B5EF4-FFF2-40B4-BE49-F238E27FC236}">
                <a16:creationId xmlns:a16="http://schemas.microsoft.com/office/drawing/2014/main" id="{43F9FC26-4802-FA44-66EE-F2A4469016BE}"/>
              </a:ext>
            </a:extLst>
          </p:cNvPr>
          <p:cNvSpPr txBox="1"/>
          <p:nvPr/>
        </p:nvSpPr>
        <p:spPr>
          <a:xfrm>
            <a:off x="0" y="6488668"/>
            <a:ext cx="8763938" cy="507831"/>
          </a:xfrm>
          <a:prstGeom prst="rect">
            <a:avLst/>
          </a:prstGeom>
          <a:noFill/>
        </p:spPr>
        <p:txBody>
          <a:bodyPr wrap="none" rtlCol="0">
            <a:spAutoFit/>
          </a:bodyPr>
          <a:lstStyle/>
          <a:p>
            <a:pPr>
              <a:buClr>
                <a:srgbClr val="2CE3A0"/>
              </a:buClr>
            </a:pPr>
            <a:r>
              <a:rPr lang="en-GB" sz="900" i="1"/>
              <a:t>H1. In the last 12 months, how frequently have you struggled to afford food and drink? Base: All (2034).</a:t>
            </a:r>
          </a:p>
          <a:p>
            <a:pPr>
              <a:buClr>
                <a:srgbClr val="2CE3A0"/>
              </a:buClr>
            </a:pPr>
            <a:r>
              <a:rPr lang="en-GB" sz="900" i="1"/>
              <a:t>H3. Thinking about the last time you struggled to afford food, which of the following things did you do? Base: Struggles to afford food and drink at least sometimes (616).</a:t>
            </a:r>
          </a:p>
          <a:p>
            <a:pPr>
              <a:buClr>
                <a:srgbClr val="2CE3A0"/>
              </a:buClr>
            </a:pPr>
            <a:endParaRPr lang="en-GB" sz="900" i="1"/>
          </a:p>
        </p:txBody>
      </p:sp>
      <p:graphicFrame>
        <p:nvGraphicFramePr>
          <p:cNvPr id="15" name="Chart 14">
            <a:extLst>
              <a:ext uri="{FF2B5EF4-FFF2-40B4-BE49-F238E27FC236}">
                <a16:creationId xmlns:a16="http://schemas.microsoft.com/office/drawing/2014/main" id="{67A49630-0B5A-6C78-477C-975B8510A762}"/>
              </a:ext>
            </a:extLst>
          </p:cNvPr>
          <p:cNvGraphicFramePr/>
          <p:nvPr>
            <p:extLst>
              <p:ext uri="{D42A27DB-BD31-4B8C-83A1-F6EECF244321}">
                <p14:modId xmlns:p14="http://schemas.microsoft.com/office/powerpoint/2010/main" val="749526334"/>
              </p:ext>
            </p:extLst>
          </p:nvPr>
        </p:nvGraphicFramePr>
        <p:xfrm>
          <a:off x="-66648" y="1654361"/>
          <a:ext cx="4483100" cy="2573775"/>
        </p:xfrm>
        <a:graphic>
          <a:graphicData uri="http://schemas.openxmlformats.org/drawingml/2006/chart">
            <c:chart xmlns:c="http://schemas.openxmlformats.org/drawingml/2006/chart" xmlns:r="http://schemas.openxmlformats.org/officeDocument/2006/relationships" r:id="rId4"/>
          </a:graphicData>
        </a:graphic>
      </p:graphicFrame>
      <p:pic>
        <p:nvPicPr>
          <p:cNvPr id="18" name="Graphic 17" descr="Grocery bag with solid fill">
            <a:extLst>
              <a:ext uri="{FF2B5EF4-FFF2-40B4-BE49-F238E27FC236}">
                <a16:creationId xmlns:a16="http://schemas.microsoft.com/office/drawing/2014/main" id="{F68AADE8-70AC-6545-B0FE-FD8E4E68C5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9963" y="2611811"/>
            <a:ext cx="727877" cy="727877"/>
          </a:xfrm>
          <a:prstGeom prst="rect">
            <a:avLst/>
          </a:prstGeom>
        </p:spPr>
      </p:pic>
    </p:spTree>
    <p:extLst>
      <p:ext uri="{BB962C8B-B14F-4D97-AF65-F5344CB8AC3E}">
        <p14:creationId xmlns:p14="http://schemas.microsoft.com/office/powerpoint/2010/main" val="23881813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8242-F08B-902A-8702-AE7E2B84CE34}"/>
              </a:ext>
            </a:extLst>
          </p:cNvPr>
          <p:cNvSpPr>
            <a:spLocks noGrp="1"/>
          </p:cNvSpPr>
          <p:nvPr>
            <p:ph type="title"/>
          </p:nvPr>
        </p:nvSpPr>
        <p:spPr>
          <a:xfrm>
            <a:off x="304800" y="225533"/>
            <a:ext cx="9318172" cy="1095710"/>
          </a:xfrm>
        </p:spPr>
        <p:txBody>
          <a:bodyPr/>
          <a:lstStyle/>
          <a:p>
            <a:r>
              <a:rPr lang="en-US"/>
              <a:t>Those who struggled to afford housing costs most often dealt with this by cutting spending elsewhere</a:t>
            </a:r>
            <a:br>
              <a:rPr lang="en-GB"/>
            </a:br>
            <a:endParaRPr lang="en-GB"/>
          </a:p>
        </p:txBody>
      </p:sp>
      <p:sp>
        <p:nvSpPr>
          <p:cNvPr id="5" name="TextBox 4">
            <a:extLst>
              <a:ext uri="{FF2B5EF4-FFF2-40B4-BE49-F238E27FC236}">
                <a16:creationId xmlns:a16="http://schemas.microsoft.com/office/drawing/2014/main" id="{6D11F906-F485-1D3F-6361-6705F1DC7336}"/>
              </a:ext>
            </a:extLst>
          </p:cNvPr>
          <p:cNvSpPr txBox="1"/>
          <p:nvPr/>
        </p:nvSpPr>
        <p:spPr>
          <a:xfrm>
            <a:off x="495908" y="1562588"/>
            <a:ext cx="4385824" cy="307777"/>
          </a:xfrm>
          <a:prstGeom prst="rect">
            <a:avLst/>
          </a:prstGeom>
          <a:noFill/>
        </p:spPr>
        <p:txBody>
          <a:bodyPr wrap="square" rtlCol="0">
            <a:spAutoFit/>
          </a:bodyPr>
          <a:lstStyle/>
          <a:p>
            <a:pPr algn="l">
              <a:buClr>
                <a:srgbClr val="2CE3A0"/>
              </a:buClr>
            </a:pPr>
            <a:r>
              <a:rPr lang="en-GB" sz="1400" b="1"/>
              <a:t>Frequency of difficulties affording housing costs</a:t>
            </a:r>
          </a:p>
        </p:txBody>
      </p:sp>
      <p:graphicFrame>
        <p:nvGraphicFramePr>
          <p:cNvPr id="6" name="Chart 5">
            <a:extLst>
              <a:ext uri="{FF2B5EF4-FFF2-40B4-BE49-F238E27FC236}">
                <a16:creationId xmlns:a16="http://schemas.microsoft.com/office/drawing/2014/main" id="{06E7B954-4DA4-DB3D-2D72-068706D6A20B}"/>
              </a:ext>
            </a:extLst>
          </p:cNvPr>
          <p:cNvGraphicFramePr/>
          <p:nvPr>
            <p:extLst>
              <p:ext uri="{D42A27DB-BD31-4B8C-83A1-F6EECF244321}">
                <p14:modId xmlns:p14="http://schemas.microsoft.com/office/powerpoint/2010/main" val="62836472"/>
              </p:ext>
            </p:extLst>
          </p:nvPr>
        </p:nvGraphicFramePr>
        <p:xfrm>
          <a:off x="4514596" y="1685228"/>
          <a:ext cx="7949609" cy="50717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D3718466-43F4-788A-7129-558B31B0EFC0}"/>
              </a:ext>
            </a:extLst>
          </p:cNvPr>
          <p:cNvSpPr txBox="1"/>
          <p:nvPr/>
        </p:nvSpPr>
        <p:spPr>
          <a:xfrm>
            <a:off x="5507182" y="1408700"/>
            <a:ext cx="6172200" cy="307777"/>
          </a:xfrm>
          <a:prstGeom prst="rect">
            <a:avLst/>
          </a:prstGeom>
          <a:noFill/>
        </p:spPr>
        <p:txBody>
          <a:bodyPr wrap="square" rtlCol="0">
            <a:spAutoFit/>
          </a:bodyPr>
          <a:lstStyle/>
          <a:p>
            <a:pPr algn="l">
              <a:buClr>
                <a:srgbClr val="2CE3A0"/>
              </a:buClr>
            </a:pPr>
            <a:r>
              <a:rPr lang="en-GB" sz="1400" b="1"/>
              <a:t>Actions taken when experienced difficulties affording housing costs</a:t>
            </a:r>
          </a:p>
        </p:txBody>
      </p:sp>
      <p:sp>
        <p:nvSpPr>
          <p:cNvPr id="9" name="Rectangle: Rounded Corners 8">
            <a:extLst>
              <a:ext uri="{FF2B5EF4-FFF2-40B4-BE49-F238E27FC236}">
                <a16:creationId xmlns:a16="http://schemas.microsoft.com/office/drawing/2014/main" id="{CBBF44AD-B2D0-AC7D-9F67-C2313B96E8AA}"/>
              </a:ext>
            </a:extLst>
          </p:cNvPr>
          <p:cNvSpPr/>
          <p:nvPr/>
        </p:nvSpPr>
        <p:spPr>
          <a:xfrm>
            <a:off x="536947" y="4535913"/>
            <a:ext cx="4170449" cy="1548699"/>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who </a:t>
            </a:r>
            <a:r>
              <a:rPr lang="en-GB" sz="1200" b="1" dirty="0"/>
              <a:t>did not meet any vulnerability indicator</a:t>
            </a:r>
            <a:r>
              <a:rPr lang="en-GB" sz="1200" dirty="0"/>
              <a:t>s were more likely to use savings (31%), negotiate for more time (20%) or take on additional work or income (19%)</a:t>
            </a:r>
          </a:p>
          <a:p>
            <a:endParaRPr lang="en-GB" sz="1200" dirty="0"/>
          </a:p>
          <a:p>
            <a:r>
              <a:rPr lang="en-GB" sz="1200" dirty="0"/>
              <a:t>Those who </a:t>
            </a:r>
            <a:r>
              <a:rPr lang="en-GB" sz="1200" b="1" dirty="0"/>
              <a:t>met more than one vulnerability indicator </a:t>
            </a:r>
            <a:r>
              <a:rPr lang="en-GB" sz="1200" dirty="0"/>
              <a:t>were more likely to delay paying (34%)</a:t>
            </a:r>
          </a:p>
        </p:txBody>
      </p:sp>
      <p:pic>
        <p:nvPicPr>
          <p:cNvPr id="10" name="Graphic 9" descr="Shield Cross with solid fill">
            <a:extLst>
              <a:ext uri="{FF2B5EF4-FFF2-40B4-BE49-F238E27FC236}">
                <a16:creationId xmlns:a16="http://schemas.microsoft.com/office/drawing/2014/main" id="{9055010D-4BC0-C4EB-0492-C4610CF647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1925" y="5088241"/>
            <a:ext cx="432000" cy="432000"/>
          </a:xfrm>
          <a:prstGeom prst="rect">
            <a:avLst/>
          </a:prstGeom>
        </p:spPr>
      </p:pic>
      <p:sp>
        <p:nvSpPr>
          <p:cNvPr id="12" name="TextBox 11">
            <a:extLst>
              <a:ext uri="{FF2B5EF4-FFF2-40B4-BE49-F238E27FC236}">
                <a16:creationId xmlns:a16="http://schemas.microsoft.com/office/drawing/2014/main" id="{ECAEB4A7-F94F-31B4-1C4D-8FE02F1EEB64}"/>
              </a:ext>
            </a:extLst>
          </p:cNvPr>
          <p:cNvSpPr txBox="1"/>
          <p:nvPr/>
        </p:nvSpPr>
        <p:spPr>
          <a:xfrm>
            <a:off x="0" y="6488668"/>
            <a:ext cx="9180718" cy="507831"/>
          </a:xfrm>
          <a:prstGeom prst="rect">
            <a:avLst/>
          </a:prstGeom>
          <a:noFill/>
        </p:spPr>
        <p:txBody>
          <a:bodyPr wrap="none" rtlCol="0">
            <a:spAutoFit/>
          </a:bodyPr>
          <a:lstStyle/>
          <a:p>
            <a:pPr>
              <a:buClr>
                <a:srgbClr val="2CE3A0"/>
              </a:buClr>
            </a:pPr>
            <a:r>
              <a:rPr lang="en-GB" sz="900" i="1"/>
              <a:t>H1. In the last 12 months, how frequently have you struggled to afford unavoidable housing costs (rent, mortgage payments, council tax)? Base: All (2034).</a:t>
            </a:r>
          </a:p>
          <a:p>
            <a:pPr>
              <a:buClr>
                <a:srgbClr val="2CE3A0"/>
              </a:buClr>
            </a:pPr>
            <a:r>
              <a:rPr lang="en-GB" sz="900" i="1"/>
              <a:t>H3. Thinking about the last time you struggled to afford housing costs, which of the following things did you do? Base: Struggles to afford food and drink at least sometimes (582).</a:t>
            </a:r>
          </a:p>
          <a:p>
            <a:pPr>
              <a:buClr>
                <a:srgbClr val="2CE3A0"/>
              </a:buClr>
            </a:pPr>
            <a:endParaRPr lang="en-GB" sz="900" i="1"/>
          </a:p>
        </p:txBody>
      </p:sp>
      <p:graphicFrame>
        <p:nvGraphicFramePr>
          <p:cNvPr id="15" name="Chart 14">
            <a:extLst>
              <a:ext uri="{FF2B5EF4-FFF2-40B4-BE49-F238E27FC236}">
                <a16:creationId xmlns:a16="http://schemas.microsoft.com/office/drawing/2014/main" id="{ADE0B83D-2104-24E8-62BD-61453C45F462}"/>
              </a:ext>
            </a:extLst>
          </p:cNvPr>
          <p:cNvGraphicFramePr/>
          <p:nvPr>
            <p:extLst>
              <p:ext uri="{D42A27DB-BD31-4B8C-83A1-F6EECF244321}">
                <p14:modId xmlns:p14="http://schemas.microsoft.com/office/powerpoint/2010/main" val="2645925756"/>
              </p:ext>
            </p:extLst>
          </p:nvPr>
        </p:nvGraphicFramePr>
        <p:xfrm>
          <a:off x="0" y="1839498"/>
          <a:ext cx="4483100" cy="2573775"/>
        </p:xfrm>
        <a:graphic>
          <a:graphicData uri="http://schemas.openxmlformats.org/drawingml/2006/chart">
            <c:chart xmlns:c="http://schemas.openxmlformats.org/drawingml/2006/chart" xmlns:r="http://schemas.openxmlformats.org/officeDocument/2006/relationships" r:id="rId4"/>
          </a:graphicData>
        </a:graphic>
      </p:graphicFrame>
      <p:pic>
        <p:nvPicPr>
          <p:cNvPr id="18" name="Graphic 17" descr="House with solid fill">
            <a:extLst>
              <a:ext uri="{FF2B5EF4-FFF2-40B4-BE49-F238E27FC236}">
                <a16:creationId xmlns:a16="http://schemas.microsoft.com/office/drawing/2014/main" id="{CF906530-3812-0E1D-1035-8C38470002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51811" y="2831356"/>
            <a:ext cx="699654" cy="699654"/>
          </a:xfrm>
          <a:prstGeom prst="rect">
            <a:avLst/>
          </a:prstGeom>
        </p:spPr>
      </p:pic>
    </p:spTree>
    <p:extLst>
      <p:ext uri="{BB962C8B-B14F-4D97-AF65-F5344CB8AC3E}">
        <p14:creationId xmlns:p14="http://schemas.microsoft.com/office/powerpoint/2010/main" val="462840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C1C20-005B-8DA4-090C-94E432BBF1FC}"/>
              </a:ext>
            </a:extLst>
          </p:cNvPr>
          <p:cNvSpPr>
            <a:spLocks noGrp="1"/>
          </p:cNvSpPr>
          <p:nvPr>
            <p:ph type="title"/>
          </p:nvPr>
        </p:nvSpPr>
        <p:spPr>
          <a:xfrm>
            <a:off x="429260" y="384515"/>
            <a:ext cx="8551454" cy="557735"/>
          </a:xfrm>
        </p:spPr>
        <p:txBody>
          <a:bodyPr/>
          <a:lstStyle/>
          <a:p>
            <a:r>
              <a:rPr lang="en-GB" dirty="0"/>
              <a:t>More vulnerable consumers were more likely to have fallen behind on utility payments</a:t>
            </a:r>
          </a:p>
        </p:txBody>
      </p:sp>
      <p:graphicFrame>
        <p:nvGraphicFramePr>
          <p:cNvPr id="12" name="Chart 11">
            <a:extLst>
              <a:ext uri="{FF2B5EF4-FFF2-40B4-BE49-F238E27FC236}">
                <a16:creationId xmlns:a16="http://schemas.microsoft.com/office/drawing/2014/main" id="{26551D90-1480-4FD1-6173-E5B693F713DD}"/>
              </a:ext>
            </a:extLst>
          </p:cNvPr>
          <p:cNvGraphicFramePr/>
          <p:nvPr>
            <p:extLst>
              <p:ext uri="{D42A27DB-BD31-4B8C-83A1-F6EECF244321}">
                <p14:modId xmlns:p14="http://schemas.microsoft.com/office/powerpoint/2010/main" val="2187836961"/>
              </p:ext>
            </p:extLst>
          </p:nvPr>
        </p:nvGraphicFramePr>
        <p:xfrm>
          <a:off x="429260" y="1927709"/>
          <a:ext cx="4483100" cy="2573775"/>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0E11C707-AE60-6B29-7E78-72A982DBB96D}"/>
              </a:ext>
            </a:extLst>
          </p:cNvPr>
          <p:cNvSpPr txBox="1"/>
          <p:nvPr/>
        </p:nvSpPr>
        <p:spPr>
          <a:xfrm>
            <a:off x="695319" y="1486275"/>
            <a:ext cx="3163026" cy="523220"/>
          </a:xfrm>
          <a:prstGeom prst="rect">
            <a:avLst/>
          </a:prstGeom>
          <a:noFill/>
        </p:spPr>
        <p:txBody>
          <a:bodyPr wrap="square" rtlCol="0">
            <a:spAutoFit/>
          </a:bodyPr>
          <a:lstStyle/>
          <a:p>
            <a:pPr algn="ctr">
              <a:buClr>
                <a:srgbClr val="2CE3A0"/>
              </a:buClr>
            </a:pPr>
            <a:r>
              <a:rPr lang="en-GB" sz="1400" b="1"/>
              <a:t>Fallen behind or missed payments to utility providers</a:t>
            </a:r>
          </a:p>
        </p:txBody>
      </p:sp>
      <p:graphicFrame>
        <p:nvGraphicFramePr>
          <p:cNvPr id="3" name="Chart 2">
            <a:extLst>
              <a:ext uri="{FF2B5EF4-FFF2-40B4-BE49-F238E27FC236}">
                <a16:creationId xmlns:a16="http://schemas.microsoft.com/office/drawing/2014/main" id="{E35873BF-1E6C-27F8-2E51-496AAC95AABC}"/>
              </a:ext>
            </a:extLst>
          </p:cNvPr>
          <p:cNvGraphicFramePr/>
          <p:nvPr>
            <p:extLst>
              <p:ext uri="{D42A27DB-BD31-4B8C-83A1-F6EECF244321}">
                <p14:modId xmlns:p14="http://schemas.microsoft.com/office/powerpoint/2010/main" val="4116838157"/>
              </p:ext>
            </p:extLst>
          </p:nvPr>
        </p:nvGraphicFramePr>
        <p:xfrm>
          <a:off x="4599709" y="1854955"/>
          <a:ext cx="7474304" cy="40607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6FF4A32F-0A13-235C-A827-2BB436270CCC}"/>
              </a:ext>
            </a:extLst>
          </p:cNvPr>
          <p:cNvSpPr txBox="1"/>
          <p:nvPr/>
        </p:nvSpPr>
        <p:spPr>
          <a:xfrm>
            <a:off x="7083446" y="1486275"/>
            <a:ext cx="3381224" cy="307777"/>
          </a:xfrm>
          <a:prstGeom prst="rect">
            <a:avLst/>
          </a:prstGeom>
          <a:noFill/>
        </p:spPr>
        <p:txBody>
          <a:bodyPr wrap="square" rtlCol="0">
            <a:spAutoFit/>
          </a:bodyPr>
          <a:lstStyle/>
          <a:p>
            <a:pPr algn="l">
              <a:buClr>
                <a:srgbClr val="2CE3A0"/>
              </a:buClr>
            </a:pPr>
            <a:r>
              <a:rPr lang="en-GB" sz="1400" b="1" dirty="0"/>
              <a:t>Types of utility bills fallen behind on</a:t>
            </a:r>
          </a:p>
        </p:txBody>
      </p:sp>
      <p:sp>
        <p:nvSpPr>
          <p:cNvPr id="5" name="Rectangle: Rounded Corners 4">
            <a:extLst>
              <a:ext uri="{FF2B5EF4-FFF2-40B4-BE49-F238E27FC236}">
                <a16:creationId xmlns:a16="http://schemas.microsoft.com/office/drawing/2014/main" id="{D02D6725-74D8-0933-2A5B-B736A0E00F25}"/>
              </a:ext>
            </a:extLst>
          </p:cNvPr>
          <p:cNvSpPr/>
          <p:nvPr/>
        </p:nvSpPr>
        <p:spPr>
          <a:xfrm>
            <a:off x="505460" y="4526332"/>
            <a:ext cx="4170449" cy="1675877"/>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lIns="612000" rtlCol="0" anchor="ctr"/>
          <a:lstStyle/>
          <a:p>
            <a:r>
              <a:rPr lang="en-GB" sz="1200" dirty="0"/>
              <a:t>Those who </a:t>
            </a:r>
            <a:r>
              <a:rPr lang="en-GB" sz="1200" b="1" dirty="0"/>
              <a:t>met more than one vulnerability indicator</a:t>
            </a:r>
            <a:r>
              <a:rPr lang="en-GB" sz="1200" dirty="0"/>
              <a:t> were more likely to have fallen behind on payments (44%)</a:t>
            </a:r>
          </a:p>
          <a:p>
            <a:endParaRPr lang="en-GB" sz="1200" dirty="0"/>
          </a:p>
          <a:p>
            <a:r>
              <a:rPr lang="en-GB" sz="1200" dirty="0"/>
              <a:t>This group were more likely to have fallen behind on electricity (77%), gas (66%), council tax (56%), broadband (38%) and mobile phone contract (36%) payments</a:t>
            </a:r>
          </a:p>
        </p:txBody>
      </p:sp>
      <p:pic>
        <p:nvPicPr>
          <p:cNvPr id="7" name="Graphic 6" descr="Shield Cross with solid fill">
            <a:extLst>
              <a:ext uri="{FF2B5EF4-FFF2-40B4-BE49-F238E27FC236}">
                <a16:creationId xmlns:a16="http://schemas.microsoft.com/office/drawing/2014/main" id="{30A7D733-DA32-267B-8FD8-E2D904C045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9633" y="5148270"/>
            <a:ext cx="432000" cy="432000"/>
          </a:xfrm>
          <a:prstGeom prst="rect">
            <a:avLst/>
          </a:prstGeom>
        </p:spPr>
      </p:pic>
      <p:sp>
        <p:nvSpPr>
          <p:cNvPr id="6" name="TextBox 5">
            <a:extLst>
              <a:ext uri="{FF2B5EF4-FFF2-40B4-BE49-F238E27FC236}">
                <a16:creationId xmlns:a16="http://schemas.microsoft.com/office/drawing/2014/main" id="{01B3A76B-FFBB-6C2D-A562-D0FFB6259E1F}"/>
              </a:ext>
            </a:extLst>
          </p:cNvPr>
          <p:cNvSpPr txBox="1"/>
          <p:nvPr/>
        </p:nvSpPr>
        <p:spPr>
          <a:xfrm>
            <a:off x="0" y="6488668"/>
            <a:ext cx="6109365" cy="369332"/>
          </a:xfrm>
          <a:prstGeom prst="rect">
            <a:avLst/>
          </a:prstGeom>
          <a:noFill/>
        </p:spPr>
        <p:txBody>
          <a:bodyPr wrap="none" rtlCol="0">
            <a:spAutoFit/>
          </a:bodyPr>
          <a:lstStyle/>
          <a:p>
            <a:pPr>
              <a:buClr>
                <a:srgbClr val="2CE3A0"/>
              </a:buClr>
            </a:pPr>
            <a:r>
              <a:rPr lang="en-GB" sz="900" i="1" dirty="0"/>
              <a:t>H5. In the past 12 months, have you fallen behind on, or missed, any payments to utility providers? Base: All (</a:t>
            </a:r>
            <a:r>
              <a:rPr lang="en-GB" sz="900" i="1"/>
              <a:t>2034</a:t>
            </a:r>
            <a:r>
              <a:rPr lang="en-GB" sz="900" i="1" dirty="0"/>
              <a:t>).</a:t>
            </a:r>
          </a:p>
          <a:p>
            <a:pPr>
              <a:buClr>
                <a:srgbClr val="2CE3A0"/>
              </a:buClr>
            </a:pPr>
            <a:r>
              <a:rPr lang="en-GB" sz="900" i="1" dirty="0"/>
              <a:t>H6. Which types of utility bills have you fallen behind on? Base: Fallen behind, or missed, utility payments (</a:t>
            </a:r>
            <a:r>
              <a:rPr lang="en-GB" sz="900" i="1"/>
              <a:t>331</a:t>
            </a:r>
            <a:r>
              <a:rPr lang="en-GB" sz="900" i="1" dirty="0"/>
              <a:t>).</a:t>
            </a:r>
          </a:p>
        </p:txBody>
      </p:sp>
    </p:spTree>
    <p:extLst>
      <p:ext uri="{BB962C8B-B14F-4D97-AF65-F5344CB8AC3E}">
        <p14:creationId xmlns:p14="http://schemas.microsoft.com/office/powerpoint/2010/main" val="2566369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E1224-2142-47D7-9B3E-2B80DCE47D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6AC633-6B5A-BE62-7FF5-FFBC82AAFDD8}"/>
              </a:ext>
            </a:extLst>
          </p:cNvPr>
          <p:cNvSpPr>
            <a:spLocks noGrp="1"/>
          </p:cNvSpPr>
          <p:nvPr>
            <p:ph type="title"/>
          </p:nvPr>
        </p:nvSpPr>
        <p:spPr>
          <a:xfrm>
            <a:off x="2247900" y="3150132"/>
            <a:ext cx="7175193" cy="557735"/>
          </a:xfrm>
        </p:spPr>
        <p:txBody>
          <a:bodyPr>
            <a:noAutofit/>
          </a:bodyPr>
          <a:lstStyle/>
          <a:p>
            <a:r>
              <a:rPr lang="en-GB" sz="4400"/>
              <a:t>Confidence and empowerment</a:t>
            </a:r>
          </a:p>
        </p:txBody>
      </p:sp>
    </p:spTree>
    <p:extLst>
      <p:ext uri="{BB962C8B-B14F-4D97-AF65-F5344CB8AC3E}">
        <p14:creationId xmlns:p14="http://schemas.microsoft.com/office/powerpoint/2010/main" val="1174549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8448D-75CE-1C6F-E244-B4A66DA91CFB}"/>
              </a:ext>
            </a:extLst>
          </p:cNvPr>
          <p:cNvSpPr>
            <a:spLocks noGrp="1"/>
          </p:cNvSpPr>
          <p:nvPr>
            <p:ph type="title"/>
          </p:nvPr>
        </p:nvSpPr>
        <p:spPr>
          <a:xfrm>
            <a:off x="429260" y="495514"/>
            <a:ext cx="8778535" cy="557735"/>
          </a:xfrm>
        </p:spPr>
        <p:txBody>
          <a:bodyPr/>
          <a:lstStyle/>
          <a:p>
            <a:r>
              <a:rPr lang="en-US" dirty="0"/>
              <a:t>Consumer confidence was generally high, particularly among less vulnerable consumers</a:t>
            </a:r>
            <a:br>
              <a:rPr lang="en-GB" dirty="0"/>
            </a:br>
            <a:endParaRPr lang="en-GB" dirty="0"/>
          </a:p>
        </p:txBody>
      </p:sp>
      <p:graphicFrame>
        <p:nvGraphicFramePr>
          <p:cNvPr id="4" name="Chart 3">
            <a:extLst>
              <a:ext uri="{FF2B5EF4-FFF2-40B4-BE49-F238E27FC236}">
                <a16:creationId xmlns:a16="http://schemas.microsoft.com/office/drawing/2014/main" id="{21CB584E-E1FA-BED4-9877-F66B6F30F1B7}"/>
              </a:ext>
            </a:extLst>
          </p:cNvPr>
          <p:cNvGraphicFramePr/>
          <p:nvPr>
            <p:extLst>
              <p:ext uri="{D42A27DB-BD31-4B8C-83A1-F6EECF244321}">
                <p14:modId xmlns:p14="http://schemas.microsoft.com/office/powerpoint/2010/main" val="2261592341"/>
              </p:ext>
            </p:extLst>
          </p:nvPr>
        </p:nvGraphicFramePr>
        <p:xfrm>
          <a:off x="429260" y="1677222"/>
          <a:ext cx="8155940" cy="472154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B08121D7-59D7-975A-F1AE-2AC1F2B283D4}"/>
              </a:ext>
            </a:extLst>
          </p:cNvPr>
          <p:cNvSpPr txBox="1"/>
          <p:nvPr/>
        </p:nvSpPr>
        <p:spPr>
          <a:xfrm>
            <a:off x="1664208" y="1677222"/>
            <a:ext cx="5104691" cy="307777"/>
          </a:xfrm>
          <a:prstGeom prst="rect">
            <a:avLst/>
          </a:prstGeom>
          <a:noFill/>
        </p:spPr>
        <p:txBody>
          <a:bodyPr wrap="square" rtlCol="0">
            <a:spAutoFit/>
          </a:bodyPr>
          <a:lstStyle/>
          <a:p>
            <a:pPr algn="l">
              <a:buClr>
                <a:srgbClr val="2CE3A0"/>
              </a:buClr>
            </a:pPr>
            <a:r>
              <a:rPr lang="en-GB" sz="1400" b="1"/>
              <a:t>Feelings of confidence and empowerment as a consumer</a:t>
            </a:r>
          </a:p>
        </p:txBody>
      </p:sp>
      <p:sp>
        <p:nvSpPr>
          <p:cNvPr id="6" name="Left Brace 5">
            <a:extLst>
              <a:ext uri="{FF2B5EF4-FFF2-40B4-BE49-F238E27FC236}">
                <a16:creationId xmlns:a16="http://schemas.microsoft.com/office/drawing/2014/main" id="{1BEC8689-7383-D13D-C857-99996CED51D2}"/>
              </a:ext>
            </a:extLst>
          </p:cNvPr>
          <p:cNvSpPr/>
          <p:nvPr/>
        </p:nvSpPr>
        <p:spPr>
          <a:xfrm rot="5400000">
            <a:off x="5113905" y="707045"/>
            <a:ext cx="138029" cy="338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Left Brace 6">
            <a:extLst>
              <a:ext uri="{FF2B5EF4-FFF2-40B4-BE49-F238E27FC236}">
                <a16:creationId xmlns:a16="http://schemas.microsoft.com/office/drawing/2014/main" id="{E4A80068-B1C3-C324-75C4-B824F656A38D}"/>
              </a:ext>
            </a:extLst>
          </p:cNvPr>
          <p:cNvSpPr/>
          <p:nvPr/>
        </p:nvSpPr>
        <p:spPr>
          <a:xfrm rot="5400000">
            <a:off x="7811841" y="2292718"/>
            <a:ext cx="134684" cy="21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2" name="TextBox 11">
            <a:extLst>
              <a:ext uri="{FF2B5EF4-FFF2-40B4-BE49-F238E27FC236}">
                <a16:creationId xmlns:a16="http://schemas.microsoft.com/office/drawing/2014/main" id="{18A74590-9D66-1E11-B9D0-97712B7E5EA4}"/>
              </a:ext>
            </a:extLst>
          </p:cNvPr>
          <p:cNvSpPr txBox="1"/>
          <p:nvPr/>
        </p:nvSpPr>
        <p:spPr>
          <a:xfrm>
            <a:off x="4941824" y="2042426"/>
            <a:ext cx="768096" cy="307777"/>
          </a:xfrm>
          <a:prstGeom prst="rect">
            <a:avLst/>
          </a:prstGeom>
          <a:noFill/>
        </p:spPr>
        <p:txBody>
          <a:bodyPr wrap="square" rtlCol="0">
            <a:spAutoFit/>
          </a:bodyPr>
          <a:lstStyle/>
          <a:p>
            <a:pPr algn="l">
              <a:buClr>
                <a:srgbClr val="2CE3A0"/>
              </a:buClr>
            </a:pPr>
            <a:r>
              <a:rPr lang="en-GB" sz="1400" b="1">
                <a:solidFill>
                  <a:schemeClr val="accent1"/>
                </a:solidFill>
              </a:rPr>
              <a:t>73%</a:t>
            </a:r>
          </a:p>
        </p:txBody>
      </p:sp>
      <p:sp>
        <p:nvSpPr>
          <p:cNvPr id="13" name="TextBox 12">
            <a:extLst>
              <a:ext uri="{FF2B5EF4-FFF2-40B4-BE49-F238E27FC236}">
                <a16:creationId xmlns:a16="http://schemas.microsoft.com/office/drawing/2014/main" id="{F1873890-BE75-A455-D77B-4C560A6EEFD6}"/>
              </a:ext>
            </a:extLst>
          </p:cNvPr>
          <p:cNvSpPr txBox="1"/>
          <p:nvPr/>
        </p:nvSpPr>
        <p:spPr>
          <a:xfrm>
            <a:off x="4891024" y="3365092"/>
            <a:ext cx="768096" cy="307777"/>
          </a:xfrm>
          <a:prstGeom prst="rect">
            <a:avLst/>
          </a:prstGeom>
          <a:noFill/>
        </p:spPr>
        <p:txBody>
          <a:bodyPr wrap="square" rtlCol="0">
            <a:spAutoFit/>
          </a:bodyPr>
          <a:lstStyle/>
          <a:p>
            <a:pPr algn="l">
              <a:buClr>
                <a:srgbClr val="2CE3A0"/>
              </a:buClr>
            </a:pPr>
            <a:r>
              <a:rPr lang="en-GB" sz="1400" b="1">
                <a:solidFill>
                  <a:schemeClr val="accent1"/>
                </a:solidFill>
              </a:rPr>
              <a:t>71%</a:t>
            </a:r>
          </a:p>
        </p:txBody>
      </p:sp>
      <p:sp>
        <p:nvSpPr>
          <p:cNvPr id="14" name="TextBox 13">
            <a:extLst>
              <a:ext uri="{FF2B5EF4-FFF2-40B4-BE49-F238E27FC236}">
                <a16:creationId xmlns:a16="http://schemas.microsoft.com/office/drawing/2014/main" id="{B0089759-7719-FEC2-C9B2-FD1DA9F37B38}"/>
              </a:ext>
            </a:extLst>
          </p:cNvPr>
          <p:cNvSpPr txBox="1"/>
          <p:nvPr/>
        </p:nvSpPr>
        <p:spPr>
          <a:xfrm>
            <a:off x="4891024" y="4645714"/>
            <a:ext cx="768096" cy="307777"/>
          </a:xfrm>
          <a:prstGeom prst="rect">
            <a:avLst/>
          </a:prstGeom>
          <a:noFill/>
        </p:spPr>
        <p:txBody>
          <a:bodyPr wrap="square" rtlCol="0">
            <a:spAutoFit/>
          </a:bodyPr>
          <a:lstStyle/>
          <a:p>
            <a:pPr algn="l">
              <a:buClr>
                <a:srgbClr val="2CE3A0"/>
              </a:buClr>
            </a:pPr>
            <a:r>
              <a:rPr lang="en-GB" sz="1400" b="1">
                <a:solidFill>
                  <a:schemeClr val="accent1"/>
                </a:solidFill>
              </a:rPr>
              <a:t>70%</a:t>
            </a:r>
          </a:p>
        </p:txBody>
      </p:sp>
      <p:sp>
        <p:nvSpPr>
          <p:cNvPr id="15" name="TextBox 14">
            <a:extLst>
              <a:ext uri="{FF2B5EF4-FFF2-40B4-BE49-F238E27FC236}">
                <a16:creationId xmlns:a16="http://schemas.microsoft.com/office/drawing/2014/main" id="{22BA862C-7342-29CD-A817-C4EF4190C375}"/>
              </a:ext>
            </a:extLst>
          </p:cNvPr>
          <p:cNvSpPr txBox="1"/>
          <p:nvPr/>
        </p:nvSpPr>
        <p:spPr>
          <a:xfrm>
            <a:off x="7686208" y="2095241"/>
            <a:ext cx="768096" cy="307777"/>
          </a:xfrm>
          <a:prstGeom prst="rect">
            <a:avLst/>
          </a:prstGeom>
          <a:noFill/>
        </p:spPr>
        <p:txBody>
          <a:bodyPr wrap="square" rtlCol="0">
            <a:spAutoFit/>
          </a:bodyPr>
          <a:lstStyle/>
          <a:p>
            <a:pPr algn="l">
              <a:buClr>
                <a:srgbClr val="2CE3A0"/>
              </a:buClr>
            </a:pPr>
            <a:r>
              <a:rPr lang="en-GB" sz="1400" b="1">
                <a:solidFill>
                  <a:schemeClr val="accent3"/>
                </a:solidFill>
              </a:rPr>
              <a:t>5%</a:t>
            </a:r>
          </a:p>
        </p:txBody>
      </p:sp>
      <p:sp>
        <p:nvSpPr>
          <p:cNvPr id="16" name="TextBox 15">
            <a:extLst>
              <a:ext uri="{FF2B5EF4-FFF2-40B4-BE49-F238E27FC236}">
                <a16:creationId xmlns:a16="http://schemas.microsoft.com/office/drawing/2014/main" id="{E8D8D93E-FAB2-D895-2EAA-7F89A229A217}"/>
              </a:ext>
            </a:extLst>
          </p:cNvPr>
          <p:cNvSpPr txBox="1"/>
          <p:nvPr/>
        </p:nvSpPr>
        <p:spPr>
          <a:xfrm>
            <a:off x="7686208" y="3360738"/>
            <a:ext cx="768096" cy="307777"/>
          </a:xfrm>
          <a:prstGeom prst="rect">
            <a:avLst/>
          </a:prstGeom>
          <a:noFill/>
        </p:spPr>
        <p:txBody>
          <a:bodyPr wrap="square" rtlCol="0">
            <a:spAutoFit/>
          </a:bodyPr>
          <a:lstStyle/>
          <a:p>
            <a:pPr algn="l">
              <a:buClr>
                <a:srgbClr val="2CE3A0"/>
              </a:buClr>
            </a:pPr>
            <a:r>
              <a:rPr lang="en-GB" sz="1400" b="1">
                <a:solidFill>
                  <a:schemeClr val="accent3"/>
                </a:solidFill>
              </a:rPr>
              <a:t>6%</a:t>
            </a:r>
          </a:p>
        </p:txBody>
      </p:sp>
      <p:sp>
        <p:nvSpPr>
          <p:cNvPr id="17" name="TextBox 16">
            <a:extLst>
              <a:ext uri="{FF2B5EF4-FFF2-40B4-BE49-F238E27FC236}">
                <a16:creationId xmlns:a16="http://schemas.microsoft.com/office/drawing/2014/main" id="{B86A00AB-B7C6-7FB0-5CD3-7BA9AB4AE2C0}"/>
              </a:ext>
            </a:extLst>
          </p:cNvPr>
          <p:cNvSpPr txBox="1"/>
          <p:nvPr/>
        </p:nvSpPr>
        <p:spPr>
          <a:xfrm>
            <a:off x="7632387" y="4676096"/>
            <a:ext cx="768096" cy="307777"/>
          </a:xfrm>
          <a:prstGeom prst="rect">
            <a:avLst/>
          </a:prstGeom>
          <a:noFill/>
        </p:spPr>
        <p:txBody>
          <a:bodyPr wrap="square" rtlCol="0">
            <a:spAutoFit/>
          </a:bodyPr>
          <a:lstStyle/>
          <a:p>
            <a:pPr algn="l">
              <a:buClr>
                <a:srgbClr val="2CE3A0"/>
              </a:buClr>
            </a:pPr>
            <a:r>
              <a:rPr lang="en-GB" sz="1400" b="1">
                <a:solidFill>
                  <a:schemeClr val="accent3"/>
                </a:solidFill>
              </a:rPr>
              <a:t>7%</a:t>
            </a:r>
          </a:p>
        </p:txBody>
      </p:sp>
      <p:sp>
        <p:nvSpPr>
          <p:cNvPr id="18" name="Rectangle: Rounded Corners 17">
            <a:extLst>
              <a:ext uri="{FF2B5EF4-FFF2-40B4-BE49-F238E27FC236}">
                <a16:creationId xmlns:a16="http://schemas.microsoft.com/office/drawing/2014/main" id="{E1B1517B-6515-7EA5-B7CA-24A7B33E7B17}"/>
              </a:ext>
            </a:extLst>
          </p:cNvPr>
          <p:cNvSpPr/>
          <p:nvPr/>
        </p:nvSpPr>
        <p:spPr>
          <a:xfrm>
            <a:off x="8848214" y="2035277"/>
            <a:ext cx="2885440" cy="4198375"/>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200" dirty="0"/>
          </a:p>
          <a:p>
            <a:pPr algn="ctr"/>
            <a:endParaRPr lang="en-GB" sz="1200" dirty="0"/>
          </a:p>
          <a:p>
            <a:pPr algn="ctr"/>
            <a:endParaRPr lang="en-GB" sz="1200" dirty="0"/>
          </a:p>
          <a:p>
            <a:pPr algn="ctr"/>
            <a:r>
              <a:rPr lang="en-GB" sz="1200" dirty="0"/>
              <a:t>Those who met </a:t>
            </a:r>
            <a:r>
              <a:rPr lang="en-GB" sz="1200" b="1" dirty="0"/>
              <a:t>no vulnerability indicators </a:t>
            </a:r>
            <a:r>
              <a:rPr lang="en-GB" sz="1200" dirty="0"/>
              <a:t>were more likely to agree with all statements (79%, 78%, 75%)</a:t>
            </a:r>
          </a:p>
          <a:p>
            <a:pPr algn="ctr"/>
            <a:endParaRPr lang="en-GB" sz="1200" dirty="0"/>
          </a:p>
          <a:p>
            <a:pPr algn="ctr"/>
            <a:endParaRPr lang="en-GB" sz="1200" dirty="0"/>
          </a:p>
          <a:p>
            <a:pPr algn="ctr"/>
            <a:endParaRPr lang="en-GB" sz="1200" dirty="0"/>
          </a:p>
          <a:p>
            <a:pPr algn="ctr"/>
            <a:r>
              <a:rPr lang="en-GB" sz="1200" b="1" dirty="0"/>
              <a:t>Male consumers </a:t>
            </a:r>
            <a:r>
              <a:rPr lang="en-GB" sz="1200" dirty="0"/>
              <a:t>were more likely to agree with all statements (77%, 76%, 74%) than female respondents (70%, 67%, 66%)</a:t>
            </a:r>
          </a:p>
          <a:p>
            <a:pPr algn="ctr"/>
            <a:endParaRPr lang="en-GB" sz="1200" dirty="0"/>
          </a:p>
          <a:p>
            <a:pPr algn="ctr"/>
            <a:endParaRPr lang="en-GB" sz="1200" dirty="0"/>
          </a:p>
          <a:p>
            <a:pPr algn="ctr"/>
            <a:endParaRPr lang="en-GB" sz="1200" dirty="0"/>
          </a:p>
          <a:p>
            <a:pPr algn="ctr"/>
            <a:r>
              <a:rPr lang="en-GB" sz="1200" dirty="0"/>
              <a:t>Those who lived in </a:t>
            </a:r>
            <a:r>
              <a:rPr lang="en-GB" sz="1200" b="1" dirty="0"/>
              <a:t>urban areas </a:t>
            </a:r>
            <a:r>
              <a:rPr lang="en-GB" sz="1200" dirty="0"/>
              <a:t>were more likely to know where to look for reliable information (72%) than those in rural areas (65%)</a:t>
            </a:r>
          </a:p>
          <a:p>
            <a:pPr algn="ctr"/>
            <a:endParaRPr lang="en-GB" sz="1200" dirty="0"/>
          </a:p>
          <a:p>
            <a:pPr algn="ctr"/>
            <a:endParaRPr lang="en-GB" sz="1200" dirty="0"/>
          </a:p>
        </p:txBody>
      </p:sp>
      <p:pic>
        <p:nvPicPr>
          <p:cNvPr id="3" name="Graphic 2" descr="Shield Cross with solid fill">
            <a:extLst>
              <a:ext uri="{FF2B5EF4-FFF2-40B4-BE49-F238E27FC236}">
                <a16:creationId xmlns:a16="http://schemas.microsoft.com/office/drawing/2014/main" id="{1E8EFE38-1ED6-7546-4E7A-F0C20AD9B9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73533" y="2109428"/>
            <a:ext cx="432000" cy="432000"/>
          </a:xfrm>
          <a:prstGeom prst="rect">
            <a:avLst/>
          </a:prstGeom>
        </p:spPr>
      </p:pic>
      <p:sp>
        <p:nvSpPr>
          <p:cNvPr id="23" name="TextBox 22">
            <a:extLst>
              <a:ext uri="{FF2B5EF4-FFF2-40B4-BE49-F238E27FC236}">
                <a16:creationId xmlns:a16="http://schemas.microsoft.com/office/drawing/2014/main" id="{EF44BCB3-9212-F1BC-74B3-5CD58B960E94}"/>
              </a:ext>
            </a:extLst>
          </p:cNvPr>
          <p:cNvSpPr txBox="1"/>
          <p:nvPr/>
        </p:nvSpPr>
        <p:spPr>
          <a:xfrm>
            <a:off x="0" y="6636903"/>
            <a:ext cx="7705956" cy="230832"/>
          </a:xfrm>
          <a:prstGeom prst="rect">
            <a:avLst/>
          </a:prstGeom>
          <a:noFill/>
        </p:spPr>
        <p:txBody>
          <a:bodyPr wrap="none" rtlCol="0">
            <a:spAutoFit/>
          </a:bodyPr>
          <a:lstStyle/>
          <a:p>
            <a:pPr>
              <a:buClr>
                <a:srgbClr val="2CE3A0"/>
              </a:buClr>
            </a:pPr>
            <a:r>
              <a:rPr lang="en-GB" sz="900" i="1" dirty="0"/>
              <a:t>I1. Thinking about your general experiences as a consumer, to what extent do you agree or disagree with the following statements? Base: All (</a:t>
            </a:r>
            <a:r>
              <a:rPr lang="en-GB" sz="900" i="1"/>
              <a:t>2034</a:t>
            </a:r>
            <a:r>
              <a:rPr lang="en-GB" sz="900" i="1" dirty="0"/>
              <a:t>).</a:t>
            </a:r>
          </a:p>
        </p:txBody>
      </p:sp>
      <p:sp>
        <p:nvSpPr>
          <p:cNvPr id="26" name="Left Brace 25">
            <a:extLst>
              <a:ext uri="{FF2B5EF4-FFF2-40B4-BE49-F238E27FC236}">
                <a16:creationId xmlns:a16="http://schemas.microsoft.com/office/drawing/2014/main" id="{B008CC1D-9681-0CA1-5236-70DA62017B71}"/>
              </a:ext>
            </a:extLst>
          </p:cNvPr>
          <p:cNvSpPr/>
          <p:nvPr/>
        </p:nvSpPr>
        <p:spPr>
          <a:xfrm rot="5400000">
            <a:off x="5054484" y="3392659"/>
            <a:ext cx="138029" cy="3240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Left Brace 27">
            <a:extLst>
              <a:ext uri="{FF2B5EF4-FFF2-40B4-BE49-F238E27FC236}">
                <a16:creationId xmlns:a16="http://schemas.microsoft.com/office/drawing/2014/main" id="{8D5A1DD4-4AE8-E557-8D26-121DB93175DC}"/>
              </a:ext>
            </a:extLst>
          </p:cNvPr>
          <p:cNvSpPr/>
          <p:nvPr/>
        </p:nvSpPr>
        <p:spPr>
          <a:xfrm rot="5400000">
            <a:off x="5054484" y="2085852"/>
            <a:ext cx="138029" cy="3240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Left Brace 29">
            <a:extLst>
              <a:ext uri="{FF2B5EF4-FFF2-40B4-BE49-F238E27FC236}">
                <a16:creationId xmlns:a16="http://schemas.microsoft.com/office/drawing/2014/main" id="{C7C74F51-0278-4463-C1ED-7F28C7FAA2F3}"/>
              </a:ext>
            </a:extLst>
          </p:cNvPr>
          <p:cNvSpPr/>
          <p:nvPr/>
        </p:nvSpPr>
        <p:spPr>
          <a:xfrm rot="5400000">
            <a:off x="7805093" y="3560179"/>
            <a:ext cx="134684" cy="288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1" name="Left Brace 30">
            <a:extLst>
              <a:ext uri="{FF2B5EF4-FFF2-40B4-BE49-F238E27FC236}">
                <a16:creationId xmlns:a16="http://schemas.microsoft.com/office/drawing/2014/main" id="{9F240A60-6250-A27B-EA22-22DCDFB69288}"/>
              </a:ext>
            </a:extLst>
          </p:cNvPr>
          <p:cNvSpPr/>
          <p:nvPr/>
        </p:nvSpPr>
        <p:spPr>
          <a:xfrm rot="5400000">
            <a:off x="7768106" y="4873802"/>
            <a:ext cx="131214" cy="288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grpSp>
        <p:nvGrpSpPr>
          <p:cNvPr id="34" name="Group 33">
            <a:extLst>
              <a:ext uri="{FF2B5EF4-FFF2-40B4-BE49-F238E27FC236}">
                <a16:creationId xmlns:a16="http://schemas.microsoft.com/office/drawing/2014/main" id="{FE9B398C-8EEE-BEA5-A9DC-F3748D78258C}"/>
              </a:ext>
            </a:extLst>
          </p:cNvPr>
          <p:cNvGrpSpPr>
            <a:grpSpLocks noChangeAspect="1"/>
          </p:cNvGrpSpPr>
          <p:nvPr/>
        </p:nvGrpSpPr>
        <p:grpSpPr>
          <a:xfrm>
            <a:off x="10038189" y="4727644"/>
            <a:ext cx="498991" cy="432000"/>
            <a:chOff x="-9239" y="1709988"/>
            <a:chExt cx="1056198" cy="914400"/>
          </a:xfrm>
        </p:grpSpPr>
        <p:pic>
          <p:nvPicPr>
            <p:cNvPr id="35" name="Graphic 34" descr="City with solid fill">
              <a:extLst>
                <a:ext uri="{FF2B5EF4-FFF2-40B4-BE49-F238E27FC236}">
                  <a16:creationId xmlns:a16="http://schemas.microsoft.com/office/drawing/2014/main" id="{5718E35C-D497-A606-A4E4-CDC5E3A9E88D}"/>
                </a:ext>
              </a:extLst>
            </p:cNvPr>
            <p:cNvPicPr>
              <a:picLocks noChangeAspect="1"/>
            </p:cNvPicPr>
            <p:nvPr/>
          </p:nvPicPr>
          <p:blipFill>
            <a:blip>
              <a:extLst>
                <a:ext uri="{96DAC541-7B7A-43D3-8B79-37D633B846F1}">
                  <asvg:svgBlip xmlns:asvg="http://schemas.microsoft.com/office/drawing/2016/SVG/main" r:embed="rId4"/>
                </a:ext>
              </a:extLst>
            </a:blip>
            <a:srcRect r="34611"/>
            <a:stretch>
              <a:fillRect/>
            </a:stretch>
          </p:blipFill>
          <p:spPr>
            <a:xfrm>
              <a:off x="449043" y="1709988"/>
              <a:ext cx="597916" cy="914400"/>
            </a:xfrm>
            <a:prstGeom prst="rect">
              <a:avLst/>
            </a:prstGeom>
          </p:spPr>
        </p:pic>
        <p:pic>
          <p:nvPicPr>
            <p:cNvPr id="36" name="Graphic 35" descr="Deciduous tree with solid fill">
              <a:extLst>
                <a:ext uri="{FF2B5EF4-FFF2-40B4-BE49-F238E27FC236}">
                  <a16:creationId xmlns:a16="http://schemas.microsoft.com/office/drawing/2014/main" id="{7959DEA4-A332-A079-1421-7249C329A3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39" y="1935652"/>
              <a:ext cx="557735" cy="557735"/>
            </a:xfrm>
            <a:prstGeom prst="rect">
              <a:avLst/>
            </a:prstGeom>
          </p:spPr>
        </p:pic>
      </p:grpSp>
      <p:pic>
        <p:nvPicPr>
          <p:cNvPr id="37" name="Graphic 36" descr="Gender with solid fill">
            <a:extLst>
              <a:ext uri="{FF2B5EF4-FFF2-40B4-BE49-F238E27FC236}">
                <a16:creationId xmlns:a16="http://schemas.microsoft.com/office/drawing/2014/main" id="{0F422123-0D5C-195F-6B4A-47194F1EA2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71685" y="3437636"/>
            <a:ext cx="432000" cy="432000"/>
          </a:xfrm>
          <a:prstGeom prst="rect">
            <a:avLst/>
          </a:prstGeom>
        </p:spPr>
      </p:pic>
    </p:spTree>
    <p:extLst>
      <p:ext uri="{BB962C8B-B14F-4D97-AF65-F5344CB8AC3E}">
        <p14:creationId xmlns:p14="http://schemas.microsoft.com/office/powerpoint/2010/main" val="3937290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1A13-8152-62E1-D38D-9E1EF91AF110}"/>
              </a:ext>
            </a:extLst>
          </p:cNvPr>
          <p:cNvSpPr>
            <a:spLocks noGrp="1"/>
          </p:cNvSpPr>
          <p:nvPr>
            <p:ph type="title"/>
          </p:nvPr>
        </p:nvSpPr>
        <p:spPr>
          <a:xfrm>
            <a:off x="345279" y="383173"/>
            <a:ext cx="8790940" cy="720811"/>
          </a:xfrm>
        </p:spPr>
        <p:txBody>
          <a:bodyPr/>
          <a:lstStyle/>
          <a:p>
            <a:r>
              <a:rPr lang="en-US" dirty="0"/>
              <a:t>Confidence in finding reliable information was highest for food and phone/internet services</a:t>
            </a:r>
            <a:br>
              <a:rPr lang="en-GB" dirty="0"/>
            </a:br>
            <a:endParaRPr lang="en-GB" dirty="0"/>
          </a:p>
        </p:txBody>
      </p:sp>
      <p:graphicFrame>
        <p:nvGraphicFramePr>
          <p:cNvPr id="4" name="Chart 3">
            <a:extLst>
              <a:ext uri="{FF2B5EF4-FFF2-40B4-BE49-F238E27FC236}">
                <a16:creationId xmlns:a16="http://schemas.microsoft.com/office/drawing/2014/main" id="{85149D40-8413-BEDD-AA74-8E1F7860FCC3}"/>
              </a:ext>
            </a:extLst>
          </p:cNvPr>
          <p:cNvGraphicFramePr/>
          <p:nvPr>
            <p:extLst>
              <p:ext uri="{D42A27DB-BD31-4B8C-83A1-F6EECF244321}">
                <p14:modId xmlns:p14="http://schemas.microsoft.com/office/powerpoint/2010/main" val="1264628124"/>
              </p:ext>
            </p:extLst>
          </p:nvPr>
        </p:nvGraphicFramePr>
        <p:xfrm>
          <a:off x="228600" y="1677222"/>
          <a:ext cx="8356600" cy="472154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4589EA0C-9CD4-4EC3-489E-FB3E83B6CE9D}"/>
              </a:ext>
            </a:extLst>
          </p:cNvPr>
          <p:cNvSpPr txBox="1"/>
          <p:nvPr/>
        </p:nvSpPr>
        <p:spPr>
          <a:xfrm>
            <a:off x="1910014" y="1415612"/>
            <a:ext cx="5464179" cy="523220"/>
          </a:xfrm>
          <a:prstGeom prst="rect">
            <a:avLst/>
          </a:prstGeom>
          <a:noFill/>
        </p:spPr>
        <p:txBody>
          <a:bodyPr wrap="square" rtlCol="0">
            <a:spAutoFit/>
          </a:bodyPr>
          <a:lstStyle/>
          <a:p>
            <a:pPr algn="ctr">
              <a:buClr>
                <a:srgbClr val="2CE3A0"/>
              </a:buClr>
            </a:pPr>
            <a:r>
              <a:rPr lang="en-GB" sz="1400" b="1" dirty="0"/>
              <a:t>Agreement with ‘I know where to look for reliable information about items and services in this market’</a:t>
            </a:r>
          </a:p>
        </p:txBody>
      </p:sp>
      <p:sp>
        <p:nvSpPr>
          <p:cNvPr id="3" name="Rectangle: Rounded Corners 2">
            <a:extLst>
              <a:ext uri="{FF2B5EF4-FFF2-40B4-BE49-F238E27FC236}">
                <a16:creationId xmlns:a16="http://schemas.microsoft.com/office/drawing/2014/main" id="{C90CF60A-9314-62BF-38A3-BC6D8564563C}"/>
              </a:ext>
            </a:extLst>
          </p:cNvPr>
          <p:cNvSpPr/>
          <p:nvPr/>
        </p:nvSpPr>
        <p:spPr>
          <a:xfrm>
            <a:off x="8875734" y="2027298"/>
            <a:ext cx="2885440" cy="4198375"/>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200" dirty="0"/>
          </a:p>
          <a:p>
            <a:pPr algn="ctr"/>
            <a:endParaRPr lang="en-GB" sz="1200" dirty="0"/>
          </a:p>
          <a:p>
            <a:pPr algn="ctr"/>
            <a:r>
              <a:rPr lang="en-GB" sz="1200" dirty="0"/>
              <a:t>Those who met </a:t>
            </a:r>
            <a:r>
              <a:rPr lang="en-GB" sz="1200" b="1" dirty="0"/>
              <a:t>more than one vulnerability indicator </a:t>
            </a:r>
            <a:r>
              <a:rPr lang="en-GB" sz="1200" dirty="0"/>
              <a:t>were less likely to agree regarding all markets</a:t>
            </a:r>
          </a:p>
          <a:p>
            <a:pPr algn="ctr"/>
            <a:endParaRPr lang="en-GB" sz="1200" dirty="0"/>
          </a:p>
          <a:p>
            <a:pPr algn="ctr"/>
            <a:endParaRPr lang="en-GB" sz="1200" dirty="0"/>
          </a:p>
          <a:p>
            <a:pPr algn="ctr"/>
            <a:endParaRPr lang="en-GB" sz="1200" dirty="0"/>
          </a:p>
          <a:p>
            <a:pPr algn="ctr"/>
            <a:endParaRPr lang="en-GB" sz="1200" dirty="0"/>
          </a:p>
          <a:p>
            <a:pPr algn="ctr"/>
            <a:r>
              <a:rPr lang="en-GB" sz="1200" dirty="0"/>
              <a:t>Those </a:t>
            </a:r>
            <a:r>
              <a:rPr lang="en-GB" sz="1200" b="1" dirty="0"/>
              <a:t>aged 18-24 </a:t>
            </a:r>
            <a:r>
              <a:rPr lang="en-GB" sz="1200" dirty="0"/>
              <a:t>were less likely to agree regarding insurance (49%), electricity etc (57%), and food (64%)</a:t>
            </a:r>
          </a:p>
          <a:p>
            <a:pPr algn="ctr"/>
            <a:endParaRPr lang="en-GB" sz="1200" dirty="0"/>
          </a:p>
          <a:p>
            <a:pPr algn="ctr"/>
            <a:endParaRPr lang="en-GB" sz="1200" dirty="0"/>
          </a:p>
          <a:p>
            <a:pPr algn="ctr"/>
            <a:endParaRPr lang="en-GB" sz="1200" dirty="0"/>
          </a:p>
          <a:p>
            <a:pPr algn="ctr"/>
            <a:r>
              <a:rPr lang="en-GB" sz="1200" b="1" dirty="0"/>
              <a:t>Male consumers </a:t>
            </a:r>
            <a:r>
              <a:rPr lang="en-GB" sz="1200" dirty="0"/>
              <a:t>were more likely to agree regarding insurance services (71%) than female respondents (64%)</a:t>
            </a:r>
          </a:p>
        </p:txBody>
      </p:sp>
      <p:sp>
        <p:nvSpPr>
          <p:cNvPr id="6" name="Left Brace 5">
            <a:extLst>
              <a:ext uri="{FF2B5EF4-FFF2-40B4-BE49-F238E27FC236}">
                <a16:creationId xmlns:a16="http://schemas.microsoft.com/office/drawing/2014/main" id="{A4C18B0D-8D70-D018-3F52-E74D7BB10011}"/>
              </a:ext>
            </a:extLst>
          </p:cNvPr>
          <p:cNvSpPr/>
          <p:nvPr/>
        </p:nvSpPr>
        <p:spPr>
          <a:xfrm rot="5400000">
            <a:off x="4982776" y="2117495"/>
            <a:ext cx="140041" cy="338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 name="Left Brace 6">
            <a:extLst>
              <a:ext uri="{FF2B5EF4-FFF2-40B4-BE49-F238E27FC236}">
                <a16:creationId xmlns:a16="http://schemas.microsoft.com/office/drawing/2014/main" id="{4C8B2F8F-AB21-6614-EFD3-93F22D7C4909}"/>
              </a:ext>
            </a:extLst>
          </p:cNvPr>
          <p:cNvSpPr/>
          <p:nvPr/>
        </p:nvSpPr>
        <p:spPr>
          <a:xfrm rot="5400000">
            <a:off x="7784200" y="3629495"/>
            <a:ext cx="134684" cy="360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8" name="TextBox 7">
            <a:extLst>
              <a:ext uri="{FF2B5EF4-FFF2-40B4-BE49-F238E27FC236}">
                <a16:creationId xmlns:a16="http://schemas.microsoft.com/office/drawing/2014/main" id="{42FD5865-5151-4B6B-4EE6-53EB4A1F0812}"/>
              </a:ext>
            </a:extLst>
          </p:cNvPr>
          <p:cNvSpPr txBox="1"/>
          <p:nvPr/>
        </p:nvSpPr>
        <p:spPr>
          <a:xfrm>
            <a:off x="4962796" y="1905304"/>
            <a:ext cx="768096" cy="307777"/>
          </a:xfrm>
          <a:prstGeom prst="rect">
            <a:avLst/>
          </a:prstGeom>
          <a:noFill/>
        </p:spPr>
        <p:txBody>
          <a:bodyPr wrap="square" rtlCol="0">
            <a:spAutoFit/>
          </a:bodyPr>
          <a:lstStyle/>
          <a:p>
            <a:pPr algn="l">
              <a:buClr>
                <a:srgbClr val="2CE3A0"/>
              </a:buClr>
            </a:pPr>
            <a:r>
              <a:rPr lang="en-GB" sz="1400" b="1">
                <a:solidFill>
                  <a:schemeClr val="accent1"/>
                </a:solidFill>
              </a:rPr>
              <a:t>76</a:t>
            </a:r>
            <a:r>
              <a:rPr lang="en-GB" sz="1400" b="1" dirty="0">
                <a:solidFill>
                  <a:schemeClr val="accent1"/>
                </a:solidFill>
              </a:rPr>
              <a:t>%</a:t>
            </a:r>
          </a:p>
        </p:txBody>
      </p:sp>
      <p:sp>
        <p:nvSpPr>
          <p:cNvPr id="9" name="TextBox 8">
            <a:extLst>
              <a:ext uri="{FF2B5EF4-FFF2-40B4-BE49-F238E27FC236}">
                <a16:creationId xmlns:a16="http://schemas.microsoft.com/office/drawing/2014/main" id="{0A0027FA-9FE2-25CB-17FE-0A751951BBA9}"/>
              </a:ext>
            </a:extLst>
          </p:cNvPr>
          <p:cNvSpPr txBox="1"/>
          <p:nvPr/>
        </p:nvSpPr>
        <p:spPr>
          <a:xfrm>
            <a:off x="7635532" y="1905303"/>
            <a:ext cx="768096" cy="307777"/>
          </a:xfrm>
          <a:prstGeom prst="rect">
            <a:avLst/>
          </a:prstGeom>
          <a:noFill/>
        </p:spPr>
        <p:txBody>
          <a:bodyPr wrap="square" rtlCol="0">
            <a:spAutoFit/>
          </a:bodyPr>
          <a:lstStyle/>
          <a:p>
            <a:pPr algn="l">
              <a:buClr>
                <a:srgbClr val="2CE3A0"/>
              </a:buClr>
            </a:pPr>
            <a:r>
              <a:rPr lang="en-GB" sz="1400" b="1">
                <a:solidFill>
                  <a:schemeClr val="accent3"/>
                </a:solidFill>
              </a:rPr>
              <a:t>5%</a:t>
            </a:r>
          </a:p>
        </p:txBody>
      </p:sp>
      <p:sp>
        <p:nvSpPr>
          <p:cNvPr id="12" name="TextBox 11">
            <a:extLst>
              <a:ext uri="{FF2B5EF4-FFF2-40B4-BE49-F238E27FC236}">
                <a16:creationId xmlns:a16="http://schemas.microsoft.com/office/drawing/2014/main" id="{9317C426-2B98-C387-D622-8E36D68F6E2F}"/>
              </a:ext>
            </a:extLst>
          </p:cNvPr>
          <p:cNvSpPr txBox="1"/>
          <p:nvPr/>
        </p:nvSpPr>
        <p:spPr>
          <a:xfrm>
            <a:off x="4848162" y="2684428"/>
            <a:ext cx="768096" cy="307777"/>
          </a:xfrm>
          <a:prstGeom prst="rect">
            <a:avLst/>
          </a:prstGeom>
          <a:noFill/>
        </p:spPr>
        <p:txBody>
          <a:bodyPr wrap="square" rtlCol="0">
            <a:spAutoFit/>
          </a:bodyPr>
          <a:lstStyle/>
          <a:p>
            <a:pPr algn="l">
              <a:buClr>
                <a:srgbClr val="2CE3A0"/>
              </a:buClr>
            </a:pPr>
            <a:r>
              <a:rPr lang="en-GB" sz="1400" b="1">
                <a:solidFill>
                  <a:schemeClr val="accent1"/>
                </a:solidFill>
              </a:rPr>
              <a:t>74</a:t>
            </a:r>
            <a:r>
              <a:rPr lang="en-GB" sz="1400" b="1" dirty="0">
                <a:solidFill>
                  <a:schemeClr val="accent1"/>
                </a:solidFill>
              </a:rPr>
              <a:t>%</a:t>
            </a:r>
          </a:p>
        </p:txBody>
      </p:sp>
      <p:sp>
        <p:nvSpPr>
          <p:cNvPr id="13" name="TextBox 12">
            <a:extLst>
              <a:ext uri="{FF2B5EF4-FFF2-40B4-BE49-F238E27FC236}">
                <a16:creationId xmlns:a16="http://schemas.microsoft.com/office/drawing/2014/main" id="{A28FBEFB-2034-D1F0-F318-E483CE8764D7}"/>
              </a:ext>
            </a:extLst>
          </p:cNvPr>
          <p:cNvSpPr txBox="1"/>
          <p:nvPr/>
        </p:nvSpPr>
        <p:spPr>
          <a:xfrm>
            <a:off x="7521779" y="2717366"/>
            <a:ext cx="768096" cy="307777"/>
          </a:xfrm>
          <a:prstGeom prst="rect">
            <a:avLst/>
          </a:prstGeom>
          <a:noFill/>
        </p:spPr>
        <p:txBody>
          <a:bodyPr wrap="square" rtlCol="0">
            <a:spAutoFit/>
          </a:bodyPr>
          <a:lstStyle/>
          <a:p>
            <a:pPr algn="l">
              <a:buClr>
                <a:srgbClr val="2CE3A0"/>
              </a:buClr>
            </a:pPr>
            <a:r>
              <a:rPr lang="en-GB" sz="1400" b="1">
                <a:solidFill>
                  <a:schemeClr val="accent3"/>
                </a:solidFill>
              </a:rPr>
              <a:t>7%</a:t>
            </a:r>
          </a:p>
        </p:txBody>
      </p:sp>
      <p:sp>
        <p:nvSpPr>
          <p:cNvPr id="16" name="TextBox 15">
            <a:extLst>
              <a:ext uri="{FF2B5EF4-FFF2-40B4-BE49-F238E27FC236}">
                <a16:creationId xmlns:a16="http://schemas.microsoft.com/office/drawing/2014/main" id="{FEEE8043-A7CB-EBFB-AACA-DC5A2DC23D6E}"/>
              </a:ext>
            </a:extLst>
          </p:cNvPr>
          <p:cNvSpPr txBox="1"/>
          <p:nvPr/>
        </p:nvSpPr>
        <p:spPr>
          <a:xfrm>
            <a:off x="4782418" y="3491676"/>
            <a:ext cx="768096" cy="307777"/>
          </a:xfrm>
          <a:prstGeom prst="rect">
            <a:avLst/>
          </a:prstGeom>
          <a:noFill/>
        </p:spPr>
        <p:txBody>
          <a:bodyPr wrap="square" rtlCol="0">
            <a:spAutoFit/>
          </a:bodyPr>
          <a:lstStyle/>
          <a:p>
            <a:pPr algn="l">
              <a:buClr>
                <a:srgbClr val="2CE3A0"/>
              </a:buClr>
            </a:pPr>
            <a:r>
              <a:rPr lang="en-GB" sz="1400" b="1">
                <a:solidFill>
                  <a:schemeClr val="accent1"/>
                </a:solidFill>
              </a:rPr>
              <a:t>71</a:t>
            </a:r>
            <a:r>
              <a:rPr lang="en-GB" sz="1400" b="1" dirty="0">
                <a:solidFill>
                  <a:schemeClr val="accent1"/>
                </a:solidFill>
              </a:rPr>
              <a:t>%</a:t>
            </a:r>
          </a:p>
        </p:txBody>
      </p:sp>
      <p:sp>
        <p:nvSpPr>
          <p:cNvPr id="17" name="TextBox 16">
            <a:extLst>
              <a:ext uri="{FF2B5EF4-FFF2-40B4-BE49-F238E27FC236}">
                <a16:creationId xmlns:a16="http://schemas.microsoft.com/office/drawing/2014/main" id="{435B3ABC-EFFF-27D0-5FDB-EB264760A033}"/>
              </a:ext>
            </a:extLst>
          </p:cNvPr>
          <p:cNvSpPr txBox="1"/>
          <p:nvPr/>
        </p:nvSpPr>
        <p:spPr>
          <a:xfrm>
            <a:off x="7561198" y="3508926"/>
            <a:ext cx="768096" cy="307777"/>
          </a:xfrm>
          <a:prstGeom prst="rect">
            <a:avLst/>
          </a:prstGeom>
          <a:noFill/>
        </p:spPr>
        <p:txBody>
          <a:bodyPr wrap="square" rtlCol="0">
            <a:spAutoFit/>
          </a:bodyPr>
          <a:lstStyle/>
          <a:p>
            <a:pPr algn="l">
              <a:buClr>
                <a:srgbClr val="2CE3A0"/>
              </a:buClr>
            </a:pPr>
            <a:r>
              <a:rPr lang="en-GB" sz="1400" b="1">
                <a:solidFill>
                  <a:schemeClr val="accent3"/>
                </a:solidFill>
              </a:rPr>
              <a:t>8%</a:t>
            </a:r>
          </a:p>
        </p:txBody>
      </p:sp>
      <p:sp>
        <p:nvSpPr>
          <p:cNvPr id="20" name="TextBox 19">
            <a:extLst>
              <a:ext uri="{FF2B5EF4-FFF2-40B4-BE49-F238E27FC236}">
                <a16:creationId xmlns:a16="http://schemas.microsoft.com/office/drawing/2014/main" id="{95359ED6-4834-67A7-7547-4D2CEDCE6D8F}"/>
              </a:ext>
            </a:extLst>
          </p:cNvPr>
          <p:cNvSpPr txBox="1"/>
          <p:nvPr/>
        </p:nvSpPr>
        <p:spPr>
          <a:xfrm>
            <a:off x="4740749" y="4227242"/>
            <a:ext cx="768096" cy="307777"/>
          </a:xfrm>
          <a:prstGeom prst="rect">
            <a:avLst/>
          </a:prstGeom>
          <a:noFill/>
        </p:spPr>
        <p:txBody>
          <a:bodyPr wrap="square" rtlCol="0">
            <a:spAutoFit/>
          </a:bodyPr>
          <a:lstStyle/>
          <a:p>
            <a:pPr algn="l">
              <a:buClr>
                <a:srgbClr val="2CE3A0"/>
              </a:buClr>
            </a:pPr>
            <a:r>
              <a:rPr lang="en-GB" sz="1400" b="1">
                <a:solidFill>
                  <a:schemeClr val="accent1"/>
                </a:solidFill>
              </a:rPr>
              <a:t>67</a:t>
            </a:r>
            <a:r>
              <a:rPr lang="en-GB" sz="1400" b="1" dirty="0">
                <a:solidFill>
                  <a:schemeClr val="accent1"/>
                </a:solidFill>
              </a:rPr>
              <a:t>%</a:t>
            </a:r>
          </a:p>
        </p:txBody>
      </p:sp>
      <p:sp>
        <p:nvSpPr>
          <p:cNvPr id="21" name="TextBox 20">
            <a:extLst>
              <a:ext uri="{FF2B5EF4-FFF2-40B4-BE49-F238E27FC236}">
                <a16:creationId xmlns:a16="http://schemas.microsoft.com/office/drawing/2014/main" id="{B23CA1F1-5B02-8F84-C6FA-EAA6A71D4347}"/>
              </a:ext>
            </a:extLst>
          </p:cNvPr>
          <p:cNvSpPr txBox="1"/>
          <p:nvPr/>
        </p:nvSpPr>
        <p:spPr>
          <a:xfrm>
            <a:off x="7434371" y="4283691"/>
            <a:ext cx="768096" cy="307777"/>
          </a:xfrm>
          <a:prstGeom prst="rect">
            <a:avLst/>
          </a:prstGeom>
          <a:noFill/>
        </p:spPr>
        <p:txBody>
          <a:bodyPr wrap="square" rtlCol="0">
            <a:spAutoFit/>
          </a:bodyPr>
          <a:lstStyle/>
          <a:p>
            <a:pPr algn="l">
              <a:buClr>
                <a:srgbClr val="2CE3A0"/>
              </a:buClr>
            </a:pPr>
            <a:r>
              <a:rPr lang="en-GB" sz="1400" b="1">
                <a:solidFill>
                  <a:schemeClr val="accent3"/>
                </a:solidFill>
              </a:rPr>
              <a:t>10%</a:t>
            </a:r>
          </a:p>
        </p:txBody>
      </p:sp>
      <p:sp>
        <p:nvSpPr>
          <p:cNvPr id="24" name="TextBox 23">
            <a:extLst>
              <a:ext uri="{FF2B5EF4-FFF2-40B4-BE49-F238E27FC236}">
                <a16:creationId xmlns:a16="http://schemas.microsoft.com/office/drawing/2014/main" id="{DD7EFB70-4668-8EF5-28EE-B91D0A0460CA}"/>
              </a:ext>
            </a:extLst>
          </p:cNvPr>
          <p:cNvSpPr txBox="1"/>
          <p:nvPr/>
        </p:nvSpPr>
        <p:spPr>
          <a:xfrm>
            <a:off x="4284700" y="5037657"/>
            <a:ext cx="768096" cy="307777"/>
          </a:xfrm>
          <a:prstGeom prst="rect">
            <a:avLst/>
          </a:prstGeom>
          <a:noFill/>
        </p:spPr>
        <p:txBody>
          <a:bodyPr wrap="square" rtlCol="0">
            <a:spAutoFit/>
          </a:bodyPr>
          <a:lstStyle/>
          <a:p>
            <a:pPr algn="l">
              <a:buClr>
                <a:srgbClr val="2CE3A0"/>
              </a:buClr>
            </a:pPr>
            <a:r>
              <a:rPr lang="en-GB" sz="1400" b="1">
                <a:solidFill>
                  <a:schemeClr val="accent1"/>
                </a:solidFill>
              </a:rPr>
              <a:t>48</a:t>
            </a:r>
            <a:r>
              <a:rPr lang="en-GB" sz="1400" b="1" dirty="0">
                <a:solidFill>
                  <a:schemeClr val="accent1"/>
                </a:solidFill>
              </a:rPr>
              <a:t>%</a:t>
            </a:r>
          </a:p>
        </p:txBody>
      </p:sp>
      <p:sp>
        <p:nvSpPr>
          <p:cNvPr id="25" name="TextBox 24">
            <a:extLst>
              <a:ext uri="{FF2B5EF4-FFF2-40B4-BE49-F238E27FC236}">
                <a16:creationId xmlns:a16="http://schemas.microsoft.com/office/drawing/2014/main" id="{06ACE8B6-A065-EFC9-9690-534DAC497368}"/>
              </a:ext>
            </a:extLst>
          </p:cNvPr>
          <p:cNvSpPr txBox="1"/>
          <p:nvPr/>
        </p:nvSpPr>
        <p:spPr>
          <a:xfrm>
            <a:off x="7068692" y="5033452"/>
            <a:ext cx="768096" cy="307777"/>
          </a:xfrm>
          <a:prstGeom prst="rect">
            <a:avLst/>
          </a:prstGeom>
          <a:noFill/>
        </p:spPr>
        <p:txBody>
          <a:bodyPr wrap="square" rtlCol="0">
            <a:spAutoFit/>
          </a:bodyPr>
          <a:lstStyle/>
          <a:p>
            <a:pPr algn="l">
              <a:buClr>
                <a:srgbClr val="2CE3A0"/>
              </a:buClr>
            </a:pPr>
            <a:r>
              <a:rPr lang="en-GB" sz="1400" b="1">
                <a:solidFill>
                  <a:schemeClr val="accent3"/>
                </a:solidFill>
              </a:rPr>
              <a:t>17%</a:t>
            </a:r>
          </a:p>
        </p:txBody>
      </p:sp>
      <p:grpSp>
        <p:nvGrpSpPr>
          <p:cNvPr id="26" name="Group 25">
            <a:extLst>
              <a:ext uri="{FF2B5EF4-FFF2-40B4-BE49-F238E27FC236}">
                <a16:creationId xmlns:a16="http://schemas.microsoft.com/office/drawing/2014/main" id="{02B33801-055F-E28F-14E0-18A5AD0AEF53}"/>
              </a:ext>
            </a:extLst>
          </p:cNvPr>
          <p:cNvGrpSpPr>
            <a:grpSpLocks noChangeAspect="1"/>
          </p:cNvGrpSpPr>
          <p:nvPr/>
        </p:nvGrpSpPr>
        <p:grpSpPr>
          <a:xfrm>
            <a:off x="10024453" y="3473718"/>
            <a:ext cx="627313" cy="432001"/>
            <a:chOff x="6367160" y="1653803"/>
            <a:chExt cx="809896" cy="557735"/>
          </a:xfrm>
        </p:grpSpPr>
        <p:pic>
          <p:nvPicPr>
            <p:cNvPr id="27" name="Graphic 26" descr="Man with cane with solid fill">
              <a:extLst>
                <a:ext uri="{FF2B5EF4-FFF2-40B4-BE49-F238E27FC236}">
                  <a16:creationId xmlns:a16="http://schemas.microsoft.com/office/drawing/2014/main" id="{A1FD3E14-18DB-4261-5283-48DDD7260A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21471" y="1755953"/>
              <a:ext cx="455585" cy="455585"/>
            </a:xfrm>
            <a:prstGeom prst="rect">
              <a:avLst/>
            </a:prstGeom>
          </p:spPr>
        </p:pic>
        <p:pic>
          <p:nvPicPr>
            <p:cNvPr id="28" name="Graphic 27" descr="Man with kid with solid fill">
              <a:extLst>
                <a:ext uri="{FF2B5EF4-FFF2-40B4-BE49-F238E27FC236}">
                  <a16:creationId xmlns:a16="http://schemas.microsoft.com/office/drawing/2014/main" id="{741F2D24-8D40-2610-3304-7412BADFE8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67160" y="1653803"/>
              <a:ext cx="557735" cy="557735"/>
            </a:xfrm>
            <a:prstGeom prst="rect">
              <a:avLst/>
            </a:prstGeom>
          </p:spPr>
        </p:pic>
      </p:grpSp>
      <p:pic>
        <p:nvPicPr>
          <p:cNvPr id="29" name="Graphic 28" descr="Shield Cross with solid fill">
            <a:extLst>
              <a:ext uri="{FF2B5EF4-FFF2-40B4-BE49-F238E27FC236}">
                <a16:creationId xmlns:a16="http://schemas.microsoft.com/office/drawing/2014/main" id="{4E7BCA82-3683-AEB5-4C39-25DE95BDE0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16980" y="2227643"/>
            <a:ext cx="432000" cy="432000"/>
          </a:xfrm>
          <a:prstGeom prst="rect">
            <a:avLst/>
          </a:prstGeom>
        </p:spPr>
      </p:pic>
      <p:pic>
        <p:nvPicPr>
          <p:cNvPr id="30" name="Graphic 29" descr="Gender with solid fill">
            <a:extLst>
              <a:ext uri="{FF2B5EF4-FFF2-40B4-BE49-F238E27FC236}">
                <a16:creationId xmlns:a16="http://schemas.microsoft.com/office/drawing/2014/main" id="{4420D838-4A45-1E6A-1DBD-14D0B27AE4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24340" y="4796703"/>
            <a:ext cx="432000" cy="432000"/>
          </a:xfrm>
          <a:prstGeom prst="rect">
            <a:avLst/>
          </a:prstGeom>
        </p:spPr>
      </p:pic>
      <p:sp>
        <p:nvSpPr>
          <p:cNvPr id="31" name="TextBox 30">
            <a:extLst>
              <a:ext uri="{FF2B5EF4-FFF2-40B4-BE49-F238E27FC236}">
                <a16:creationId xmlns:a16="http://schemas.microsoft.com/office/drawing/2014/main" id="{D42966F4-42F1-860B-C47D-A93D2996E697}"/>
              </a:ext>
            </a:extLst>
          </p:cNvPr>
          <p:cNvSpPr txBox="1"/>
          <p:nvPr/>
        </p:nvSpPr>
        <p:spPr>
          <a:xfrm>
            <a:off x="0" y="6636903"/>
            <a:ext cx="10421443" cy="230832"/>
          </a:xfrm>
          <a:prstGeom prst="rect">
            <a:avLst/>
          </a:prstGeom>
          <a:noFill/>
        </p:spPr>
        <p:txBody>
          <a:bodyPr wrap="none" rtlCol="0">
            <a:spAutoFit/>
          </a:bodyPr>
          <a:lstStyle/>
          <a:p>
            <a:pPr>
              <a:buClr>
                <a:srgbClr val="2CE3A0"/>
              </a:buClr>
            </a:pPr>
            <a:r>
              <a:rPr lang="en-GB" sz="900" i="1" dirty="0"/>
              <a:t>I2. For each of the following markets, to what extent do you agree or disagree with the statement: 'I know where to look for reliable information about items and services in this market’? Base: All (</a:t>
            </a:r>
            <a:r>
              <a:rPr lang="en-GB" sz="900" i="1"/>
              <a:t>2034</a:t>
            </a:r>
            <a:r>
              <a:rPr lang="en-GB" sz="900" i="1" dirty="0"/>
              <a:t>).</a:t>
            </a:r>
          </a:p>
        </p:txBody>
      </p:sp>
      <p:sp>
        <p:nvSpPr>
          <p:cNvPr id="32" name="Left Brace 31">
            <a:extLst>
              <a:ext uri="{FF2B5EF4-FFF2-40B4-BE49-F238E27FC236}">
                <a16:creationId xmlns:a16="http://schemas.microsoft.com/office/drawing/2014/main" id="{A5030B91-568A-D04D-0192-EE3101EF4821}"/>
              </a:ext>
            </a:extLst>
          </p:cNvPr>
          <p:cNvSpPr/>
          <p:nvPr/>
        </p:nvSpPr>
        <p:spPr>
          <a:xfrm rot="5400000">
            <a:off x="5054777" y="1277292"/>
            <a:ext cx="140041" cy="3528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Left Brace 32">
            <a:extLst>
              <a:ext uri="{FF2B5EF4-FFF2-40B4-BE49-F238E27FC236}">
                <a16:creationId xmlns:a16="http://schemas.microsoft.com/office/drawing/2014/main" id="{EB1D459E-28E8-018B-9C02-1FBC7C5A061B}"/>
              </a:ext>
            </a:extLst>
          </p:cNvPr>
          <p:cNvSpPr/>
          <p:nvPr/>
        </p:nvSpPr>
        <p:spPr>
          <a:xfrm rot="5400000">
            <a:off x="7751077" y="2856776"/>
            <a:ext cx="134684" cy="360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4" name="Left Brace 33">
            <a:extLst>
              <a:ext uri="{FF2B5EF4-FFF2-40B4-BE49-F238E27FC236}">
                <a16:creationId xmlns:a16="http://schemas.microsoft.com/office/drawing/2014/main" id="{CBDF58C5-2243-2E19-32CE-1A37D1058F2B}"/>
              </a:ext>
            </a:extLst>
          </p:cNvPr>
          <p:cNvSpPr/>
          <p:nvPr/>
        </p:nvSpPr>
        <p:spPr>
          <a:xfrm rot="5400000">
            <a:off x="4892776" y="2979327"/>
            <a:ext cx="140041" cy="320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Left Brace 34">
            <a:extLst>
              <a:ext uri="{FF2B5EF4-FFF2-40B4-BE49-F238E27FC236}">
                <a16:creationId xmlns:a16="http://schemas.microsoft.com/office/drawing/2014/main" id="{89D80E38-6D79-034C-AA14-412D01FB5CF4}"/>
              </a:ext>
            </a:extLst>
          </p:cNvPr>
          <p:cNvSpPr/>
          <p:nvPr/>
        </p:nvSpPr>
        <p:spPr>
          <a:xfrm rot="5400000">
            <a:off x="7624179" y="4360387"/>
            <a:ext cx="134684" cy="468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6" name="Left Brace 35">
            <a:extLst>
              <a:ext uri="{FF2B5EF4-FFF2-40B4-BE49-F238E27FC236}">
                <a16:creationId xmlns:a16="http://schemas.microsoft.com/office/drawing/2014/main" id="{C234B5B5-BB3A-27B4-303F-E589A7E6AA83}"/>
              </a:ext>
            </a:extLst>
          </p:cNvPr>
          <p:cNvSpPr/>
          <p:nvPr/>
        </p:nvSpPr>
        <p:spPr>
          <a:xfrm rot="5400000">
            <a:off x="5096446" y="463761"/>
            <a:ext cx="140041" cy="356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Left Brace 36">
            <a:extLst>
              <a:ext uri="{FF2B5EF4-FFF2-40B4-BE49-F238E27FC236}">
                <a16:creationId xmlns:a16="http://schemas.microsoft.com/office/drawing/2014/main" id="{171A1844-C331-E6EF-32B7-6E2A2A59A895}"/>
              </a:ext>
            </a:extLst>
          </p:cNvPr>
          <p:cNvSpPr/>
          <p:nvPr/>
        </p:nvSpPr>
        <p:spPr>
          <a:xfrm rot="5400000">
            <a:off x="7784200" y="2142371"/>
            <a:ext cx="134684" cy="21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8" name="Left Brace 37">
            <a:extLst>
              <a:ext uri="{FF2B5EF4-FFF2-40B4-BE49-F238E27FC236}">
                <a16:creationId xmlns:a16="http://schemas.microsoft.com/office/drawing/2014/main" id="{E06C1AF8-9C65-FFD6-DDCC-281086A007BB}"/>
              </a:ext>
            </a:extLst>
          </p:cNvPr>
          <p:cNvSpPr/>
          <p:nvPr/>
        </p:nvSpPr>
        <p:spPr>
          <a:xfrm rot="5400000">
            <a:off x="4430237" y="4264634"/>
            <a:ext cx="140041" cy="2232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Left Brace 38">
            <a:extLst>
              <a:ext uri="{FF2B5EF4-FFF2-40B4-BE49-F238E27FC236}">
                <a16:creationId xmlns:a16="http://schemas.microsoft.com/office/drawing/2014/main" id="{08F0B037-A6A9-CDD3-C6B6-6E5C4E3A786A}"/>
              </a:ext>
            </a:extLst>
          </p:cNvPr>
          <p:cNvSpPr/>
          <p:nvPr/>
        </p:nvSpPr>
        <p:spPr>
          <a:xfrm rot="5400000">
            <a:off x="7228179" y="4995755"/>
            <a:ext cx="134684" cy="79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Tree>
    <p:extLst>
      <p:ext uri="{BB962C8B-B14F-4D97-AF65-F5344CB8AC3E}">
        <p14:creationId xmlns:p14="http://schemas.microsoft.com/office/powerpoint/2010/main" val="3256364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FFF34-E0AC-3F57-E282-FEC4F60BABD5}"/>
              </a:ext>
            </a:extLst>
          </p:cNvPr>
          <p:cNvSpPr>
            <a:spLocks noGrp="1"/>
          </p:cNvSpPr>
          <p:nvPr>
            <p:ph type="title"/>
          </p:nvPr>
        </p:nvSpPr>
        <p:spPr>
          <a:xfrm>
            <a:off x="404259" y="377803"/>
            <a:ext cx="8573226" cy="557735"/>
          </a:xfrm>
        </p:spPr>
        <p:txBody>
          <a:bodyPr/>
          <a:lstStyle/>
          <a:p>
            <a:r>
              <a:rPr lang="en-US"/>
              <a:t>Views on how frequently respondents were given clear information were mixed</a:t>
            </a:r>
            <a:br>
              <a:rPr lang="en-GB"/>
            </a:br>
            <a:endParaRPr lang="en-GB"/>
          </a:p>
        </p:txBody>
      </p:sp>
      <p:graphicFrame>
        <p:nvGraphicFramePr>
          <p:cNvPr id="4" name="Chart 3">
            <a:extLst>
              <a:ext uri="{FF2B5EF4-FFF2-40B4-BE49-F238E27FC236}">
                <a16:creationId xmlns:a16="http://schemas.microsoft.com/office/drawing/2014/main" id="{15007BA1-9B8A-8D8E-4652-50657BAB2A6A}"/>
              </a:ext>
            </a:extLst>
          </p:cNvPr>
          <p:cNvGraphicFramePr/>
          <p:nvPr>
            <p:extLst>
              <p:ext uri="{D42A27DB-BD31-4B8C-83A1-F6EECF244321}">
                <p14:modId xmlns:p14="http://schemas.microsoft.com/office/powerpoint/2010/main" val="2871488712"/>
              </p:ext>
            </p:extLst>
          </p:nvPr>
        </p:nvGraphicFramePr>
        <p:xfrm>
          <a:off x="429260" y="1677222"/>
          <a:ext cx="8155940" cy="4721546"/>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9A5B4BDF-3908-CF22-671A-E5E36181A4FC}"/>
              </a:ext>
            </a:extLst>
          </p:cNvPr>
          <p:cNvSpPr txBox="1"/>
          <p:nvPr/>
        </p:nvSpPr>
        <p:spPr>
          <a:xfrm>
            <a:off x="1838128" y="1344902"/>
            <a:ext cx="5464179" cy="523220"/>
          </a:xfrm>
          <a:prstGeom prst="rect">
            <a:avLst/>
          </a:prstGeom>
          <a:noFill/>
        </p:spPr>
        <p:txBody>
          <a:bodyPr wrap="square" rtlCol="0">
            <a:spAutoFit/>
          </a:bodyPr>
          <a:lstStyle/>
          <a:p>
            <a:pPr algn="ctr">
              <a:buClr>
                <a:srgbClr val="2CE3A0"/>
              </a:buClr>
            </a:pPr>
            <a:r>
              <a:rPr lang="en-GB" sz="1400" b="1" dirty="0"/>
              <a:t>How often respondents felt they were given clear information about the items or services they pay for in each market</a:t>
            </a:r>
          </a:p>
        </p:txBody>
      </p:sp>
      <p:sp>
        <p:nvSpPr>
          <p:cNvPr id="6" name="Rectangle: Rounded Corners 5">
            <a:extLst>
              <a:ext uri="{FF2B5EF4-FFF2-40B4-BE49-F238E27FC236}">
                <a16:creationId xmlns:a16="http://schemas.microsoft.com/office/drawing/2014/main" id="{C8A8C77C-7BF6-F6E2-E716-D5503458A7F3}"/>
              </a:ext>
            </a:extLst>
          </p:cNvPr>
          <p:cNvSpPr/>
          <p:nvPr/>
        </p:nvSpPr>
        <p:spPr>
          <a:xfrm>
            <a:off x="8848214" y="2035277"/>
            <a:ext cx="2885440" cy="4363491"/>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endParaRPr lang="en-GB" sz="1200" dirty="0"/>
          </a:p>
          <a:p>
            <a:endParaRPr lang="en-GB" sz="1200" dirty="0"/>
          </a:p>
          <a:p>
            <a:endParaRPr lang="en-GB" sz="1200" dirty="0"/>
          </a:p>
          <a:p>
            <a:pPr algn="ctr"/>
            <a:endParaRPr lang="en-GB" sz="1200" dirty="0"/>
          </a:p>
          <a:p>
            <a:pPr algn="ctr"/>
            <a:r>
              <a:rPr lang="en-GB" sz="1200" dirty="0"/>
              <a:t>Those who met </a:t>
            </a:r>
            <a:r>
              <a:rPr lang="en-GB" sz="1200" b="1" dirty="0"/>
              <a:t>no vulnerability indicators</a:t>
            </a:r>
            <a:r>
              <a:rPr lang="en-GB" sz="1200" dirty="0"/>
              <a:t> were more likely to feel they were given clear information often/always for all markets</a:t>
            </a:r>
          </a:p>
          <a:p>
            <a:pPr algn="ctr"/>
            <a:endParaRPr lang="en-GB" sz="1200" dirty="0"/>
          </a:p>
          <a:p>
            <a:pPr algn="ctr"/>
            <a:endParaRPr lang="en-GB" sz="1200" dirty="0"/>
          </a:p>
          <a:p>
            <a:pPr algn="ctr"/>
            <a:endParaRPr lang="en-GB" sz="1200" dirty="0"/>
          </a:p>
          <a:p>
            <a:pPr algn="ctr"/>
            <a:r>
              <a:rPr lang="en-GB" sz="1200" dirty="0"/>
              <a:t>Those living in </a:t>
            </a:r>
            <a:r>
              <a:rPr lang="en-GB" sz="1200" b="1" dirty="0"/>
              <a:t>urban areas </a:t>
            </a:r>
            <a:r>
              <a:rPr lang="en-GB" sz="1200" dirty="0"/>
              <a:t>were more likely to feel they were given clear information often/always for all markets</a:t>
            </a:r>
          </a:p>
          <a:p>
            <a:pPr algn="ctr"/>
            <a:endParaRPr lang="en-GB" sz="1200" dirty="0"/>
          </a:p>
          <a:p>
            <a:pPr algn="ctr"/>
            <a:endParaRPr lang="en-GB" sz="1200" dirty="0"/>
          </a:p>
          <a:p>
            <a:pPr algn="ctr"/>
            <a:endParaRPr lang="en-GB" sz="1200" dirty="0"/>
          </a:p>
          <a:p>
            <a:pPr algn="ctr"/>
            <a:r>
              <a:rPr lang="en-GB" sz="1200" b="1" dirty="0"/>
              <a:t>Male consumers </a:t>
            </a:r>
            <a:r>
              <a:rPr lang="en-GB" sz="1200" dirty="0"/>
              <a:t>were more likely to feel that they were often/always given clear information for mobile telephone services etc (56%), insurance (52%), and electricity etc (52%) </a:t>
            </a:r>
          </a:p>
          <a:p>
            <a:endParaRPr lang="en-GB" sz="1200" dirty="0"/>
          </a:p>
          <a:p>
            <a:endParaRPr lang="en-GB" sz="1200" dirty="0"/>
          </a:p>
        </p:txBody>
      </p:sp>
      <p:sp>
        <p:nvSpPr>
          <p:cNvPr id="7" name="Left Brace 6">
            <a:extLst>
              <a:ext uri="{FF2B5EF4-FFF2-40B4-BE49-F238E27FC236}">
                <a16:creationId xmlns:a16="http://schemas.microsoft.com/office/drawing/2014/main" id="{54984B25-3DD6-F61D-16DD-307A9CA12BF3}"/>
              </a:ext>
            </a:extLst>
          </p:cNvPr>
          <p:cNvSpPr/>
          <p:nvPr/>
        </p:nvSpPr>
        <p:spPr>
          <a:xfrm rot="5400000">
            <a:off x="4545572" y="1760885"/>
            <a:ext cx="156456" cy="2520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Left Brace 7">
            <a:extLst>
              <a:ext uri="{FF2B5EF4-FFF2-40B4-BE49-F238E27FC236}">
                <a16:creationId xmlns:a16="http://schemas.microsoft.com/office/drawing/2014/main" id="{F92AD464-6E18-235E-DE29-7222E116E1EF}"/>
              </a:ext>
            </a:extLst>
          </p:cNvPr>
          <p:cNvSpPr/>
          <p:nvPr/>
        </p:nvSpPr>
        <p:spPr>
          <a:xfrm rot="5400000">
            <a:off x="7535436" y="2734000"/>
            <a:ext cx="134684" cy="61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9" name="TextBox 8">
            <a:extLst>
              <a:ext uri="{FF2B5EF4-FFF2-40B4-BE49-F238E27FC236}">
                <a16:creationId xmlns:a16="http://schemas.microsoft.com/office/drawing/2014/main" id="{2DD45BDD-9DF8-7C23-BFD2-688477707960}"/>
              </a:ext>
            </a:extLst>
          </p:cNvPr>
          <p:cNvSpPr txBox="1"/>
          <p:nvPr/>
        </p:nvSpPr>
        <p:spPr>
          <a:xfrm>
            <a:off x="4383524" y="2669701"/>
            <a:ext cx="768096" cy="307777"/>
          </a:xfrm>
          <a:prstGeom prst="rect">
            <a:avLst/>
          </a:prstGeom>
          <a:noFill/>
        </p:spPr>
        <p:txBody>
          <a:bodyPr wrap="square" rtlCol="0">
            <a:spAutoFit/>
          </a:bodyPr>
          <a:lstStyle/>
          <a:p>
            <a:pPr algn="l">
              <a:buClr>
                <a:srgbClr val="2CE3A0"/>
              </a:buClr>
            </a:pPr>
            <a:r>
              <a:rPr lang="en-GB" sz="1400" b="1">
                <a:solidFill>
                  <a:schemeClr val="accent1"/>
                </a:solidFill>
              </a:rPr>
              <a:t>53</a:t>
            </a:r>
            <a:r>
              <a:rPr lang="en-GB" sz="1400" b="1" dirty="0">
                <a:solidFill>
                  <a:schemeClr val="accent1"/>
                </a:solidFill>
              </a:rPr>
              <a:t>%</a:t>
            </a:r>
          </a:p>
        </p:txBody>
      </p:sp>
      <p:sp>
        <p:nvSpPr>
          <p:cNvPr id="10" name="TextBox 9">
            <a:extLst>
              <a:ext uri="{FF2B5EF4-FFF2-40B4-BE49-F238E27FC236}">
                <a16:creationId xmlns:a16="http://schemas.microsoft.com/office/drawing/2014/main" id="{3A7D10BD-D229-8374-E6AF-9AECE7C6EB12}"/>
              </a:ext>
            </a:extLst>
          </p:cNvPr>
          <p:cNvSpPr txBox="1"/>
          <p:nvPr/>
        </p:nvSpPr>
        <p:spPr>
          <a:xfrm>
            <a:off x="7350778" y="2699702"/>
            <a:ext cx="768096" cy="307777"/>
          </a:xfrm>
          <a:prstGeom prst="rect">
            <a:avLst/>
          </a:prstGeom>
          <a:noFill/>
        </p:spPr>
        <p:txBody>
          <a:bodyPr wrap="square" rtlCol="0">
            <a:spAutoFit/>
          </a:bodyPr>
          <a:lstStyle/>
          <a:p>
            <a:pPr algn="l">
              <a:buClr>
                <a:srgbClr val="2CE3A0"/>
              </a:buClr>
            </a:pPr>
            <a:r>
              <a:rPr lang="en-GB" sz="1400" b="1">
                <a:solidFill>
                  <a:schemeClr val="accent3"/>
                </a:solidFill>
              </a:rPr>
              <a:t>13%</a:t>
            </a:r>
          </a:p>
        </p:txBody>
      </p:sp>
      <p:sp>
        <p:nvSpPr>
          <p:cNvPr id="13" name="TextBox 12">
            <a:extLst>
              <a:ext uri="{FF2B5EF4-FFF2-40B4-BE49-F238E27FC236}">
                <a16:creationId xmlns:a16="http://schemas.microsoft.com/office/drawing/2014/main" id="{FD7CF15C-18A6-039F-9A36-0323B8784679}"/>
              </a:ext>
            </a:extLst>
          </p:cNvPr>
          <p:cNvSpPr txBox="1"/>
          <p:nvPr/>
        </p:nvSpPr>
        <p:spPr>
          <a:xfrm>
            <a:off x="4400746" y="1879707"/>
            <a:ext cx="768096" cy="307777"/>
          </a:xfrm>
          <a:prstGeom prst="rect">
            <a:avLst/>
          </a:prstGeom>
          <a:noFill/>
        </p:spPr>
        <p:txBody>
          <a:bodyPr wrap="square" rtlCol="0">
            <a:spAutoFit/>
          </a:bodyPr>
          <a:lstStyle/>
          <a:p>
            <a:pPr algn="l">
              <a:buClr>
                <a:srgbClr val="2CE3A0"/>
              </a:buClr>
            </a:pPr>
            <a:r>
              <a:rPr lang="en-GB" sz="1400" b="1">
                <a:solidFill>
                  <a:schemeClr val="accent1"/>
                </a:solidFill>
              </a:rPr>
              <a:t>54</a:t>
            </a:r>
            <a:r>
              <a:rPr lang="en-GB" sz="1400" b="1" dirty="0">
                <a:solidFill>
                  <a:schemeClr val="accent1"/>
                </a:solidFill>
              </a:rPr>
              <a:t>%</a:t>
            </a:r>
          </a:p>
        </p:txBody>
      </p:sp>
      <p:sp>
        <p:nvSpPr>
          <p:cNvPr id="14" name="TextBox 13">
            <a:extLst>
              <a:ext uri="{FF2B5EF4-FFF2-40B4-BE49-F238E27FC236}">
                <a16:creationId xmlns:a16="http://schemas.microsoft.com/office/drawing/2014/main" id="{CE998D63-16EA-14B5-7013-C67C5348FBC6}"/>
              </a:ext>
            </a:extLst>
          </p:cNvPr>
          <p:cNvSpPr txBox="1"/>
          <p:nvPr/>
        </p:nvSpPr>
        <p:spPr>
          <a:xfrm>
            <a:off x="7146211" y="1910434"/>
            <a:ext cx="768096" cy="307777"/>
          </a:xfrm>
          <a:prstGeom prst="rect">
            <a:avLst/>
          </a:prstGeom>
          <a:noFill/>
        </p:spPr>
        <p:txBody>
          <a:bodyPr wrap="square" rtlCol="0">
            <a:spAutoFit/>
          </a:bodyPr>
          <a:lstStyle/>
          <a:p>
            <a:pPr algn="l">
              <a:buClr>
                <a:srgbClr val="2CE3A0"/>
              </a:buClr>
            </a:pPr>
            <a:r>
              <a:rPr lang="en-GB" sz="1400" b="1">
                <a:solidFill>
                  <a:schemeClr val="accent3"/>
                </a:solidFill>
              </a:rPr>
              <a:t>11%</a:t>
            </a:r>
          </a:p>
        </p:txBody>
      </p:sp>
      <p:sp>
        <p:nvSpPr>
          <p:cNvPr id="17" name="TextBox 16">
            <a:extLst>
              <a:ext uri="{FF2B5EF4-FFF2-40B4-BE49-F238E27FC236}">
                <a16:creationId xmlns:a16="http://schemas.microsoft.com/office/drawing/2014/main" id="{CF4EE6E8-49DF-3180-5368-E0D08726A0A3}"/>
              </a:ext>
            </a:extLst>
          </p:cNvPr>
          <p:cNvSpPr txBox="1"/>
          <p:nvPr/>
        </p:nvSpPr>
        <p:spPr>
          <a:xfrm>
            <a:off x="4306824" y="3455192"/>
            <a:ext cx="768096" cy="307777"/>
          </a:xfrm>
          <a:prstGeom prst="rect">
            <a:avLst/>
          </a:prstGeom>
          <a:noFill/>
        </p:spPr>
        <p:txBody>
          <a:bodyPr wrap="square" rtlCol="0">
            <a:spAutoFit/>
          </a:bodyPr>
          <a:lstStyle/>
          <a:p>
            <a:pPr algn="l">
              <a:buClr>
                <a:srgbClr val="2CE3A0"/>
              </a:buClr>
            </a:pPr>
            <a:r>
              <a:rPr lang="en-GB" sz="1400" b="1">
                <a:solidFill>
                  <a:schemeClr val="accent1"/>
                </a:solidFill>
              </a:rPr>
              <a:t>49</a:t>
            </a:r>
            <a:r>
              <a:rPr lang="en-GB" sz="1400" b="1" dirty="0">
                <a:solidFill>
                  <a:schemeClr val="accent1"/>
                </a:solidFill>
              </a:rPr>
              <a:t>%</a:t>
            </a:r>
          </a:p>
        </p:txBody>
      </p:sp>
      <p:sp>
        <p:nvSpPr>
          <p:cNvPr id="18" name="TextBox 17">
            <a:extLst>
              <a:ext uri="{FF2B5EF4-FFF2-40B4-BE49-F238E27FC236}">
                <a16:creationId xmlns:a16="http://schemas.microsoft.com/office/drawing/2014/main" id="{3804A5D1-79EC-3F6A-66D1-7105B4062B54}"/>
              </a:ext>
            </a:extLst>
          </p:cNvPr>
          <p:cNvSpPr txBox="1"/>
          <p:nvPr/>
        </p:nvSpPr>
        <p:spPr>
          <a:xfrm>
            <a:off x="7117082" y="3488222"/>
            <a:ext cx="768096" cy="307777"/>
          </a:xfrm>
          <a:prstGeom prst="rect">
            <a:avLst/>
          </a:prstGeom>
          <a:noFill/>
        </p:spPr>
        <p:txBody>
          <a:bodyPr wrap="square" rtlCol="0">
            <a:spAutoFit/>
          </a:bodyPr>
          <a:lstStyle/>
          <a:p>
            <a:pPr algn="l">
              <a:buClr>
                <a:srgbClr val="2CE3A0"/>
              </a:buClr>
            </a:pPr>
            <a:r>
              <a:rPr lang="en-GB" sz="1400" b="1">
                <a:solidFill>
                  <a:schemeClr val="accent3"/>
                </a:solidFill>
              </a:rPr>
              <a:t>16%</a:t>
            </a:r>
          </a:p>
        </p:txBody>
      </p:sp>
      <p:sp>
        <p:nvSpPr>
          <p:cNvPr id="21" name="TextBox 20">
            <a:extLst>
              <a:ext uri="{FF2B5EF4-FFF2-40B4-BE49-F238E27FC236}">
                <a16:creationId xmlns:a16="http://schemas.microsoft.com/office/drawing/2014/main" id="{6A4185A3-6EA2-E6EF-154C-E7955934AE8D}"/>
              </a:ext>
            </a:extLst>
          </p:cNvPr>
          <p:cNvSpPr txBox="1"/>
          <p:nvPr/>
        </p:nvSpPr>
        <p:spPr>
          <a:xfrm>
            <a:off x="4311740" y="4227024"/>
            <a:ext cx="768096" cy="307777"/>
          </a:xfrm>
          <a:prstGeom prst="rect">
            <a:avLst/>
          </a:prstGeom>
          <a:noFill/>
        </p:spPr>
        <p:txBody>
          <a:bodyPr wrap="square" rtlCol="0">
            <a:spAutoFit/>
          </a:bodyPr>
          <a:lstStyle/>
          <a:p>
            <a:pPr algn="l">
              <a:buClr>
                <a:srgbClr val="2CE3A0"/>
              </a:buClr>
            </a:pPr>
            <a:r>
              <a:rPr lang="en-GB" sz="1400" b="1">
                <a:solidFill>
                  <a:schemeClr val="accent1"/>
                </a:solidFill>
              </a:rPr>
              <a:t>48</a:t>
            </a:r>
            <a:r>
              <a:rPr lang="en-GB" sz="1400" b="1" dirty="0">
                <a:solidFill>
                  <a:schemeClr val="accent1"/>
                </a:solidFill>
              </a:rPr>
              <a:t>%</a:t>
            </a:r>
          </a:p>
        </p:txBody>
      </p:sp>
      <p:sp>
        <p:nvSpPr>
          <p:cNvPr id="22" name="TextBox 21">
            <a:extLst>
              <a:ext uri="{FF2B5EF4-FFF2-40B4-BE49-F238E27FC236}">
                <a16:creationId xmlns:a16="http://schemas.microsoft.com/office/drawing/2014/main" id="{3F4A7F48-F452-8329-0CB7-FDBCE9AFFEF3}"/>
              </a:ext>
            </a:extLst>
          </p:cNvPr>
          <p:cNvSpPr txBox="1"/>
          <p:nvPr/>
        </p:nvSpPr>
        <p:spPr>
          <a:xfrm>
            <a:off x="7302307" y="4254804"/>
            <a:ext cx="768096" cy="307777"/>
          </a:xfrm>
          <a:prstGeom prst="rect">
            <a:avLst/>
          </a:prstGeom>
          <a:noFill/>
        </p:spPr>
        <p:txBody>
          <a:bodyPr wrap="square" rtlCol="0">
            <a:spAutoFit/>
          </a:bodyPr>
          <a:lstStyle/>
          <a:p>
            <a:pPr algn="l">
              <a:buClr>
                <a:srgbClr val="2CE3A0"/>
              </a:buClr>
            </a:pPr>
            <a:r>
              <a:rPr lang="en-GB" sz="1400" b="1">
                <a:solidFill>
                  <a:schemeClr val="accent3"/>
                </a:solidFill>
              </a:rPr>
              <a:t>16%</a:t>
            </a:r>
          </a:p>
        </p:txBody>
      </p:sp>
      <p:sp>
        <p:nvSpPr>
          <p:cNvPr id="25" name="TextBox 24">
            <a:extLst>
              <a:ext uri="{FF2B5EF4-FFF2-40B4-BE49-F238E27FC236}">
                <a16:creationId xmlns:a16="http://schemas.microsoft.com/office/drawing/2014/main" id="{2A37D588-19DF-324F-B310-59CB6827D040}"/>
              </a:ext>
            </a:extLst>
          </p:cNvPr>
          <p:cNvSpPr txBox="1"/>
          <p:nvPr/>
        </p:nvSpPr>
        <p:spPr>
          <a:xfrm>
            <a:off x="4306824" y="5012703"/>
            <a:ext cx="768096" cy="307777"/>
          </a:xfrm>
          <a:prstGeom prst="rect">
            <a:avLst/>
          </a:prstGeom>
          <a:noFill/>
        </p:spPr>
        <p:txBody>
          <a:bodyPr wrap="square" rtlCol="0">
            <a:spAutoFit/>
          </a:bodyPr>
          <a:lstStyle/>
          <a:p>
            <a:pPr algn="l">
              <a:buClr>
                <a:srgbClr val="2CE3A0"/>
              </a:buClr>
            </a:pPr>
            <a:r>
              <a:rPr lang="en-GB" sz="1400" b="1">
                <a:solidFill>
                  <a:schemeClr val="accent1"/>
                </a:solidFill>
              </a:rPr>
              <a:t>47</a:t>
            </a:r>
            <a:r>
              <a:rPr lang="en-GB" sz="1400" b="1" dirty="0">
                <a:solidFill>
                  <a:schemeClr val="accent1"/>
                </a:solidFill>
              </a:rPr>
              <a:t>%</a:t>
            </a:r>
          </a:p>
        </p:txBody>
      </p:sp>
      <p:sp>
        <p:nvSpPr>
          <p:cNvPr id="26" name="TextBox 25">
            <a:extLst>
              <a:ext uri="{FF2B5EF4-FFF2-40B4-BE49-F238E27FC236}">
                <a16:creationId xmlns:a16="http://schemas.microsoft.com/office/drawing/2014/main" id="{B2E1625C-EDF8-F9E3-2508-419BBA370191}"/>
              </a:ext>
            </a:extLst>
          </p:cNvPr>
          <p:cNvSpPr txBox="1"/>
          <p:nvPr/>
        </p:nvSpPr>
        <p:spPr>
          <a:xfrm>
            <a:off x="6769030" y="5024029"/>
            <a:ext cx="768096" cy="307777"/>
          </a:xfrm>
          <a:prstGeom prst="rect">
            <a:avLst/>
          </a:prstGeom>
          <a:noFill/>
        </p:spPr>
        <p:txBody>
          <a:bodyPr wrap="square" rtlCol="0">
            <a:spAutoFit/>
          </a:bodyPr>
          <a:lstStyle/>
          <a:p>
            <a:pPr algn="l">
              <a:buClr>
                <a:srgbClr val="2CE3A0"/>
              </a:buClr>
            </a:pPr>
            <a:r>
              <a:rPr lang="en-GB" sz="1400" b="1">
                <a:solidFill>
                  <a:schemeClr val="accent3"/>
                </a:solidFill>
              </a:rPr>
              <a:t>13%</a:t>
            </a:r>
          </a:p>
        </p:txBody>
      </p:sp>
      <p:sp>
        <p:nvSpPr>
          <p:cNvPr id="3" name="TextBox 2">
            <a:extLst>
              <a:ext uri="{FF2B5EF4-FFF2-40B4-BE49-F238E27FC236}">
                <a16:creationId xmlns:a16="http://schemas.microsoft.com/office/drawing/2014/main" id="{C0F73101-DDCA-DD10-D171-3B74AC0EA7A3}"/>
              </a:ext>
            </a:extLst>
          </p:cNvPr>
          <p:cNvSpPr txBox="1"/>
          <p:nvPr/>
        </p:nvSpPr>
        <p:spPr>
          <a:xfrm>
            <a:off x="0" y="6636903"/>
            <a:ext cx="9693679" cy="230832"/>
          </a:xfrm>
          <a:prstGeom prst="rect">
            <a:avLst/>
          </a:prstGeom>
          <a:noFill/>
        </p:spPr>
        <p:txBody>
          <a:bodyPr wrap="none" rtlCol="0">
            <a:spAutoFit/>
          </a:bodyPr>
          <a:lstStyle/>
          <a:p>
            <a:pPr>
              <a:buClr>
                <a:srgbClr val="2CE3A0"/>
              </a:buClr>
            </a:pPr>
            <a:r>
              <a:rPr lang="en-GB" sz="900" i="1" dirty="0"/>
              <a:t>I3. For each of the following markets, how often do you feel you are given clear information about the items or services you pay for, including clear explanations of pricing? Base: All (</a:t>
            </a:r>
            <a:r>
              <a:rPr lang="en-GB" sz="900" i="1"/>
              <a:t>2034</a:t>
            </a:r>
            <a:r>
              <a:rPr lang="en-GB" sz="900" i="1" dirty="0"/>
              <a:t>).</a:t>
            </a:r>
          </a:p>
        </p:txBody>
      </p:sp>
      <p:pic>
        <p:nvPicPr>
          <p:cNvPr id="30" name="Graphic 29" descr="Shield Cross with solid fill">
            <a:extLst>
              <a:ext uri="{FF2B5EF4-FFF2-40B4-BE49-F238E27FC236}">
                <a16:creationId xmlns:a16="http://schemas.microsoft.com/office/drawing/2014/main" id="{5741AC29-435F-A40C-1730-DA2BE32D58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88313" y="2106168"/>
            <a:ext cx="432000" cy="432000"/>
          </a:xfrm>
          <a:prstGeom prst="rect">
            <a:avLst/>
          </a:prstGeom>
        </p:spPr>
      </p:pic>
      <p:pic>
        <p:nvPicPr>
          <p:cNvPr id="31" name="Graphic 30" descr="Gender with solid fill">
            <a:extLst>
              <a:ext uri="{FF2B5EF4-FFF2-40B4-BE49-F238E27FC236}">
                <a16:creationId xmlns:a16="http://schemas.microsoft.com/office/drawing/2014/main" id="{F21D7322-DCB0-02C4-AA86-74DFF497A5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88313" y="4720282"/>
            <a:ext cx="432000" cy="432000"/>
          </a:xfrm>
          <a:prstGeom prst="rect">
            <a:avLst/>
          </a:prstGeom>
        </p:spPr>
      </p:pic>
      <p:sp>
        <p:nvSpPr>
          <p:cNvPr id="36" name="Left Brace 35">
            <a:extLst>
              <a:ext uri="{FF2B5EF4-FFF2-40B4-BE49-F238E27FC236}">
                <a16:creationId xmlns:a16="http://schemas.microsoft.com/office/drawing/2014/main" id="{3DBC4AA9-3942-7F0E-3C32-588121F9E382}"/>
              </a:ext>
            </a:extLst>
          </p:cNvPr>
          <p:cNvSpPr/>
          <p:nvPr/>
        </p:nvSpPr>
        <p:spPr>
          <a:xfrm rot="5400000">
            <a:off x="4557265" y="988136"/>
            <a:ext cx="156456" cy="2520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Left Brace 36">
            <a:extLst>
              <a:ext uri="{FF2B5EF4-FFF2-40B4-BE49-F238E27FC236}">
                <a16:creationId xmlns:a16="http://schemas.microsoft.com/office/drawing/2014/main" id="{E1B10BAC-C908-7B4C-3862-B5BF9F515D7D}"/>
              </a:ext>
            </a:extLst>
          </p:cNvPr>
          <p:cNvSpPr/>
          <p:nvPr/>
        </p:nvSpPr>
        <p:spPr>
          <a:xfrm rot="5400000">
            <a:off x="4438001" y="2625999"/>
            <a:ext cx="156456" cy="2340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Left Brace 38">
            <a:extLst>
              <a:ext uri="{FF2B5EF4-FFF2-40B4-BE49-F238E27FC236}">
                <a16:creationId xmlns:a16="http://schemas.microsoft.com/office/drawing/2014/main" id="{7866A289-BA7E-5F1A-F69C-F49577077F07}"/>
              </a:ext>
            </a:extLst>
          </p:cNvPr>
          <p:cNvSpPr/>
          <p:nvPr/>
        </p:nvSpPr>
        <p:spPr>
          <a:xfrm rot="5400000">
            <a:off x="4419572" y="3445770"/>
            <a:ext cx="156456" cy="2268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Left Brace 39">
            <a:extLst>
              <a:ext uri="{FF2B5EF4-FFF2-40B4-BE49-F238E27FC236}">
                <a16:creationId xmlns:a16="http://schemas.microsoft.com/office/drawing/2014/main" id="{33A9AB43-7951-EE58-E308-7CDF23A9ECA8}"/>
              </a:ext>
            </a:extLst>
          </p:cNvPr>
          <p:cNvSpPr/>
          <p:nvPr/>
        </p:nvSpPr>
        <p:spPr>
          <a:xfrm rot="5400000">
            <a:off x="4383144" y="4247542"/>
            <a:ext cx="156456" cy="2232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Left Brace 40">
            <a:extLst>
              <a:ext uri="{FF2B5EF4-FFF2-40B4-BE49-F238E27FC236}">
                <a16:creationId xmlns:a16="http://schemas.microsoft.com/office/drawing/2014/main" id="{5DB83AA6-DED4-AF54-8771-500A7D2C463B}"/>
              </a:ext>
            </a:extLst>
          </p:cNvPr>
          <p:cNvSpPr/>
          <p:nvPr/>
        </p:nvSpPr>
        <p:spPr>
          <a:xfrm rot="5400000">
            <a:off x="7300658" y="2002826"/>
            <a:ext cx="134684" cy="504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42" name="Left Brace 41">
            <a:extLst>
              <a:ext uri="{FF2B5EF4-FFF2-40B4-BE49-F238E27FC236}">
                <a16:creationId xmlns:a16="http://schemas.microsoft.com/office/drawing/2014/main" id="{B07C92EA-EAE8-B0AB-D4E8-0A148C84D267}"/>
              </a:ext>
            </a:extLst>
          </p:cNvPr>
          <p:cNvSpPr/>
          <p:nvPr/>
        </p:nvSpPr>
        <p:spPr>
          <a:xfrm rot="5400000">
            <a:off x="7271822" y="3432609"/>
            <a:ext cx="134684" cy="75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43" name="Left Brace 42">
            <a:extLst>
              <a:ext uri="{FF2B5EF4-FFF2-40B4-BE49-F238E27FC236}">
                <a16:creationId xmlns:a16="http://schemas.microsoft.com/office/drawing/2014/main" id="{6E0C4F5C-7A79-6746-5A7B-2C02346056EB}"/>
              </a:ext>
            </a:extLst>
          </p:cNvPr>
          <p:cNvSpPr/>
          <p:nvPr/>
        </p:nvSpPr>
        <p:spPr>
          <a:xfrm rot="5400000">
            <a:off x="7468965" y="4203785"/>
            <a:ext cx="134684" cy="756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44" name="Left Brace 43">
            <a:extLst>
              <a:ext uri="{FF2B5EF4-FFF2-40B4-BE49-F238E27FC236}">
                <a16:creationId xmlns:a16="http://schemas.microsoft.com/office/drawing/2014/main" id="{DA63357C-4B6E-2AC5-3AB2-883A14289754}"/>
              </a:ext>
            </a:extLst>
          </p:cNvPr>
          <p:cNvSpPr/>
          <p:nvPr/>
        </p:nvSpPr>
        <p:spPr>
          <a:xfrm rot="5400000">
            <a:off x="6928965" y="5058327"/>
            <a:ext cx="134684" cy="61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grpSp>
        <p:nvGrpSpPr>
          <p:cNvPr id="45" name="Group 44">
            <a:extLst>
              <a:ext uri="{FF2B5EF4-FFF2-40B4-BE49-F238E27FC236}">
                <a16:creationId xmlns:a16="http://schemas.microsoft.com/office/drawing/2014/main" id="{C34E5EEF-A726-11DC-8504-4702FFDDBF1B}"/>
              </a:ext>
            </a:extLst>
          </p:cNvPr>
          <p:cNvGrpSpPr>
            <a:grpSpLocks noChangeAspect="1"/>
          </p:cNvGrpSpPr>
          <p:nvPr/>
        </p:nvGrpSpPr>
        <p:grpSpPr>
          <a:xfrm>
            <a:off x="10041438" y="3451694"/>
            <a:ext cx="498991" cy="432000"/>
            <a:chOff x="-9239" y="1709988"/>
            <a:chExt cx="1056198" cy="914400"/>
          </a:xfrm>
        </p:grpSpPr>
        <p:pic>
          <p:nvPicPr>
            <p:cNvPr id="46" name="Graphic 45" descr="City with solid fill">
              <a:extLst>
                <a:ext uri="{FF2B5EF4-FFF2-40B4-BE49-F238E27FC236}">
                  <a16:creationId xmlns:a16="http://schemas.microsoft.com/office/drawing/2014/main" id="{1B0A0BBE-095B-771A-9ECE-3F6D5B19328D}"/>
                </a:ext>
              </a:extLst>
            </p:cNvPr>
            <p:cNvPicPr>
              <a:picLocks noChangeAspect="1"/>
            </p:cNvPicPr>
            <p:nvPr/>
          </p:nvPicPr>
          <p:blipFill>
            <a:blip>
              <a:extLst>
                <a:ext uri="{96DAC541-7B7A-43D3-8B79-37D633B846F1}">
                  <asvg:svgBlip xmlns:asvg="http://schemas.microsoft.com/office/drawing/2016/SVG/main" r:embed="rId5"/>
                </a:ext>
              </a:extLst>
            </a:blip>
            <a:srcRect r="34611"/>
            <a:stretch>
              <a:fillRect/>
            </a:stretch>
          </p:blipFill>
          <p:spPr>
            <a:xfrm>
              <a:off x="449043" y="1709988"/>
              <a:ext cx="597916" cy="914400"/>
            </a:xfrm>
            <a:prstGeom prst="rect">
              <a:avLst/>
            </a:prstGeom>
          </p:spPr>
        </p:pic>
        <p:pic>
          <p:nvPicPr>
            <p:cNvPr id="47" name="Graphic 46" descr="Deciduous tree with solid fill">
              <a:extLst>
                <a:ext uri="{FF2B5EF4-FFF2-40B4-BE49-F238E27FC236}">
                  <a16:creationId xmlns:a16="http://schemas.microsoft.com/office/drawing/2014/main" id="{69B6D135-90D6-475D-7B6E-BA8C7ED3CF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39" y="1935652"/>
              <a:ext cx="557735" cy="557735"/>
            </a:xfrm>
            <a:prstGeom prst="rect">
              <a:avLst/>
            </a:prstGeom>
          </p:spPr>
        </p:pic>
      </p:grpSp>
    </p:spTree>
    <p:extLst>
      <p:ext uri="{BB962C8B-B14F-4D97-AF65-F5344CB8AC3E}">
        <p14:creationId xmlns:p14="http://schemas.microsoft.com/office/powerpoint/2010/main" val="2548331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9378A-18D8-2879-DA95-E661E1A5D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EB2077-B902-93BB-D839-A58862F91069}"/>
              </a:ext>
            </a:extLst>
          </p:cNvPr>
          <p:cNvSpPr>
            <a:spLocks noGrp="1"/>
          </p:cNvSpPr>
          <p:nvPr>
            <p:ph type="title"/>
          </p:nvPr>
        </p:nvSpPr>
        <p:spPr>
          <a:xfrm>
            <a:off x="2247900" y="3150132"/>
            <a:ext cx="7175193" cy="557735"/>
          </a:xfrm>
        </p:spPr>
        <p:txBody>
          <a:bodyPr>
            <a:noAutofit/>
          </a:bodyPr>
          <a:lstStyle/>
          <a:p>
            <a:r>
              <a:rPr lang="en-GB" sz="4400"/>
              <a:t>Protection and redress</a:t>
            </a:r>
          </a:p>
        </p:txBody>
      </p:sp>
    </p:spTree>
    <p:extLst>
      <p:ext uri="{BB962C8B-B14F-4D97-AF65-F5344CB8AC3E}">
        <p14:creationId xmlns:p14="http://schemas.microsoft.com/office/powerpoint/2010/main" val="4178140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E804F-178B-5DD5-F30D-F1E4A8FB5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CAC24-B3AB-1DB1-2D2B-8E725EAD89CD}"/>
              </a:ext>
            </a:extLst>
          </p:cNvPr>
          <p:cNvSpPr>
            <a:spLocks noGrp="1"/>
          </p:cNvSpPr>
          <p:nvPr>
            <p:ph type="title"/>
          </p:nvPr>
        </p:nvSpPr>
        <p:spPr>
          <a:xfrm>
            <a:off x="429260" y="298594"/>
            <a:ext cx="8155940" cy="557735"/>
          </a:xfrm>
        </p:spPr>
        <p:txBody>
          <a:bodyPr/>
          <a:lstStyle/>
          <a:p>
            <a:r>
              <a:rPr lang="en-GB"/>
              <a:t>Confidence in resolving problems varied between markets</a:t>
            </a:r>
            <a:br>
              <a:rPr lang="en-GB" dirty="0"/>
            </a:br>
            <a:endParaRPr lang="en-GB" dirty="0"/>
          </a:p>
        </p:txBody>
      </p:sp>
      <p:graphicFrame>
        <p:nvGraphicFramePr>
          <p:cNvPr id="3" name="Chart 2">
            <a:extLst>
              <a:ext uri="{FF2B5EF4-FFF2-40B4-BE49-F238E27FC236}">
                <a16:creationId xmlns:a16="http://schemas.microsoft.com/office/drawing/2014/main" id="{A68F12C0-0E16-2DA0-8ACB-A59886721B33}"/>
              </a:ext>
            </a:extLst>
          </p:cNvPr>
          <p:cNvGraphicFramePr/>
          <p:nvPr>
            <p:extLst>
              <p:ext uri="{D42A27DB-BD31-4B8C-83A1-F6EECF244321}">
                <p14:modId xmlns:p14="http://schemas.microsoft.com/office/powerpoint/2010/main" val="2151108593"/>
              </p:ext>
            </p:extLst>
          </p:nvPr>
        </p:nvGraphicFramePr>
        <p:xfrm>
          <a:off x="429260" y="1514168"/>
          <a:ext cx="8155940" cy="4884600"/>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a:extLst>
              <a:ext uri="{FF2B5EF4-FFF2-40B4-BE49-F238E27FC236}">
                <a16:creationId xmlns:a16="http://schemas.microsoft.com/office/drawing/2014/main" id="{229CEAEC-4AE0-55BE-9863-ADAEAB8AF379}"/>
              </a:ext>
            </a:extLst>
          </p:cNvPr>
          <p:cNvSpPr txBox="1"/>
          <p:nvPr/>
        </p:nvSpPr>
        <p:spPr>
          <a:xfrm>
            <a:off x="1978755" y="1273138"/>
            <a:ext cx="5358216" cy="523220"/>
          </a:xfrm>
          <a:prstGeom prst="rect">
            <a:avLst/>
          </a:prstGeom>
          <a:noFill/>
        </p:spPr>
        <p:txBody>
          <a:bodyPr wrap="square" rtlCol="0">
            <a:spAutoFit/>
          </a:bodyPr>
          <a:lstStyle/>
          <a:p>
            <a:pPr algn="ctr">
              <a:buClr>
                <a:srgbClr val="2CE3A0"/>
              </a:buClr>
            </a:pPr>
            <a:r>
              <a:rPr lang="en-GB" sz="1400" b="1" dirty="0"/>
              <a:t>Confidence in knowing how to resolve a problem with a good or service bought in each market</a:t>
            </a:r>
          </a:p>
        </p:txBody>
      </p:sp>
      <p:sp>
        <p:nvSpPr>
          <p:cNvPr id="28" name="Rectangle: Rounded Corners 27">
            <a:extLst>
              <a:ext uri="{FF2B5EF4-FFF2-40B4-BE49-F238E27FC236}">
                <a16:creationId xmlns:a16="http://schemas.microsoft.com/office/drawing/2014/main" id="{8C68E083-5F1E-CCBF-051E-5D5E43A3EDF8}"/>
              </a:ext>
            </a:extLst>
          </p:cNvPr>
          <p:cNvSpPr/>
          <p:nvPr/>
        </p:nvSpPr>
        <p:spPr>
          <a:xfrm>
            <a:off x="8848214" y="2035278"/>
            <a:ext cx="2885440" cy="4169580"/>
          </a:xfrm>
          <a:prstGeom prst="roundRect">
            <a:avLst/>
          </a:prstGeom>
          <a:solidFill>
            <a:schemeClr val="bg1">
              <a:lumMod val="9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200" dirty="0"/>
          </a:p>
          <a:p>
            <a:pPr algn="ctr"/>
            <a:r>
              <a:rPr lang="en-GB" sz="1200" dirty="0"/>
              <a:t>Those meeting </a:t>
            </a:r>
            <a:r>
              <a:rPr lang="en-GB" sz="1200" b="1" dirty="0"/>
              <a:t>no vulnerability indicators</a:t>
            </a:r>
            <a:r>
              <a:rPr lang="en-GB" sz="1200" dirty="0"/>
              <a:t> were more likely to feel confident about every market</a:t>
            </a:r>
          </a:p>
          <a:p>
            <a:pPr algn="ctr"/>
            <a:endParaRPr lang="en-GB" sz="1200" dirty="0"/>
          </a:p>
          <a:p>
            <a:pPr algn="ctr"/>
            <a:endParaRPr lang="en-GB" sz="1200" dirty="0"/>
          </a:p>
          <a:p>
            <a:pPr algn="ctr"/>
            <a:endParaRPr lang="en-GB" sz="1200" dirty="0"/>
          </a:p>
          <a:p>
            <a:pPr algn="ctr"/>
            <a:endParaRPr lang="en-GB" sz="1200" dirty="0"/>
          </a:p>
          <a:p>
            <a:pPr algn="ctr"/>
            <a:r>
              <a:rPr lang="en-GB" sz="1200" dirty="0"/>
              <a:t>Those </a:t>
            </a:r>
            <a:r>
              <a:rPr lang="en-GB" sz="1200" b="1" dirty="0"/>
              <a:t>aged 18-24 </a:t>
            </a:r>
            <a:r>
              <a:rPr lang="en-GB" sz="1200" dirty="0"/>
              <a:t>were less likely to feel confident about every market except second-hand cars</a:t>
            </a:r>
          </a:p>
          <a:p>
            <a:pPr algn="ctr"/>
            <a:endParaRPr lang="en-GB" sz="1200" dirty="0"/>
          </a:p>
          <a:p>
            <a:pPr algn="ctr"/>
            <a:endParaRPr lang="en-GB" sz="1200" dirty="0"/>
          </a:p>
          <a:p>
            <a:pPr algn="ctr"/>
            <a:endParaRPr lang="en-GB" sz="1200" dirty="0"/>
          </a:p>
          <a:p>
            <a:pPr algn="ctr"/>
            <a:endParaRPr lang="en-GB" sz="1200" dirty="0"/>
          </a:p>
          <a:p>
            <a:pPr algn="ctr"/>
            <a:r>
              <a:rPr lang="en-GB" sz="1200" b="1" dirty="0"/>
              <a:t>Male consumers </a:t>
            </a:r>
            <a:r>
              <a:rPr lang="en-GB" sz="1200" dirty="0"/>
              <a:t>were more likely to feel confident about every market except food and drink</a:t>
            </a:r>
          </a:p>
        </p:txBody>
      </p:sp>
      <p:sp>
        <p:nvSpPr>
          <p:cNvPr id="41" name="Left Brace 40">
            <a:extLst>
              <a:ext uri="{FF2B5EF4-FFF2-40B4-BE49-F238E27FC236}">
                <a16:creationId xmlns:a16="http://schemas.microsoft.com/office/drawing/2014/main" id="{CF8179A1-FE95-096D-9A31-4B010E4CFBDD}"/>
              </a:ext>
            </a:extLst>
          </p:cNvPr>
          <p:cNvSpPr/>
          <p:nvPr/>
        </p:nvSpPr>
        <p:spPr>
          <a:xfrm rot="5400000">
            <a:off x="4367768" y="3898502"/>
            <a:ext cx="140041" cy="1872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a:extLst>
              <a:ext uri="{FF2B5EF4-FFF2-40B4-BE49-F238E27FC236}">
                <a16:creationId xmlns:a16="http://schemas.microsoft.com/office/drawing/2014/main" id="{B213FD4E-76A1-59DC-3F51-0A46570063CE}"/>
              </a:ext>
            </a:extLst>
          </p:cNvPr>
          <p:cNvSpPr txBox="1"/>
          <p:nvPr/>
        </p:nvSpPr>
        <p:spPr>
          <a:xfrm>
            <a:off x="0" y="6636903"/>
            <a:ext cx="8481809" cy="230832"/>
          </a:xfrm>
          <a:prstGeom prst="rect">
            <a:avLst/>
          </a:prstGeom>
          <a:noFill/>
        </p:spPr>
        <p:txBody>
          <a:bodyPr wrap="none" rtlCol="0">
            <a:spAutoFit/>
          </a:bodyPr>
          <a:lstStyle/>
          <a:p>
            <a:pPr>
              <a:buClr>
                <a:srgbClr val="2CE3A0"/>
              </a:buClr>
            </a:pPr>
            <a:r>
              <a:rPr lang="en-GB" sz="900" i="1" dirty="0"/>
              <a:t>J1. For each of the following markets, how confident are you that you know how to resolve a problem with a good or service that you had bought? Base: All (</a:t>
            </a:r>
            <a:r>
              <a:rPr lang="en-GB" sz="900" i="1"/>
              <a:t>2034</a:t>
            </a:r>
            <a:r>
              <a:rPr lang="en-GB" sz="900" i="1" dirty="0"/>
              <a:t>).</a:t>
            </a:r>
          </a:p>
        </p:txBody>
      </p:sp>
      <p:grpSp>
        <p:nvGrpSpPr>
          <p:cNvPr id="5" name="Group 4">
            <a:extLst>
              <a:ext uri="{FF2B5EF4-FFF2-40B4-BE49-F238E27FC236}">
                <a16:creationId xmlns:a16="http://schemas.microsoft.com/office/drawing/2014/main" id="{041B23D3-58E3-A4DD-4B40-72AD34EB5B4A}"/>
              </a:ext>
            </a:extLst>
          </p:cNvPr>
          <p:cNvGrpSpPr>
            <a:grpSpLocks noChangeAspect="1"/>
          </p:cNvGrpSpPr>
          <p:nvPr/>
        </p:nvGrpSpPr>
        <p:grpSpPr>
          <a:xfrm>
            <a:off x="9966412" y="3474728"/>
            <a:ext cx="627314" cy="432000"/>
            <a:chOff x="6367160" y="1653803"/>
            <a:chExt cx="809896" cy="557735"/>
          </a:xfrm>
        </p:grpSpPr>
        <p:pic>
          <p:nvPicPr>
            <p:cNvPr id="6" name="Graphic 5" descr="Man with cane with solid fill">
              <a:extLst>
                <a:ext uri="{FF2B5EF4-FFF2-40B4-BE49-F238E27FC236}">
                  <a16:creationId xmlns:a16="http://schemas.microsoft.com/office/drawing/2014/main" id="{65F585E5-68D0-7581-7B91-FD8A864CB7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21471" y="1755953"/>
              <a:ext cx="455585" cy="455585"/>
            </a:xfrm>
            <a:prstGeom prst="rect">
              <a:avLst/>
            </a:prstGeom>
          </p:spPr>
        </p:pic>
        <p:pic>
          <p:nvPicPr>
            <p:cNvPr id="7" name="Graphic 6" descr="Man with kid with solid fill">
              <a:extLst>
                <a:ext uri="{FF2B5EF4-FFF2-40B4-BE49-F238E27FC236}">
                  <a16:creationId xmlns:a16="http://schemas.microsoft.com/office/drawing/2014/main" id="{771F5A01-EB86-94AD-5F8F-205514105E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67160" y="1653803"/>
              <a:ext cx="557735" cy="557735"/>
            </a:xfrm>
            <a:prstGeom prst="rect">
              <a:avLst/>
            </a:prstGeom>
          </p:spPr>
        </p:pic>
      </p:grpSp>
      <p:pic>
        <p:nvPicPr>
          <p:cNvPr id="8" name="Graphic 7" descr="Shield Cross with solid fill">
            <a:extLst>
              <a:ext uri="{FF2B5EF4-FFF2-40B4-BE49-F238E27FC236}">
                <a16:creationId xmlns:a16="http://schemas.microsoft.com/office/drawing/2014/main" id="{00E2E475-68F4-45E2-A6D0-680F28A9B5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24848" y="2227340"/>
            <a:ext cx="432000" cy="432000"/>
          </a:xfrm>
          <a:prstGeom prst="rect">
            <a:avLst/>
          </a:prstGeom>
        </p:spPr>
      </p:pic>
      <p:pic>
        <p:nvPicPr>
          <p:cNvPr id="9" name="Graphic 8" descr="Gender with solid fill">
            <a:extLst>
              <a:ext uri="{FF2B5EF4-FFF2-40B4-BE49-F238E27FC236}">
                <a16:creationId xmlns:a16="http://schemas.microsoft.com/office/drawing/2014/main" id="{1AC0A4F1-5496-FDC8-B21C-D7867EC3A4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81722" y="4764481"/>
            <a:ext cx="432000" cy="432000"/>
          </a:xfrm>
          <a:prstGeom prst="rect">
            <a:avLst/>
          </a:prstGeom>
        </p:spPr>
      </p:pic>
      <p:sp>
        <p:nvSpPr>
          <p:cNvPr id="10" name="TextBox 9">
            <a:extLst>
              <a:ext uri="{FF2B5EF4-FFF2-40B4-BE49-F238E27FC236}">
                <a16:creationId xmlns:a16="http://schemas.microsoft.com/office/drawing/2014/main" id="{945DBCF0-0453-1F74-BCFC-7780D877C387}"/>
              </a:ext>
            </a:extLst>
          </p:cNvPr>
          <p:cNvSpPr txBox="1"/>
          <p:nvPr/>
        </p:nvSpPr>
        <p:spPr>
          <a:xfrm>
            <a:off x="5009590" y="1758536"/>
            <a:ext cx="768096" cy="307777"/>
          </a:xfrm>
          <a:prstGeom prst="rect">
            <a:avLst/>
          </a:prstGeom>
          <a:noFill/>
        </p:spPr>
        <p:txBody>
          <a:bodyPr wrap="square" rtlCol="0">
            <a:spAutoFit/>
          </a:bodyPr>
          <a:lstStyle/>
          <a:p>
            <a:pPr algn="l">
              <a:buClr>
                <a:srgbClr val="2CE3A0"/>
              </a:buClr>
            </a:pPr>
            <a:r>
              <a:rPr lang="en-GB" sz="1400" b="1">
                <a:solidFill>
                  <a:schemeClr val="accent1"/>
                </a:solidFill>
              </a:rPr>
              <a:t>71%</a:t>
            </a:r>
          </a:p>
        </p:txBody>
      </p:sp>
      <p:sp>
        <p:nvSpPr>
          <p:cNvPr id="11" name="TextBox 10">
            <a:extLst>
              <a:ext uri="{FF2B5EF4-FFF2-40B4-BE49-F238E27FC236}">
                <a16:creationId xmlns:a16="http://schemas.microsoft.com/office/drawing/2014/main" id="{83066063-9D03-B1AD-2DF0-65B79648EAB2}"/>
              </a:ext>
            </a:extLst>
          </p:cNvPr>
          <p:cNvSpPr txBox="1"/>
          <p:nvPr/>
        </p:nvSpPr>
        <p:spPr>
          <a:xfrm>
            <a:off x="7749534" y="1763441"/>
            <a:ext cx="768096" cy="307777"/>
          </a:xfrm>
          <a:prstGeom prst="rect">
            <a:avLst/>
          </a:prstGeom>
          <a:noFill/>
        </p:spPr>
        <p:txBody>
          <a:bodyPr wrap="square" rtlCol="0">
            <a:spAutoFit/>
          </a:bodyPr>
          <a:lstStyle/>
          <a:p>
            <a:pPr algn="l">
              <a:buClr>
                <a:srgbClr val="2CE3A0"/>
              </a:buClr>
            </a:pPr>
            <a:r>
              <a:rPr lang="en-GB" sz="1400" b="1">
                <a:solidFill>
                  <a:schemeClr val="accent3"/>
                </a:solidFill>
              </a:rPr>
              <a:t>9%</a:t>
            </a:r>
          </a:p>
        </p:txBody>
      </p:sp>
      <p:sp>
        <p:nvSpPr>
          <p:cNvPr id="12" name="Left Brace 11">
            <a:extLst>
              <a:ext uri="{FF2B5EF4-FFF2-40B4-BE49-F238E27FC236}">
                <a16:creationId xmlns:a16="http://schemas.microsoft.com/office/drawing/2014/main" id="{D00E713F-7767-A368-C8FA-8E4A67EFA1D8}"/>
              </a:ext>
            </a:extLst>
          </p:cNvPr>
          <p:cNvSpPr/>
          <p:nvPr/>
        </p:nvSpPr>
        <p:spPr>
          <a:xfrm rot="5400000">
            <a:off x="5115561" y="419167"/>
            <a:ext cx="156456" cy="338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Left Brace 12">
            <a:extLst>
              <a:ext uri="{FF2B5EF4-FFF2-40B4-BE49-F238E27FC236}">
                <a16:creationId xmlns:a16="http://schemas.microsoft.com/office/drawing/2014/main" id="{3B49B83E-FAF2-4A66-E566-DCE4F1883EDE}"/>
              </a:ext>
            </a:extLst>
          </p:cNvPr>
          <p:cNvSpPr/>
          <p:nvPr/>
        </p:nvSpPr>
        <p:spPr>
          <a:xfrm rot="5400000">
            <a:off x="7893554" y="1909876"/>
            <a:ext cx="134684" cy="43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4" name="Left Brace 13">
            <a:extLst>
              <a:ext uri="{FF2B5EF4-FFF2-40B4-BE49-F238E27FC236}">
                <a16:creationId xmlns:a16="http://schemas.microsoft.com/office/drawing/2014/main" id="{A486766C-9448-6151-A0CF-7F5D08F14858}"/>
              </a:ext>
            </a:extLst>
          </p:cNvPr>
          <p:cNvSpPr/>
          <p:nvPr/>
        </p:nvSpPr>
        <p:spPr>
          <a:xfrm rot="5400000">
            <a:off x="5042148" y="1414235"/>
            <a:ext cx="156456" cy="3204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Left Brace 15">
            <a:extLst>
              <a:ext uri="{FF2B5EF4-FFF2-40B4-BE49-F238E27FC236}">
                <a16:creationId xmlns:a16="http://schemas.microsoft.com/office/drawing/2014/main" id="{3422CDDD-2FDC-7589-27FB-89E43DE2FDFC}"/>
              </a:ext>
            </a:extLst>
          </p:cNvPr>
          <p:cNvSpPr/>
          <p:nvPr/>
        </p:nvSpPr>
        <p:spPr>
          <a:xfrm rot="5400000">
            <a:off x="4933494" y="2436635"/>
            <a:ext cx="156456" cy="2988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Left Brace 16">
            <a:extLst>
              <a:ext uri="{FF2B5EF4-FFF2-40B4-BE49-F238E27FC236}">
                <a16:creationId xmlns:a16="http://schemas.microsoft.com/office/drawing/2014/main" id="{3FDD8789-ECF9-DA13-2B54-D89261D9AAB8}"/>
              </a:ext>
            </a:extLst>
          </p:cNvPr>
          <p:cNvSpPr/>
          <p:nvPr/>
        </p:nvSpPr>
        <p:spPr>
          <a:xfrm rot="5400000">
            <a:off x="7893554" y="2815352"/>
            <a:ext cx="134684" cy="432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8" name="Left Brace 17">
            <a:extLst>
              <a:ext uri="{FF2B5EF4-FFF2-40B4-BE49-F238E27FC236}">
                <a16:creationId xmlns:a16="http://schemas.microsoft.com/office/drawing/2014/main" id="{BBFB10FE-8E51-9738-9492-08F5EC613824}"/>
              </a:ext>
            </a:extLst>
          </p:cNvPr>
          <p:cNvSpPr/>
          <p:nvPr/>
        </p:nvSpPr>
        <p:spPr>
          <a:xfrm rot="5400000">
            <a:off x="7735773" y="3678635"/>
            <a:ext cx="134684" cy="504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19" name="Left Brace 18">
            <a:extLst>
              <a:ext uri="{FF2B5EF4-FFF2-40B4-BE49-F238E27FC236}">
                <a16:creationId xmlns:a16="http://schemas.microsoft.com/office/drawing/2014/main" id="{45D2841B-4A57-0F72-4B76-8B48184BFFF8}"/>
              </a:ext>
            </a:extLst>
          </p:cNvPr>
          <p:cNvSpPr/>
          <p:nvPr/>
        </p:nvSpPr>
        <p:spPr>
          <a:xfrm rot="5400000">
            <a:off x="7140380" y="4244073"/>
            <a:ext cx="134684" cy="118800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20" name="TextBox 19">
            <a:extLst>
              <a:ext uri="{FF2B5EF4-FFF2-40B4-BE49-F238E27FC236}">
                <a16:creationId xmlns:a16="http://schemas.microsoft.com/office/drawing/2014/main" id="{3000B0C4-3793-3136-25D1-BE8D2412ADEE}"/>
              </a:ext>
            </a:extLst>
          </p:cNvPr>
          <p:cNvSpPr txBox="1"/>
          <p:nvPr/>
        </p:nvSpPr>
        <p:spPr>
          <a:xfrm>
            <a:off x="4878962" y="2628676"/>
            <a:ext cx="768096" cy="307777"/>
          </a:xfrm>
          <a:prstGeom prst="rect">
            <a:avLst/>
          </a:prstGeom>
          <a:noFill/>
        </p:spPr>
        <p:txBody>
          <a:bodyPr wrap="square" rtlCol="0">
            <a:spAutoFit/>
          </a:bodyPr>
          <a:lstStyle/>
          <a:p>
            <a:pPr algn="l">
              <a:buClr>
                <a:srgbClr val="2CE3A0"/>
              </a:buClr>
            </a:pPr>
            <a:r>
              <a:rPr lang="en-GB" sz="1400" b="1">
                <a:solidFill>
                  <a:schemeClr val="accent1"/>
                </a:solidFill>
              </a:rPr>
              <a:t>68%</a:t>
            </a:r>
          </a:p>
        </p:txBody>
      </p:sp>
      <p:sp>
        <p:nvSpPr>
          <p:cNvPr id="21" name="TextBox 20">
            <a:extLst>
              <a:ext uri="{FF2B5EF4-FFF2-40B4-BE49-F238E27FC236}">
                <a16:creationId xmlns:a16="http://schemas.microsoft.com/office/drawing/2014/main" id="{F9E4B0C6-9266-F2F4-BB5F-FF676052ECC4}"/>
              </a:ext>
            </a:extLst>
          </p:cNvPr>
          <p:cNvSpPr txBox="1"/>
          <p:nvPr/>
        </p:nvSpPr>
        <p:spPr>
          <a:xfrm>
            <a:off x="4809741" y="3564577"/>
            <a:ext cx="768096" cy="307777"/>
          </a:xfrm>
          <a:prstGeom prst="rect">
            <a:avLst/>
          </a:prstGeom>
          <a:noFill/>
        </p:spPr>
        <p:txBody>
          <a:bodyPr wrap="square" rtlCol="0">
            <a:spAutoFit/>
          </a:bodyPr>
          <a:lstStyle/>
          <a:p>
            <a:pPr algn="l">
              <a:buClr>
                <a:srgbClr val="2CE3A0"/>
              </a:buClr>
            </a:pPr>
            <a:r>
              <a:rPr lang="en-GB" sz="1400" b="1">
                <a:solidFill>
                  <a:schemeClr val="accent1"/>
                </a:solidFill>
              </a:rPr>
              <a:t>63%</a:t>
            </a:r>
          </a:p>
        </p:txBody>
      </p:sp>
      <p:sp>
        <p:nvSpPr>
          <p:cNvPr id="22" name="TextBox 21">
            <a:extLst>
              <a:ext uri="{FF2B5EF4-FFF2-40B4-BE49-F238E27FC236}">
                <a16:creationId xmlns:a16="http://schemas.microsoft.com/office/drawing/2014/main" id="{0EC71C3A-83A0-934D-1F51-9AB2CA2B52B5}"/>
              </a:ext>
            </a:extLst>
          </p:cNvPr>
          <p:cNvSpPr txBox="1"/>
          <p:nvPr/>
        </p:nvSpPr>
        <p:spPr>
          <a:xfrm>
            <a:off x="4240904" y="4480003"/>
            <a:ext cx="768096" cy="307777"/>
          </a:xfrm>
          <a:prstGeom prst="rect">
            <a:avLst/>
          </a:prstGeom>
          <a:noFill/>
        </p:spPr>
        <p:txBody>
          <a:bodyPr wrap="square" rtlCol="0">
            <a:spAutoFit/>
          </a:bodyPr>
          <a:lstStyle/>
          <a:p>
            <a:pPr algn="l">
              <a:buClr>
                <a:srgbClr val="2CE3A0"/>
              </a:buClr>
            </a:pPr>
            <a:r>
              <a:rPr lang="en-GB" sz="1400" b="1">
                <a:solidFill>
                  <a:schemeClr val="accent1"/>
                </a:solidFill>
              </a:rPr>
              <a:t>40%</a:t>
            </a:r>
          </a:p>
        </p:txBody>
      </p:sp>
      <p:sp>
        <p:nvSpPr>
          <p:cNvPr id="23" name="TextBox 22">
            <a:extLst>
              <a:ext uri="{FF2B5EF4-FFF2-40B4-BE49-F238E27FC236}">
                <a16:creationId xmlns:a16="http://schemas.microsoft.com/office/drawing/2014/main" id="{8466A5C6-C236-2293-9A0A-5535C07A13F5}"/>
              </a:ext>
            </a:extLst>
          </p:cNvPr>
          <p:cNvSpPr txBox="1"/>
          <p:nvPr/>
        </p:nvSpPr>
        <p:spPr>
          <a:xfrm>
            <a:off x="7817104" y="2662032"/>
            <a:ext cx="768096" cy="307777"/>
          </a:xfrm>
          <a:prstGeom prst="rect">
            <a:avLst/>
          </a:prstGeom>
          <a:noFill/>
        </p:spPr>
        <p:txBody>
          <a:bodyPr wrap="square" rtlCol="0">
            <a:spAutoFit/>
          </a:bodyPr>
          <a:lstStyle/>
          <a:p>
            <a:pPr algn="l">
              <a:buClr>
                <a:srgbClr val="2CE3A0"/>
              </a:buClr>
            </a:pPr>
            <a:r>
              <a:rPr lang="en-GB" sz="1400" b="1">
                <a:solidFill>
                  <a:schemeClr val="accent3"/>
                </a:solidFill>
              </a:rPr>
              <a:t>9%</a:t>
            </a:r>
          </a:p>
        </p:txBody>
      </p:sp>
      <p:sp>
        <p:nvSpPr>
          <p:cNvPr id="24" name="TextBox 23">
            <a:extLst>
              <a:ext uri="{FF2B5EF4-FFF2-40B4-BE49-F238E27FC236}">
                <a16:creationId xmlns:a16="http://schemas.microsoft.com/office/drawing/2014/main" id="{AB3E8C3D-E41C-703B-8696-6551689B488A}"/>
              </a:ext>
            </a:extLst>
          </p:cNvPr>
          <p:cNvSpPr txBox="1"/>
          <p:nvPr/>
        </p:nvSpPr>
        <p:spPr>
          <a:xfrm>
            <a:off x="7581164" y="3588675"/>
            <a:ext cx="768096" cy="307777"/>
          </a:xfrm>
          <a:prstGeom prst="rect">
            <a:avLst/>
          </a:prstGeom>
          <a:noFill/>
        </p:spPr>
        <p:txBody>
          <a:bodyPr wrap="square" rtlCol="0">
            <a:spAutoFit/>
          </a:bodyPr>
          <a:lstStyle/>
          <a:p>
            <a:pPr algn="l">
              <a:buClr>
                <a:srgbClr val="2CE3A0"/>
              </a:buClr>
            </a:pPr>
            <a:r>
              <a:rPr lang="en-GB" sz="1400" b="1">
                <a:solidFill>
                  <a:schemeClr val="accent3"/>
                </a:solidFill>
              </a:rPr>
              <a:t>11%</a:t>
            </a:r>
          </a:p>
        </p:txBody>
      </p:sp>
      <p:sp>
        <p:nvSpPr>
          <p:cNvPr id="25" name="TextBox 24">
            <a:extLst>
              <a:ext uri="{FF2B5EF4-FFF2-40B4-BE49-F238E27FC236}">
                <a16:creationId xmlns:a16="http://schemas.microsoft.com/office/drawing/2014/main" id="{144353C4-784C-0442-B9F5-71883FC8B21E}"/>
              </a:ext>
            </a:extLst>
          </p:cNvPr>
          <p:cNvSpPr txBox="1"/>
          <p:nvPr/>
        </p:nvSpPr>
        <p:spPr>
          <a:xfrm>
            <a:off x="6981438" y="4456704"/>
            <a:ext cx="768096" cy="307777"/>
          </a:xfrm>
          <a:prstGeom prst="rect">
            <a:avLst/>
          </a:prstGeom>
          <a:noFill/>
        </p:spPr>
        <p:txBody>
          <a:bodyPr wrap="square" rtlCol="0">
            <a:spAutoFit/>
          </a:bodyPr>
          <a:lstStyle/>
          <a:p>
            <a:pPr algn="l">
              <a:buClr>
                <a:srgbClr val="2CE3A0"/>
              </a:buClr>
            </a:pPr>
            <a:r>
              <a:rPr lang="en-GB" sz="1400" b="1">
                <a:solidFill>
                  <a:schemeClr val="accent3"/>
                </a:solidFill>
              </a:rPr>
              <a:t>25%</a:t>
            </a:r>
          </a:p>
        </p:txBody>
      </p:sp>
    </p:spTree>
    <p:extLst>
      <p:ext uri="{BB962C8B-B14F-4D97-AF65-F5344CB8AC3E}">
        <p14:creationId xmlns:p14="http://schemas.microsoft.com/office/powerpoint/2010/main" val="3716563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74B6A-B831-CE87-C165-CAF02A947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AB27A-C022-6CBA-1DA8-3DAE5B081E00}"/>
              </a:ext>
            </a:extLst>
          </p:cNvPr>
          <p:cNvSpPr>
            <a:spLocks noGrp="1"/>
          </p:cNvSpPr>
          <p:nvPr>
            <p:ph type="title"/>
          </p:nvPr>
        </p:nvSpPr>
        <p:spPr/>
        <p:txBody>
          <a:bodyPr/>
          <a:lstStyle/>
          <a:p>
            <a:r>
              <a:rPr lang="en-GB"/>
              <a:t>Appendix:</a:t>
            </a:r>
            <a:br>
              <a:rPr lang="en-GB"/>
            </a:br>
            <a:r>
              <a:rPr lang="en-GB"/>
              <a:t>Sample profile</a:t>
            </a:r>
          </a:p>
        </p:txBody>
      </p:sp>
    </p:spTree>
    <p:extLst>
      <p:ext uri="{BB962C8B-B14F-4D97-AF65-F5344CB8AC3E}">
        <p14:creationId xmlns:p14="http://schemas.microsoft.com/office/powerpoint/2010/main" val="193263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14E71-0FE4-EA1D-9DF4-BF453E09779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F2D4E34F-7D71-F0F1-298B-6FCBFFDF3175}"/>
              </a:ext>
            </a:extLst>
          </p:cNvPr>
          <p:cNvGraphicFramePr>
            <a:graphicFrameLocks noGrp="1"/>
          </p:cNvGraphicFramePr>
          <p:nvPr>
            <p:extLst>
              <p:ext uri="{D42A27DB-BD31-4B8C-83A1-F6EECF244321}">
                <p14:modId xmlns:p14="http://schemas.microsoft.com/office/powerpoint/2010/main" val="1055220040"/>
              </p:ext>
            </p:extLst>
          </p:nvPr>
        </p:nvGraphicFramePr>
        <p:xfrm>
          <a:off x="316182" y="1337595"/>
          <a:ext cx="2605405" cy="1540695"/>
        </p:xfrm>
        <a:graphic>
          <a:graphicData uri="http://schemas.openxmlformats.org/drawingml/2006/table">
            <a:tbl>
              <a:tblPr>
                <a:tableStyleId>{5C22544A-7EE6-4342-B048-85BDC9FD1C3A}</a:tableStyleId>
              </a:tblPr>
              <a:tblGrid>
                <a:gridCol w="1957334">
                  <a:extLst>
                    <a:ext uri="{9D8B030D-6E8A-4147-A177-3AD203B41FA5}">
                      <a16:colId xmlns:a16="http://schemas.microsoft.com/office/drawing/2014/main" val="1462450844"/>
                    </a:ext>
                  </a:extLst>
                </a:gridCol>
                <a:gridCol w="648071">
                  <a:extLst>
                    <a:ext uri="{9D8B030D-6E8A-4147-A177-3AD203B41FA5}">
                      <a16:colId xmlns:a16="http://schemas.microsoft.com/office/drawing/2014/main" val="1983280007"/>
                    </a:ext>
                  </a:extLst>
                </a:gridCol>
              </a:tblGrid>
              <a:tr h="190500">
                <a:tc>
                  <a:txBody>
                    <a:bodyPr/>
                    <a:lstStyle/>
                    <a:p>
                      <a:pPr algn="l" fontAlgn="b"/>
                      <a:r>
                        <a:rPr lang="en-GB" sz="1100" b="1" u="none" strike="noStrike">
                          <a:effectLst/>
                          <a:latin typeface="+mn-lt"/>
                        </a:rPr>
                        <a:t>Region</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15351225"/>
                  </a:ext>
                </a:extLst>
              </a:tr>
              <a:tr h="207195">
                <a:tc>
                  <a:txBody>
                    <a:bodyPr/>
                    <a:lstStyle/>
                    <a:p>
                      <a:pPr algn="l" rtl="0" fontAlgn="b"/>
                      <a:r>
                        <a:rPr lang="en-GB" sz="1100" u="none" strike="noStrike">
                          <a:effectLst/>
                          <a:latin typeface="+mn-lt"/>
                        </a:rPr>
                        <a:t>Central, Mid-Scotland and Fife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14%</a:t>
                      </a:r>
                    </a:p>
                  </a:txBody>
                  <a:tcPr marL="9525" marR="9525" marT="9525" marB="0" anchor="b"/>
                </a:tc>
                <a:extLst>
                  <a:ext uri="{0D108BD9-81ED-4DB2-BD59-A6C34878D82A}">
                    <a16:rowId xmlns:a16="http://schemas.microsoft.com/office/drawing/2014/main" val="2953591573"/>
                  </a:ext>
                </a:extLst>
              </a:tr>
              <a:tr h="190500">
                <a:tc>
                  <a:txBody>
                    <a:bodyPr/>
                    <a:lstStyle/>
                    <a:p>
                      <a:pPr algn="l" rtl="0" fontAlgn="b"/>
                      <a:r>
                        <a:rPr lang="en-GB" sz="1100" u="none" strike="noStrike" dirty="0">
                          <a:effectLst/>
                          <a:latin typeface="+mn-lt"/>
                        </a:rPr>
                        <a:t>North East Scotland</a:t>
                      </a:r>
                      <a:endParaRPr lang="en-GB" sz="1100" b="0" i="0" u="none" strike="noStrike" dirty="0">
                        <a:solidFill>
                          <a:srgbClr val="000000"/>
                        </a:solidFill>
                        <a:effectLst/>
                        <a:latin typeface="+mn-lt"/>
                      </a:endParaRPr>
                    </a:p>
                  </a:txBody>
                  <a:tcPr marL="9525" marR="9525" marT="9525" marB="0" anchor="b"/>
                </a:tc>
                <a:tc>
                  <a:txBody>
                    <a:bodyPr/>
                    <a:lstStyle/>
                    <a:p>
                      <a:pPr algn="r" rtl="0" fontAlgn="b"/>
                      <a:r>
                        <a:rPr lang="en-GB" sz="1100" b="0" i="0" u="none" strike="noStrike" dirty="0">
                          <a:solidFill>
                            <a:srgbClr val="000000"/>
                          </a:solidFill>
                          <a:effectLst/>
                          <a:latin typeface="+mn-lt"/>
                        </a:rPr>
                        <a:t>14%</a:t>
                      </a:r>
                    </a:p>
                  </a:txBody>
                  <a:tcPr marL="9525" marR="9525" marT="9525" marB="0" anchor="b"/>
                </a:tc>
                <a:extLst>
                  <a:ext uri="{0D108BD9-81ED-4DB2-BD59-A6C34878D82A}">
                    <a16:rowId xmlns:a16="http://schemas.microsoft.com/office/drawing/2014/main" val="1624757422"/>
                  </a:ext>
                </a:extLst>
              </a:tr>
              <a:tr h="190500">
                <a:tc>
                  <a:txBody>
                    <a:bodyPr/>
                    <a:lstStyle/>
                    <a:p>
                      <a:pPr algn="l" rtl="0" fontAlgn="b"/>
                      <a:r>
                        <a:rPr lang="en-GB" sz="1100" u="none" strike="noStrike">
                          <a:effectLst/>
                          <a:latin typeface="+mn-lt"/>
                        </a:rPr>
                        <a:t>South Scotland</a:t>
                      </a:r>
                      <a:endParaRPr lang="en-GB" sz="1100" b="0" i="0" u="none" strike="noStrike">
                        <a:solidFill>
                          <a:srgbClr val="000000"/>
                        </a:solidFill>
                        <a:effectLst/>
                        <a:latin typeface="+mn-lt"/>
                      </a:endParaRPr>
                    </a:p>
                  </a:txBody>
                  <a:tcPr marL="9525" marR="9525" marT="9525" marB="0" anchor="b"/>
                </a:tc>
                <a:tc>
                  <a:txBody>
                    <a:bodyPr/>
                    <a:lstStyle/>
                    <a:p>
                      <a:pPr algn="r" rtl="0" fontAlgn="b"/>
                      <a:r>
                        <a:rPr lang="en-GB" sz="1100" b="0" i="0" u="none" strike="noStrike" dirty="0">
                          <a:solidFill>
                            <a:srgbClr val="000000"/>
                          </a:solidFill>
                          <a:effectLst/>
                          <a:latin typeface="+mn-lt"/>
                        </a:rPr>
                        <a:t>13%</a:t>
                      </a:r>
                    </a:p>
                  </a:txBody>
                  <a:tcPr marL="9525" marR="9525" marT="9525" marB="0" anchor="b"/>
                </a:tc>
                <a:extLst>
                  <a:ext uri="{0D108BD9-81ED-4DB2-BD59-A6C34878D82A}">
                    <a16:rowId xmlns:a16="http://schemas.microsoft.com/office/drawing/2014/main" val="1659835570"/>
                  </a:ext>
                </a:extLst>
              </a:tr>
              <a:tr h="190500">
                <a:tc>
                  <a:txBody>
                    <a:bodyPr/>
                    <a:lstStyle/>
                    <a:p>
                      <a:pPr algn="l" rtl="0" fontAlgn="b"/>
                      <a:r>
                        <a:rPr lang="en-GB" sz="1100" u="none" strike="noStrike">
                          <a:effectLst/>
                          <a:latin typeface="+mn-lt"/>
                        </a:rPr>
                        <a:t>Lothians</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15%</a:t>
                      </a:r>
                    </a:p>
                  </a:txBody>
                  <a:tcPr marL="9525" marR="9525" marT="9525" marB="0" anchor="b"/>
                </a:tc>
                <a:extLst>
                  <a:ext uri="{0D108BD9-81ED-4DB2-BD59-A6C34878D82A}">
                    <a16:rowId xmlns:a16="http://schemas.microsoft.com/office/drawing/2014/main" val="62538421"/>
                  </a:ext>
                </a:extLst>
              </a:tr>
              <a:tr h="190500">
                <a:tc>
                  <a:txBody>
                    <a:bodyPr/>
                    <a:lstStyle/>
                    <a:p>
                      <a:pPr algn="l" rtl="0" fontAlgn="b"/>
                      <a:r>
                        <a:rPr lang="en-GB" sz="1100" u="none" strike="noStrike">
                          <a:effectLst/>
                          <a:latin typeface="+mn-lt"/>
                        </a:rPr>
                        <a:t>West Scotland</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11%</a:t>
                      </a:r>
                    </a:p>
                  </a:txBody>
                  <a:tcPr marL="9525" marR="9525" marT="9525" marB="0" anchor="b"/>
                </a:tc>
                <a:extLst>
                  <a:ext uri="{0D108BD9-81ED-4DB2-BD59-A6C34878D82A}">
                    <a16:rowId xmlns:a16="http://schemas.microsoft.com/office/drawing/2014/main" val="3588563019"/>
                  </a:ext>
                </a:extLst>
              </a:tr>
              <a:tr h="190500">
                <a:tc>
                  <a:txBody>
                    <a:bodyPr/>
                    <a:lstStyle/>
                    <a:p>
                      <a:pPr algn="l" fontAlgn="b"/>
                      <a:r>
                        <a:rPr lang="en-GB" sz="1100" u="none" strike="noStrike">
                          <a:effectLst/>
                          <a:latin typeface="+mn-lt"/>
                        </a:rPr>
                        <a:t>Glasgow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17%</a:t>
                      </a:r>
                    </a:p>
                  </a:txBody>
                  <a:tcPr marL="9525" marR="9525" marT="9525" marB="0" anchor="b"/>
                </a:tc>
                <a:extLst>
                  <a:ext uri="{0D108BD9-81ED-4DB2-BD59-A6C34878D82A}">
                    <a16:rowId xmlns:a16="http://schemas.microsoft.com/office/drawing/2014/main" val="3427421605"/>
                  </a:ext>
                </a:extLst>
              </a:tr>
              <a:tr h="190500">
                <a:tc>
                  <a:txBody>
                    <a:bodyPr/>
                    <a:lstStyle/>
                    <a:p>
                      <a:pPr algn="l" rtl="0" fontAlgn="b"/>
                      <a:r>
                        <a:rPr lang="en-GB" sz="1100" u="none" strike="noStrike">
                          <a:effectLst/>
                          <a:latin typeface="+mn-lt"/>
                        </a:rPr>
                        <a:t>Highlands and Islands</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6%</a:t>
                      </a:r>
                    </a:p>
                  </a:txBody>
                  <a:tcPr marL="9525" marR="9525" marT="9525" marB="0" anchor="b"/>
                </a:tc>
                <a:extLst>
                  <a:ext uri="{0D108BD9-81ED-4DB2-BD59-A6C34878D82A}">
                    <a16:rowId xmlns:a16="http://schemas.microsoft.com/office/drawing/2014/main" val="887419332"/>
                  </a:ext>
                </a:extLst>
              </a:tr>
            </a:tbl>
          </a:graphicData>
        </a:graphic>
      </p:graphicFrame>
      <p:graphicFrame>
        <p:nvGraphicFramePr>
          <p:cNvPr id="7" name="Table 6">
            <a:extLst>
              <a:ext uri="{FF2B5EF4-FFF2-40B4-BE49-F238E27FC236}">
                <a16:creationId xmlns:a16="http://schemas.microsoft.com/office/drawing/2014/main" id="{D81CF889-1D86-9EC7-C03B-F9C2F0511C8D}"/>
              </a:ext>
            </a:extLst>
          </p:cNvPr>
          <p:cNvGraphicFramePr>
            <a:graphicFrameLocks noGrp="1"/>
          </p:cNvGraphicFramePr>
          <p:nvPr>
            <p:extLst>
              <p:ext uri="{D42A27DB-BD31-4B8C-83A1-F6EECF244321}">
                <p14:modId xmlns:p14="http://schemas.microsoft.com/office/powerpoint/2010/main" val="884542759"/>
              </p:ext>
            </p:extLst>
          </p:nvPr>
        </p:nvGraphicFramePr>
        <p:xfrm>
          <a:off x="3279290" y="1337595"/>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2049506131"/>
                    </a:ext>
                  </a:extLst>
                </a:gridCol>
                <a:gridCol w="609600">
                  <a:extLst>
                    <a:ext uri="{9D8B030D-6E8A-4147-A177-3AD203B41FA5}">
                      <a16:colId xmlns:a16="http://schemas.microsoft.com/office/drawing/2014/main" val="3912265514"/>
                    </a:ext>
                  </a:extLst>
                </a:gridCol>
              </a:tblGrid>
              <a:tr h="190500">
                <a:tc>
                  <a:txBody>
                    <a:bodyPr/>
                    <a:lstStyle/>
                    <a:p>
                      <a:pPr algn="l" fontAlgn="b"/>
                      <a:r>
                        <a:rPr lang="en-GB" sz="1100" b="1" u="none" strike="noStrike" dirty="0">
                          <a:effectLst/>
                          <a:latin typeface="+mn-lt"/>
                        </a:rPr>
                        <a:t>Urban/rural area (2-fold)</a:t>
                      </a:r>
                      <a:endParaRPr lang="en-GB" sz="1100" b="1" i="0" u="none" strike="noStrike" dirty="0">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809576789"/>
                  </a:ext>
                </a:extLst>
              </a:tr>
              <a:tr h="190500">
                <a:tc>
                  <a:txBody>
                    <a:bodyPr/>
                    <a:lstStyle/>
                    <a:p>
                      <a:pPr algn="l" fontAlgn="b"/>
                      <a:r>
                        <a:rPr lang="en-GB" sz="1100" u="none" strike="noStrike" dirty="0">
                          <a:effectLst/>
                          <a:latin typeface="+mn-lt"/>
                        </a:rPr>
                        <a:t>Urban</a:t>
                      </a:r>
                      <a:endParaRPr lang="en-GB" sz="1100" b="0" i="0" u="none" strike="noStrike" dirty="0">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79%</a:t>
                      </a:r>
                    </a:p>
                  </a:txBody>
                  <a:tcPr marL="9525" marR="9525" marT="9525" marB="0" anchor="b"/>
                </a:tc>
                <a:extLst>
                  <a:ext uri="{0D108BD9-81ED-4DB2-BD59-A6C34878D82A}">
                    <a16:rowId xmlns:a16="http://schemas.microsoft.com/office/drawing/2014/main" val="220974551"/>
                  </a:ext>
                </a:extLst>
              </a:tr>
              <a:tr h="190500">
                <a:tc>
                  <a:txBody>
                    <a:bodyPr/>
                    <a:lstStyle/>
                    <a:p>
                      <a:pPr algn="l" fontAlgn="b"/>
                      <a:r>
                        <a:rPr lang="en-GB" sz="1100" u="none" strike="noStrike" dirty="0">
                          <a:effectLst/>
                          <a:latin typeface="+mn-lt"/>
                        </a:rPr>
                        <a:t>Rural</a:t>
                      </a:r>
                      <a:endParaRPr lang="en-GB" sz="1100" b="0" i="0" u="none" strike="noStrike" dirty="0">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20%</a:t>
                      </a:r>
                    </a:p>
                  </a:txBody>
                  <a:tcPr marL="9525" marR="9525" marT="9525" marB="0" anchor="b"/>
                </a:tc>
                <a:extLst>
                  <a:ext uri="{0D108BD9-81ED-4DB2-BD59-A6C34878D82A}">
                    <a16:rowId xmlns:a16="http://schemas.microsoft.com/office/drawing/2014/main" val="2483537998"/>
                  </a:ext>
                </a:extLst>
              </a:tr>
              <a:tr h="190500">
                <a:tc>
                  <a:txBody>
                    <a:bodyPr/>
                    <a:lstStyle/>
                    <a:p>
                      <a:pPr algn="l" fontAlgn="b"/>
                      <a:r>
                        <a:rPr lang="en-GB" sz="1100" u="none" strike="noStrike">
                          <a:effectLst/>
                          <a:latin typeface="+mn-lt"/>
                        </a:rPr>
                        <a:t>Don't know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0%</a:t>
                      </a:r>
                    </a:p>
                  </a:txBody>
                  <a:tcPr marL="9525" marR="9525" marT="9525" marB="0" anchor="b"/>
                </a:tc>
                <a:extLst>
                  <a:ext uri="{0D108BD9-81ED-4DB2-BD59-A6C34878D82A}">
                    <a16:rowId xmlns:a16="http://schemas.microsoft.com/office/drawing/2014/main" val="2328198821"/>
                  </a:ext>
                </a:extLst>
              </a:tr>
            </a:tbl>
          </a:graphicData>
        </a:graphic>
      </p:graphicFrame>
      <p:graphicFrame>
        <p:nvGraphicFramePr>
          <p:cNvPr id="8" name="Table 7">
            <a:extLst>
              <a:ext uri="{FF2B5EF4-FFF2-40B4-BE49-F238E27FC236}">
                <a16:creationId xmlns:a16="http://schemas.microsoft.com/office/drawing/2014/main" id="{335B7CDD-3B24-E527-2E01-C9700745891B}"/>
              </a:ext>
            </a:extLst>
          </p:cNvPr>
          <p:cNvGraphicFramePr>
            <a:graphicFrameLocks noGrp="1"/>
          </p:cNvGraphicFramePr>
          <p:nvPr>
            <p:extLst>
              <p:ext uri="{D42A27DB-BD31-4B8C-83A1-F6EECF244321}">
                <p14:modId xmlns:p14="http://schemas.microsoft.com/office/powerpoint/2010/main" val="2947573389"/>
              </p:ext>
            </p:extLst>
          </p:nvPr>
        </p:nvGraphicFramePr>
        <p:xfrm>
          <a:off x="3298454" y="2258312"/>
          <a:ext cx="2387600" cy="142875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295036515"/>
                    </a:ext>
                  </a:extLst>
                </a:gridCol>
                <a:gridCol w="609600">
                  <a:extLst>
                    <a:ext uri="{9D8B030D-6E8A-4147-A177-3AD203B41FA5}">
                      <a16:colId xmlns:a16="http://schemas.microsoft.com/office/drawing/2014/main" val="1009764971"/>
                    </a:ext>
                  </a:extLst>
                </a:gridCol>
              </a:tblGrid>
              <a:tr h="190500">
                <a:tc>
                  <a:txBody>
                    <a:bodyPr/>
                    <a:lstStyle/>
                    <a:p>
                      <a:pPr algn="l" fontAlgn="b"/>
                      <a:r>
                        <a:rPr lang="en-GB" sz="1100" b="1" u="none" strike="noStrike" dirty="0">
                          <a:effectLst/>
                        </a:rPr>
                        <a:t>Financial resilience</a:t>
                      </a:r>
                      <a:endParaRPr lang="en-GB" sz="11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27292228"/>
                  </a:ext>
                </a:extLst>
              </a:tr>
              <a:tr h="190500">
                <a:tc>
                  <a:txBody>
                    <a:bodyPr/>
                    <a:lstStyle/>
                    <a:p>
                      <a:pPr algn="l" fontAlgn="b"/>
                      <a:r>
                        <a:rPr lang="en-GB" sz="1100" b="0" i="0" u="none" strike="noStrike" dirty="0">
                          <a:solidFill>
                            <a:srgbClr val="000000"/>
                          </a:solidFill>
                          <a:effectLst/>
                          <a:latin typeface="+mn-lt"/>
                        </a:rPr>
                        <a:t>Fallen behind with at least some</a:t>
                      </a:r>
                    </a:p>
                  </a:txBody>
                  <a:tcPr marL="9525" marR="9525" marT="9525" marB="0" anchor="b"/>
                </a:tc>
                <a:tc>
                  <a:txBody>
                    <a:bodyPr/>
                    <a:lstStyle/>
                    <a:p>
                      <a:pPr algn="r" fontAlgn="b"/>
                      <a:r>
                        <a:rPr lang="en-GB" sz="1100" b="0" i="0" u="none" strike="noStrike" dirty="0">
                          <a:solidFill>
                            <a:srgbClr val="000000"/>
                          </a:solidFill>
                          <a:effectLst/>
                          <a:latin typeface="+mn-lt"/>
                        </a:rPr>
                        <a:t>8%</a:t>
                      </a:r>
                    </a:p>
                  </a:txBody>
                  <a:tcPr marL="9525" marR="9525" marT="9525" marB="0" anchor="b"/>
                </a:tc>
                <a:extLst>
                  <a:ext uri="{0D108BD9-81ED-4DB2-BD59-A6C34878D82A}">
                    <a16:rowId xmlns:a16="http://schemas.microsoft.com/office/drawing/2014/main" val="179216339"/>
                  </a:ext>
                </a:extLst>
              </a:tr>
              <a:tr h="190500">
                <a:tc>
                  <a:txBody>
                    <a:bodyPr/>
                    <a:lstStyle/>
                    <a:p>
                      <a:pPr algn="l" fontAlgn="b"/>
                      <a:r>
                        <a:rPr lang="en-GB" sz="1100" b="0" i="0" u="none" strike="noStrike" dirty="0">
                          <a:solidFill>
                            <a:srgbClr val="000000"/>
                          </a:solidFill>
                          <a:effectLst/>
                          <a:latin typeface="+mn-lt"/>
                        </a:rPr>
                        <a:t>Would rely on loan/other or unable to cover emergency expenses</a:t>
                      </a:r>
                    </a:p>
                  </a:txBody>
                  <a:tcPr marL="9525" marR="9525" marT="9525" marB="0" anchor="b"/>
                </a:tc>
                <a:tc>
                  <a:txBody>
                    <a:bodyPr/>
                    <a:lstStyle/>
                    <a:p>
                      <a:pPr algn="r" fontAlgn="b"/>
                      <a:r>
                        <a:rPr lang="en-GB" sz="1100" b="0" i="0" u="none" strike="noStrike" dirty="0">
                          <a:solidFill>
                            <a:srgbClr val="000000"/>
                          </a:solidFill>
                          <a:effectLst/>
                          <a:latin typeface="+mn-lt"/>
                        </a:rPr>
                        <a:t>21%</a:t>
                      </a:r>
                    </a:p>
                  </a:txBody>
                  <a:tcPr marL="9525" marR="9525" marT="9525" marB="0" anchor="b"/>
                </a:tc>
                <a:extLst>
                  <a:ext uri="{0D108BD9-81ED-4DB2-BD59-A6C34878D82A}">
                    <a16:rowId xmlns:a16="http://schemas.microsoft.com/office/drawing/2014/main" val="4194612791"/>
                  </a:ext>
                </a:extLst>
              </a:tr>
              <a:tr h="190500">
                <a:tc>
                  <a:txBody>
                    <a:bodyPr/>
                    <a:lstStyle/>
                    <a:p>
                      <a:pPr algn="l" fontAlgn="b"/>
                      <a:r>
                        <a:rPr lang="en-GB" sz="1100" u="none" strike="noStrike" dirty="0">
                          <a:effectLst/>
                          <a:latin typeface="+mn-lt"/>
                        </a:rPr>
                        <a:t>Both</a:t>
                      </a:r>
                      <a:endParaRPr lang="en-GB" sz="1100" b="0" i="0" u="none" strike="noStrike" dirty="0">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6%</a:t>
                      </a:r>
                    </a:p>
                  </a:txBody>
                  <a:tcPr marL="9525" marR="9525" marT="9525" marB="0" anchor="b"/>
                </a:tc>
                <a:extLst>
                  <a:ext uri="{0D108BD9-81ED-4DB2-BD59-A6C34878D82A}">
                    <a16:rowId xmlns:a16="http://schemas.microsoft.com/office/drawing/2014/main" val="3653599155"/>
                  </a:ext>
                </a:extLst>
              </a:tr>
              <a:tr h="190500">
                <a:tc>
                  <a:txBody>
                    <a:bodyPr/>
                    <a:lstStyle/>
                    <a:p>
                      <a:pPr algn="l" fontAlgn="b"/>
                      <a:r>
                        <a:rPr lang="en-GB" sz="1100" b="0" i="0" u="none" strike="noStrike" dirty="0">
                          <a:solidFill>
                            <a:srgbClr val="000000"/>
                          </a:solidFill>
                          <a:effectLst/>
                          <a:latin typeface="+mn-lt"/>
                        </a:rPr>
                        <a:t>Neither</a:t>
                      </a:r>
                    </a:p>
                  </a:txBody>
                  <a:tcPr marL="9525" marR="9525" marT="9525" marB="0" anchor="b"/>
                </a:tc>
                <a:tc>
                  <a:txBody>
                    <a:bodyPr/>
                    <a:lstStyle/>
                    <a:p>
                      <a:pPr algn="r" fontAlgn="b"/>
                      <a:r>
                        <a:rPr lang="en-GB" sz="1100" b="0" i="0" u="none" strike="noStrike" dirty="0">
                          <a:solidFill>
                            <a:srgbClr val="000000"/>
                          </a:solidFill>
                          <a:effectLst/>
                          <a:latin typeface="+mn-lt"/>
                        </a:rPr>
                        <a:t>77%</a:t>
                      </a:r>
                    </a:p>
                  </a:txBody>
                  <a:tcPr marL="9525" marR="9525" marT="9525" marB="0" anchor="b"/>
                </a:tc>
                <a:extLst>
                  <a:ext uri="{0D108BD9-81ED-4DB2-BD59-A6C34878D82A}">
                    <a16:rowId xmlns:a16="http://schemas.microsoft.com/office/drawing/2014/main" val="2942922318"/>
                  </a:ext>
                </a:extLst>
              </a:tr>
            </a:tbl>
          </a:graphicData>
        </a:graphic>
      </p:graphicFrame>
      <p:graphicFrame>
        <p:nvGraphicFramePr>
          <p:cNvPr id="9" name="Table 8">
            <a:extLst>
              <a:ext uri="{FF2B5EF4-FFF2-40B4-BE49-F238E27FC236}">
                <a16:creationId xmlns:a16="http://schemas.microsoft.com/office/drawing/2014/main" id="{C5DDE5CE-8689-7328-3186-58637735906E}"/>
              </a:ext>
            </a:extLst>
          </p:cNvPr>
          <p:cNvGraphicFramePr>
            <a:graphicFrameLocks noGrp="1"/>
          </p:cNvGraphicFramePr>
          <p:nvPr>
            <p:extLst>
              <p:ext uri="{D42A27DB-BD31-4B8C-83A1-F6EECF244321}">
                <p14:modId xmlns:p14="http://schemas.microsoft.com/office/powerpoint/2010/main" val="2169693821"/>
              </p:ext>
            </p:extLst>
          </p:nvPr>
        </p:nvGraphicFramePr>
        <p:xfrm>
          <a:off x="9100602" y="1337595"/>
          <a:ext cx="2387600" cy="141732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1353968985"/>
                    </a:ext>
                  </a:extLst>
                </a:gridCol>
                <a:gridCol w="609600">
                  <a:extLst>
                    <a:ext uri="{9D8B030D-6E8A-4147-A177-3AD203B41FA5}">
                      <a16:colId xmlns:a16="http://schemas.microsoft.com/office/drawing/2014/main" val="1981430272"/>
                    </a:ext>
                  </a:extLst>
                </a:gridCol>
              </a:tblGrid>
              <a:tr h="0">
                <a:tc>
                  <a:txBody>
                    <a:bodyPr/>
                    <a:lstStyle/>
                    <a:p>
                      <a:pPr algn="l" fontAlgn="b"/>
                      <a:r>
                        <a:rPr lang="en-GB" sz="1100" b="1" u="none" strike="noStrike">
                          <a:effectLst/>
                        </a:rPr>
                        <a:t>Age bracket</a:t>
                      </a:r>
                      <a:endParaRPr lang="en-GB"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endParaRPr lang="en-GB"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58920199"/>
                  </a:ext>
                </a:extLst>
              </a:tr>
              <a:tr h="148621">
                <a:tc>
                  <a:txBody>
                    <a:bodyPr/>
                    <a:lstStyle/>
                    <a:p>
                      <a:pPr algn="l" rtl="0" fontAlgn="b"/>
                      <a:r>
                        <a:rPr lang="en-GB" sz="1100" b="0" i="0" u="none" strike="noStrike" dirty="0">
                          <a:solidFill>
                            <a:srgbClr val="000000"/>
                          </a:solidFill>
                          <a:effectLst/>
                          <a:latin typeface="Arial" panose="020B0604020202020204" pitchFamily="34" charset="0"/>
                        </a:rPr>
                        <a:t>18-24</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12%</a:t>
                      </a:r>
                    </a:p>
                  </a:txBody>
                  <a:tcPr marL="9525" marR="9525" marT="9525" marB="0" anchor="b"/>
                </a:tc>
                <a:extLst>
                  <a:ext uri="{0D108BD9-81ED-4DB2-BD59-A6C34878D82A}">
                    <a16:rowId xmlns:a16="http://schemas.microsoft.com/office/drawing/2014/main" val="368062954"/>
                  </a:ext>
                </a:extLst>
              </a:tr>
              <a:tr h="148621">
                <a:tc>
                  <a:txBody>
                    <a:bodyPr/>
                    <a:lstStyle/>
                    <a:p>
                      <a:pPr algn="l" rtl="0" fontAlgn="b"/>
                      <a:r>
                        <a:rPr lang="en-GB" sz="1100" b="0" i="0" u="none" strike="noStrike">
                          <a:solidFill>
                            <a:srgbClr val="000000"/>
                          </a:solidFill>
                          <a:effectLst/>
                          <a:latin typeface="Arial" panose="020B0604020202020204" pitchFamily="34" charset="0"/>
                        </a:rPr>
                        <a:t>25-34</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16%</a:t>
                      </a:r>
                    </a:p>
                  </a:txBody>
                  <a:tcPr marL="9525" marR="9525" marT="9525" marB="0" anchor="b"/>
                </a:tc>
                <a:extLst>
                  <a:ext uri="{0D108BD9-81ED-4DB2-BD59-A6C34878D82A}">
                    <a16:rowId xmlns:a16="http://schemas.microsoft.com/office/drawing/2014/main" val="4278186733"/>
                  </a:ext>
                </a:extLst>
              </a:tr>
              <a:tr h="148621">
                <a:tc>
                  <a:txBody>
                    <a:bodyPr/>
                    <a:lstStyle/>
                    <a:p>
                      <a:pPr algn="l" rtl="0" fontAlgn="b"/>
                      <a:r>
                        <a:rPr lang="en-GB" sz="1100" b="0" i="0" u="none" strike="noStrike">
                          <a:solidFill>
                            <a:srgbClr val="000000"/>
                          </a:solidFill>
                          <a:effectLst/>
                          <a:latin typeface="Arial" panose="020B0604020202020204" pitchFamily="34" charset="0"/>
                        </a:rPr>
                        <a:t>35-44</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16%</a:t>
                      </a:r>
                    </a:p>
                  </a:txBody>
                  <a:tcPr marL="9525" marR="9525" marT="9525" marB="0" anchor="b"/>
                </a:tc>
                <a:extLst>
                  <a:ext uri="{0D108BD9-81ED-4DB2-BD59-A6C34878D82A}">
                    <a16:rowId xmlns:a16="http://schemas.microsoft.com/office/drawing/2014/main" val="1976765961"/>
                  </a:ext>
                </a:extLst>
              </a:tr>
              <a:tr h="148621">
                <a:tc>
                  <a:txBody>
                    <a:bodyPr/>
                    <a:lstStyle/>
                    <a:p>
                      <a:pPr algn="l" rtl="0" fontAlgn="b"/>
                      <a:r>
                        <a:rPr lang="en-GB" sz="1100" b="0" i="0" u="none" strike="noStrike">
                          <a:solidFill>
                            <a:srgbClr val="000000"/>
                          </a:solidFill>
                          <a:effectLst/>
                          <a:latin typeface="Arial" panose="020B0604020202020204" pitchFamily="34" charset="0"/>
                        </a:rPr>
                        <a:t>45-54</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15%</a:t>
                      </a:r>
                    </a:p>
                  </a:txBody>
                  <a:tcPr marL="9525" marR="9525" marT="9525" marB="0" anchor="b"/>
                </a:tc>
                <a:extLst>
                  <a:ext uri="{0D108BD9-81ED-4DB2-BD59-A6C34878D82A}">
                    <a16:rowId xmlns:a16="http://schemas.microsoft.com/office/drawing/2014/main" val="3171572789"/>
                  </a:ext>
                </a:extLst>
              </a:tr>
              <a:tr h="148621">
                <a:tc>
                  <a:txBody>
                    <a:bodyPr/>
                    <a:lstStyle/>
                    <a:p>
                      <a:pPr algn="l" rtl="0" fontAlgn="b"/>
                      <a:r>
                        <a:rPr lang="en-GB" sz="1100" b="0" i="0" u="none" strike="noStrike">
                          <a:solidFill>
                            <a:srgbClr val="000000"/>
                          </a:solidFill>
                          <a:effectLst/>
                          <a:latin typeface="Arial" panose="020B0604020202020204" pitchFamily="34" charset="0"/>
                        </a:rPr>
                        <a:t>55-64</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17%</a:t>
                      </a:r>
                    </a:p>
                  </a:txBody>
                  <a:tcPr marL="9525" marR="9525" marT="9525" marB="0" anchor="b"/>
                </a:tc>
                <a:extLst>
                  <a:ext uri="{0D108BD9-81ED-4DB2-BD59-A6C34878D82A}">
                    <a16:rowId xmlns:a16="http://schemas.microsoft.com/office/drawing/2014/main" val="3257768983"/>
                  </a:ext>
                </a:extLst>
              </a:tr>
              <a:tr h="148621">
                <a:tc>
                  <a:txBody>
                    <a:bodyPr/>
                    <a:lstStyle/>
                    <a:p>
                      <a:pPr algn="l" rtl="0" fontAlgn="b"/>
                      <a:r>
                        <a:rPr lang="en-GB" sz="1100" b="0" i="0" u="none" strike="noStrike" dirty="0">
                          <a:solidFill>
                            <a:srgbClr val="000000"/>
                          </a:solidFill>
                          <a:effectLst/>
                          <a:latin typeface="Arial" panose="020B0604020202020204" pitchFamily="34" charset="0"/>
                        </a:rPr>
                        <a:t>75+</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8%</a:t>
                      </a:r>
                    </a:p>
                  </a:txBody>
                  <a:tcPr marL="9525" marR="9525" marT="9525" marB="0" anchor="b"/>
                </a:tc>
                <a:extLst>
                  <a:ext uri="{0D108BD9-81ED-4DB2-BD59-A6C34878D82A}">
                    <a16:rowId xmlns:a16="http://schemas.microsoft.com/office/drawing/2014/main" val="1464859565"/>
                  </a:ext>
                </a:extLst>
              </a:tr>
              <a:tr h="148621">
                <a:tc>
                  <a:txBody>
                    <a:bodyPr/>
                    <a:lstStyle/>
                    <a:p>
                      <a:pPr algn="l" rtl="0" fontAlgn="b"/>
                      <a:r>
                        <a:rPr lang="en-GB" sz="1100" b="0" i="0" u="none" strike="noStrike" dirty="0">
                          <a:solidFill>
                            <a:srgbClr val="000000"/>
                          </a:solidFill>
                          <a:effectLst/>
                          <a:latin typeface="Arial" panose="020B0604020202020204" pitchFamily="34" charset="0"/>
                        </a:rPr>
                        <a:t>Prefer not to say</a:t>
                      </a:r>
                    </a:p>
                  </a:txBody>
                  <a:tcPr marL="9525" marR="9525" marT="9525" marB="0" anchor="b"/>
                </a:tc>
                <a:tc>
                  <a:txBody>
                    <a:bodyPr/>
                    <a:lstStyle/>
                    <a:p>
                      <a:pPr algn="r" rtl="0" fontAlgn="b"/>
                      <a:r>
                        <a:rPr lang="en-GB" sz="1100" b="0" i="0" u="none" strike="noStrike" dirty="0">
                          <a:solidFill>
                            <a:srgbClr val="000000"/>
                          </a:solidFill>
                          <a:effectLst/>
                          <a:latin typeface="Arial" panose="020B0604020202020204" pitchFamily="34" charset="0"/>
                        </a:rPr>
                        <a:t>0%</a:t>
                      </a:r>
                    </a:p>
                  </a:txBody>
                  <a:tcPr marL="9525" marR="9525" marT="9525" marB="0" anchor="b"/>
                </a:tc>
                <a:extLst>
                  <a:ext uri="{0D108BD9-81ED-4DB2-BD59-A6C34878D82A}">
                    <a16:rowId xmlns:a16="http://schemas.microsoft.com/office/drawing/2014/main" val="1807241292"/>
                  </a:ext>
                </a:extLst>
              </a:tr>
            </a:tbl>
          </a:graphicData>
        </a:graphic>
      </p:graphicFrame>
      <p:graphicFrame>
        <p:nvGraphicFramePr>
          <p:cNvPr id="10" name="Table 9">
            <a:extLst>
              <a:ext uri="{FF2B5EF4-FFF2-40B4-BE49-F238E27FC236}">
                <a16:creationId xmlns:a16="http://schemas.microsoft.com/office/drawing/2014/main" id="{286E086F-E910-8708-F723-B473C1963D0E}"/>
              </a:ext>
            </a:extLst>
          </p:cNvPr>
          <p:cNvGraphicFramePr>
            <a:graphicFrameLocks noGrp="1"/>
          </p:cNvGraphicFramePr>
          <p:nvPr>
            <p:extLst>
              <p:ext uri="{D42A27DB-BD31-4B8C-83A1-F6EECF244321}">
                <p14:modId xmlns:p14="http://schemas.microsoft.com/office/powerpoint/2010/main" val="2084738076"/>
              </p:ext>
            </p:extLst>
          </p:nvPr>
        </p:nvGraphicFramePr>
        <p:xfrm>
          <a:off x="6159610" y="1343030"/>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4193023795"/>
                    </a:ext>
                  </a:extLst>
                </a:gridCol>
                <a:gridCol w="609600">
                  <a:extLst>
                    <a:ext uri="{9D8B030D-6E8A-4147-A177-3AD203B41FA5}">
                      <a16:colId xmlns:a16="http://schemas.microsoft.com/office/drawing/2014/main" val="1617535956"/>
                    </a:ext>
                  </a:extLst>
                </a:gridCol>
              </a:tblGrid>
              <a:tr h="190500">
                <a:tc>
                  <a:txBody>
                    <a:bodyPr/>
                    <a:lstStyle/>
                    <a:p>
                      <a:pPr algn="l" fontAlgn="b"/>
                      <a:r>
                        <a:rPr lang="en-GB" sz="1100" b="1" u="none" strike="noStrike">
                          <a:effectLst/>
                          <a:latin typeface="+mn-lt"/>
                        </a:rPr>
                        <a:t>Gender</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943018640"/>
                  </a:ext>
                </a:extLst>
              </a:tr>
              <a:tr h="190500">
                <a:tc>
                  <a:txBody>
                    <a:bodyPr/>
                    <a:lstStyle/>
                    <a:p>
                      <a:pPr algn="l" fontAlgn="b"/>
                      <a:r>
                        <a:rPr lang="en-GB" sz="1100" u="none" strike="noStrike">
                          <a:effectLst/>
                          <a:latin typeface="+mn-lt"/>
                        </a:rPr>
                        <a:t>Female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54%</a:t>
                      </a:r>
                    </a:p>
                  </a:txBody>
                  <a:tcPr marL="9525" marR="9525" marT="9525" marB="0" anchor="b"/>
                </a:tc>
                <a:extLst>
                  <a:ext uri="{0D108BD9-81ED-4DB2-BD59-A6C34878D82A}">
                    <a16:rowId xmlns:a16="http://schemas.microsoft.com/office/drawing/2014/main" val="451123591"/>
                  </a:ext>
                </a:extLst>
              </a:tr>
              <a:tr h="190500">
                <a:tc>
                  <a:txBody>
                    <a:bodyPr/>
                    <a:lstStyle/>
                    <a:p>
                      <a:pPr algn="l" fontAlgn="b"/>
                      <a:r>
                        <a:rPr lang="en-GB" sz="1100" u="none" strike="noStrike">
                          <a:effectLst/>
                          <a:latin typeface="+mn-lt"/>
                        </a:rPr>
                        <a:t>Male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46%</a:t>
                      </a:r>
                    </a:p>
                  </a:txBody>
                  <a:tcPr marL="9525" marR="9525" marT="9525" marB="0" anchor="b"/>
                </a:tc>
                <a:extLst>
                  <a:ext uri="{0D108BD9-81ED-4DB2-BD59-A6C34878D82A}">
                    <a16:rowId xmlns:a16="http://schemas.microsoft.com/office/drawing/2014/main" val="148521128"/>
                  </a:ext>
                </a:extLst>
              </a:tr>
              <a:tr h="1905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100" u="none" strike="noStrike">
                          <a:effectLst/>
                          <a:latin typeface="+mn-lt"/>
                        </a:rPr>
                        <a:t>Prefer not to say</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0%</a:t>
                      </a:r>
                    </a:p>
                  </a:txBody>
                  <a:tcPr marL="9525" marR="9525" marT="9525" marB="0" anchor="b"/>
                </a:tc>
                <a:extLst>
                  <a:ext uri="{0D108BD9-81ED-4DB2-BD59-A6C34878D82A}">
                    <a16:rowId xmlns:a16="http://schemas.microsoft.com/office/drawing/2014/main" val="2528297515"/>
                  </a:ext>
                </a:extLst>
              </a:tr>
            </a:tbl>
          </a:graphicData>
        </a:graphic>
      </p:graphicFrame>
      <p:graphicFrame>
        <p:nvGraphicFramePr>
          <p:cNvPr id="11" name="Table 10">
            <a:extLst>
              <a:ext uri="{FF2B5EF4-FFF2-40B4-BE49-F238E27FC236}">
                <a16:creationId xmlns:a16="http://schemas.microsoft.com/office/drawing/2014/main" id="{AA4F8EA2-97DF-BEB7-BD6F-C547F6BA1ECA}"/>
              </a:ext>
            </a:extLst>
          </p:cNvPr>
          <p:cNvGraphicFramePr>
            <a:graphicFrameLocks noGrp="1"/>
          </p:cNvGraphicFramePr>
          <p:nvPr>
            <p:extLst>
              <p:ext uri="{D42A27DB-BD31-4B8C-83A1-F6EECF244321}">
                <p14:modId xmlns:p14="http://schemas.microsoft.com/office/powerpoint/2010/main" val="3289852805"/>
              </p:ext>
            </p:extLst>
          </p:nvPr>
        </p:nvGraphicFramePr>
        <p:xfrm>
          <a:off x="6159610" y="2269434"/>
          <a:ext cx="2376264" cy="762000"/>
        </p:xfrm>
        <a:graphic>
          <a:graphicData uri="http://schemas.openxmlformats.org/drawingml/2006/table">
            <a:tbl>
              <a:tblPr>
                <a:tableStyleId>{5C22544A-7EE6-4342-B048-85BDC9FD1C3A}</a:tableStyleId>
              </a:tblPr>
              <a:tblGrid>
                <a:gridCol w="1800200">
                  <a:extLst>
                    <a:ext uri="{9D8B030D-6E8A-4147-A177-3AD203B41FA5}">
                      <a16:colId xmlns:a16="http://schemas.microsoft.com/office/drawing/2014/main" val="2354298833"/>
                    </a:ext>
                  </a:extLst>
                </a:gridCol>
                <a:gridCol w="576064">
                  <a:extLst>
                    <a:ext uri="{9D8B030D-6E8A-4147-A177-3AD203B41FA5}">
                      <a16:colId xmlns:a16="http://schemas.microsoft.com/office/drawing/2014/main" val="29484886"/>
                    </a:ext>
                  </a:extLst>
                </a:gridCol>
              </a:tblGrid>
              <a:tr h="190500">
                <a:tc>
                  <a:txBody>
                    <a:bodyPr/>
                    <a:lstStyle/>
                    <a:p>
                      <a:pPr algn="l" fontAlgn="b"/>
                      <a:r>
                        <a:rPr lang="en-GB" sz="1100" b="1" u="none" strike="noStrike" dirty="0">
                          <a:effectLst/>
                        </a:rPr>
                        <a:t>Disability</a:t>
                      </a:r>
                      <a:endParaRPr lang="en-GB" sz="11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54779443"/>
                  </a:ext>
                </a:extLst>
              </a:tr>
              <a:tr h="190500">
                <a:tc>
                  <a:txBody>
                    <a:bodyPr/>
                    <a:lstStyle/>
                    <a:p>
                      <a:pPr algn="l" fontAlgn="b"/>
                      <a:r>
                        <a:rPr lang="en-GB" sz="1100" b="0" i="0" u="none" strike="noStrike" dirty="0">
                          <a:solidFill>
                            <a:srgbClr val="000000"/>
                          </a:solidFill>
                          <a:effectLst/>
                          <a:latin typeface="+mn-lt"/>
                        </a:rPr>
                        <a:t>Limits a lot</a:t>
                      </a:r>
                    </a:p>
                  </a:txBody>
                  <a:tcPr marL="9525" marR="9525" marT="9525" marB="0" anchor="b"/>
                </a:tc>
                <a:tc>
                  <a:txBody>
                    <a:bodyPr/>
                    <a:lstStyle/>
                    <a:p>
                      <a:pPr algn="r" fontAlgn="b"/>
                      <a:r>
                        <a:rPr lang="en-GB" sz="1100" b="0" i="0" u="none" strike="noStrike" dirty="0">
                          <a:solidFill>
                            <a:srgbClr val="000000"/>
                          </a:solidFill>
                          <a:effectLst/>
                          <a:latin typeface="+mn-lt"/>
                        </a:rPr>
                        <a:t>8%</a:t>
                      </a:r>
                    </a:p>
                  </a:txBody>
                  <a:tcPr marL="9525" marR="9525" marT="9525" marB="0" anchor="b"/>
                </a:tc>
                <a:extLst>
                  <a:ext uri="{0D108BD9-81ED-4DB2-BD59-A6C34878D82A}">
                    <a16:rowId xmlns:a16="http://schemas.microsoft.com/office/drawing/2014/main" val="3595925041"/>
                  </a:ext>
                </a:extLst>
              </a:tr>
              <a:tr h="190500">
                <a:tc>
                  <a:txBody>
                    <a:bodyPr/>
                    <a:lstStyle/>
                    <a:p>
                      <a:pPr algn="l" fontAlgn="b"/>
                      <a:r>
                        <a:rPr lang="en-GB" sz="1100" b="0" i="0" u="none" strike="noStrike" dirty="0">
                          <a:solidFill>
                            <a:srgbClr val="000000"/>
                          </a:solidFill>
                          <a:effectLst/>
                          <a:latin typeface="+mn-lt"/>
                        </a:rPr>
                        <a:t>Limits a little</a:t>
                      </a:r>
                    </a:p>
                  </a:txBody>
                  <a:tcPr marL="9525" marR="9525" marT="9525" marB="0" anchor="b"/>
                </a:tc>
                <a:tc>
                  <a:txBody>
                    <a:bodyPr/>
                    <a:lstStyle/>
                    <a:p>
                      <a:pPr algn="r" fontAlgn="b"/>
                      <a:r>
                        <a:rPr lang="en-GB" sz="1100" b="0" i="0" u="none" strike="noStrike" dirty="0">
                          <a:solidFill>
                            <a:srgbClr val="000000"/>
                          </a:solidFill>
                          <a:effectLst/>
                          <a:latin typeface="+mn-lt"/>
                        </a:rPr>
                        <a:t>18%</a:t>
                      </a:r>
                    </a:p>
                  </a:txBody>
                  <a:tcPr marL="9525" marR="9525" marT="9525" marB="0" anchor="b"/>
                </a:tc>
                <a:extLst>
                  <a:ext uri="{0D108BD9-81ED-4DB2-BD59-A6C34878D82A}">
                    <a16:rowId xmlns:a16="http://schemas.microsoft.com/office/drawing/2014/main" val="1131914256"/>
                  </a:ext>
                </a:extLst>
              </a:tr>
              <a:tr h="190500">
                <a:tc>
                  <a:txBody>
                    <a:bodyPr/>
                    <a:lstStyle/>
                    <a:p>
                      <a:pPr algn="l" fontAlgn="b"/>
                      <a:r>
                        <a:rPr lang="en-GB" sz="1100" b="0" i="0" u="none" strike="noStrike" dirty="0">
                          <a:solidFill>
                            <a:srgbClr val="000000"/>
                          </a:solidFill>
                          <a:effectLst/>
                          <a:latin typeface="+mn-lt"/>
                        </a:rPr>
                        <a:t>No disability </a:t>
                      </a:r>
                    </a:p>
                  </a:txBody>
                  <a:tcPr marL="9525" marR="9525" marT="9525" marB="0" anchor="b"/>
                </a:tc>
                <a:tc>
                  <a:txBody>
                    <a:bodyPr/>
                    <a:lstStyle/>
                    <a:p>
                      <a:pPr algn="r" fontAlgn="b"/>
                      <a:r>
                        <a:rPr lang="en-GB" sz="1100" b="0" i="0" u="none" strike="noStrike" dirty="0">
                          <a:solidFill>
                            <a:srgbClr val="000000"/>
                          </a:solidFill>
                          <a:effectLst/>
                          <a:latin typeface="+mn-lt"/>
                        </a:rPr>
                        <a:t>74%</a:t>
                      </a:r>
                    </a:p>
                  </a:txBody>
                  <a:tcPr marL="9525" marR="9525" marT="9525" marB="0" anchor="b"/>
                </a:tc>
                <a:extLst>
                  <a:ext uri="{0D108BD9-81ED-4DB2-BD59-A6C34878D82A}">
                    <a16:rowId xmlns:a16="http://schemas.microsoft.com/office/drawing/2014/main" val="817836995"/>
                  </a:ext>
                </a:extLst>
              </a:tr>
            </a:tbl>
          </a:graphicData>
        </a:graphic>
      </p:graphicFrame>
      <p:graphicFrame>
        <p:nvGraphicFramePr>
          <p:cNvPr id="12" name="Table 11">
            <a:extLst>
              <a:ext uri="{FF2B5EF4-FFF2-40B4-BE49-F238E27FC236}">
                <a16:creationId xmlns:a16="http://schemas.microsoft.com/office/drawing/2014/main" id="{1828E88A-40BB-32A3-61CE-5D1908D64167}"/>
              </a:ext>
            </a:extLst>
          </p:cNvPr>
          <p:cNvGraphicFramePr>
            <a:graphicFrameLocks noGrp="1"/>
          </p:cNvGraphicFramePr>
          <p:nvPr>
            <p:extLst>
              <p:ext uri="{D42A27DB-BD31-4B8C-83A1-F6EECF244321}">
                <p14:modId xmlns:p14="http://schemas.microsoft.com/office/powerpoint/2010/main" val="3900491769"/>
              </p:ext>
            </p:extLst>
          </p:nvPr>
        </p:nvGraphicFramePr>
        <p:xfrm>
          <a:off x="6159610" y="3151799"/>
          <a:ext cx="2467436" cy="2335246"/>
        </p:xfrm>
        <a:graphic>
          <a:graphicData uri="http://schemas.openxmlformats.org/drawingml/2006/table">
            <a:tbl>
              <a:tblPr>
                <a:tableStyleId>{5C22544A-7EE6-4342-B048-85BDC9FD1C3A}</a:tableStyleId>
              </a:tblPr>
              <a:tblGrid>
                <a:gridCol w="1869270">
                  <a:extLst>
                    <a:ext uri="{9D8B030D-6E8A-4147-A177-3AD203B41FA5}">
                      <a16:colId xmlns:a16="http://schemas.microsoft.com/office/drawing/2014/main" val="674817806"/>
                    </a:ext>
                  </a:extLst>
                </a:gridCol>
                <a:gridCol w="598166">
                  <a:extLst>
                    <a:ext uri="{9D8B030D-6E8A-4147-A177-3AD203B41FA5}">
                      <a16:colId xmlns:a16="http://schemas.microsoft.com/office/drawing/2014/main" val="3866318421"/>
                    </a:ext>
                  </a:extLst>
                </a:gridCol>
              </a:tblGrid>
              <a:tr h="215963">
                <a:tc>
                  <a:txBody>
                    <a:bodyPr/>
                    <a:lstStyle/>
                    <a:p>
                      <a:pPr algn="l" fontAlgn="b"/>
                      <a:r>
                        <a:rPr lang="en-GB" sz="1100" b="1" u="none" strike="noStrike" dirty="0">
                          <a:effectLst/>
                        </a:rPr>
                        <a:t>Employment status</a:t>
                      </a:r>
                      <a:endParaRPr lang="en-GB" sz="11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32478777"/>
                  </a:ext>
                </a:extLst>
              </a:tr>
              <a:tr h="390892">
                <a:tc>
                  <a:txBody>
                    <a:bodyPr/>
                    <a:lstStyle/>
                    <a:p>
                      <a:pPr algn="l" fontAlgn="b"/>
                      <a:r>
                        <a:rPr lang="en-US" sz="1100" u="none" strike="noStrike" dirty="0">
                          <a:effectLst/>
                        </a:rPr>
                        <a:t>Full time paid work (over 30 hours per week)</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46%</a:t>
                      </a:r>
                    </a:p>
                  </a:txBody>
                  <a:tcPr marL="9525" marR="9525" marT="9525" marB="0" anchor="b"/>
                </a:tc>
                <a:extLst>
                  <a:ext uri="{0D108BD9-81ED-4DB2-BD59-A6C34878D82A}">
                    <a16:rowId xmlns:a16="http://schemas.microsoft.com/office/drawing/2014/main" val="1893664167"/>
                  </a:ext>
                </a:extLst>
              </a:tr>
              <a:tr h="390892">
                <a:tc>
                  <a:txBody>
                    <a:bodyPr/>
                    <a:lstStyle/>
                    <a:p>
                      <a:pPr algn="l" fontAlgn="b"/>
                      <a:r>
                        <a:rPr lang="en-US" sz="1100" b="0" i="0" u="none" strike="noStrike" dirty="0">
                          <a:solidFill>
                            <a:srgbClr val="000000"/>
                          </a:solidFill>
                          <a:effectLst/>
                          <a:latin typeface="Arial" panose="020B0604020202020204" pitchFamily="34" charset="0"/>
                          <a:cs typeface="Arial" panose="020B0604020202020204" pitchFamily="34" charset="0"/>
                        </a:rPr>
                        <a:t>Part time paid work (less than 30 hours per week)</a:t>
                      </a:r>
                    </a:p>
                  </a:txBody>
                  <a:tcPr marL="9525" marR="9525" marT="9525" marB="0" anchor="b"/>
                </a:tc>
                <a:tc>
                  <a:txBody>
                    <a:bodyPr/>
                    <a:lstStyle/>
                    <a:p>
                      <a:pPr algn="r" fontAlgn="b"/>
                      <a:r>
                        <a:rPr lang="en-GB" sz="1100" b="0" i="0" u="none" strike="noStrike" dirty="0">
                          <a:solidFill>
                            <a:srgbClr val="000000"/>
                          </a:solidFill>
                          <a:effectLst/>
                          <a:latin typeface="+mn-lt"/>
                        </a:rPr>
                        <a:t>12%</a:t>
                      </a:r>
                    </a:p>
                  </a:txBody>
                  <a:tcPr marL="9525" marR="9525" marT="9525" marB="0" anchor="b"/>
                </a:tc>
                <a:extLst>
                  <a:ext uri="{0D108BD9-81ED-4DB2-BD59-A6C34878D82A}">
                    <a16:rowId xmlns:a16="http://schemas.microsoft.com/office/drawing/2014/main" val="2545582970"/>
                  </a:ext>
                </a:extLst>
              </a:tr>
              <a:tr h="215963">
                <a:tc>
                  <a:txBody>
                    <a:bodyPr/>
                    <a:lstStyle/>
                    <a:p>
                      <a:pPr algn="l" fontAlgn="b"/>
                      <a:r>
                        <a:rPr lang="en-GB" sz="1100" b="0" i="0" u="none" strike="noStrike" dirty="0">
                          <a:solidFill>
                            <a:srgbClr val="000000"/>
                          </a:solidFill>
                          <a:effectLst/>
                          <a:latin typeface="+mn-lt"/>
                        </a:rPr>
                        <a:t>Retired</a:t>
                      </a:r>
                    </a:p>
                  </a:txBody>
                  <a:tcPr marL="9525" marR="9525" marT="9525" marB="0" anchor="b"/>
                </a:tc>
                <a:tc>
                  <a:txBody>
                    <a:bodyPr/>
                    <a:lstStyle/>
                    <a:p>
                      <a:pPr algn="r" fontAlgn="b"/>
                      <a:r>
                        <a:rPr lang="en-GB" sz="1100" b="0" i="0" u="none" strike="noStrike" dirty="0">
                          <a:solidFill>
                            <a:srgbClr val="000000"/>
                          </a:solidFill>
                          <a:effectLst/>
                          <a:latin typeface="+mn-lt"/>
                        </a:rPr>
                        <a:t>25%</a:t>
                      </a:r>
                    </a:p>
                  </a:txBody>
                  <a:tcPr marL="9525" marR="9525" marT="9525" marB="0" anchor="b"/>
                </a:tc>
                <a:extLst>
                  <a:ext uri="{0D108BD9-81ED-4DB2-BD59-A6C34878D82A}">
                    <a16:rowId xmlns:a16="http://schemas.microsoft.com/office/drawing/2014/main" val="456259304"/>
                  </a:ext>
                </a:extLst>
              </a:tr>
              <a:tr h="215963">
                <a:tc>
                  <a:txBody>
                    <a:bodyPr/>
                    <a:lstStyle/>
                    <a:p>
                      <a:pPr algn="l" fontAlgn="b"/>
                      <a:r>
                        <a:rPr lang="en-GB" sz="1100" u="none" strike="noStrike" dirty="0">
                          <a:effectLst/>
                        </a:rPr>
                        <a:t>Unemployed</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3%</a:t>
                      </a:r>
                    </a:p>
                  </a:txBody>
                  <a:tcPr marL="9525" marR="9525" marT="9525" marB="0" anchor="b"/>
                </a:tc>
                <a:extLst>
                  <a:ext uri="{0D108BD9-81ED-4DB2-BD59-A6C34878D82A}">
                    <a16:rowId xmlns:a16="http://schemas.microsoft.com/office/drawing/2014/main" val="741797436"/>
                  </a:ext>
                </a:extLst>
              </a:tr>
              <a:tr h="215963">
                <a:tc>
                  <a:txBody>
                    <a:bodyPr/>
                    <a:lstStyle/>
                    <a:p>
                      <a:pPr algn="l" fontAlgn="b"/>
                      <a:r>
                        <a:rPr lang="en-GB" sz="1100" b="0" i="0" u="none" strike="noStrike" dirty="0">
                          <a:solidFill>
                            <a:srgbClr val="000000"/>
                          </a:solidFill>
                          <a:effectLst/>
                          <a:latin typeface="Arial" panose="020B0604020202020204" pitchFamily="34" charset="0"/>
                          <a:cs typeface="Arial" panose="020B0604020202020204" pitchFamily="34" charset="0"/>
                        </a:rPr>
                        <a:t>Long-term sickness or disability</a:t>
                      </a:r>
                    </a:p>
                  </a:txBody>
                  <a:tcPr marL="9525" marR="9525" marT="9525" marB="0" anchor="b"/>
                </a:tc>
                <a:tc>
                  <a:txBody>
                    <a:bodyPr/>
                    <a:lstStyle/>
                    <a:p>
                      <a:pPr algn="r" fontAlgn="b"/>
                      <a:r>
                        <a:rPr lang="en-GB" sz="1100" b="0" i="0" u="none" strike="noStrike" dirty="0">
                          <a:solidFill>
                            <a:srgbClr val="000000"/>
                          </a:solidFill>
                          <a:effectLst/>
                          <a:latin typeface="+mn-lt"/>
                        </a:rPr>
                        <a:t>6%</a:t>
                      </a:r>
                    </a:p>
                  </a:txBody>
                  <a:tcPr marL="9525" marR="9525" marT="9525" marB="0" anchor="b"/>
                </a:tc>
                <a:extLst>
                  <a:ext uri="{0D108BD9-81ED-4DB2-BD59-A6C34878D82A}">
                    <a16:rowId xmlns:a16="http://schemas.microsoft.com/office/drawing/2014/main" val="3616867034"/>
                  </a:ext>
                </a:extLst>
              </a:tr>
              <a:tr h="215963">
                <a:tc>
                  <a:txBody>
                    <a:bodyPr/>
                    <a:lstStyle/>
                    <a:p>
                      <a:pPr algn="l" fontAlgn="b"/>
                      <a:r>
                        <a:rPr lang="en-US" sz="1100" u="none" strike="noStrike" dirty="0">
                          <a:effectLst/>
                        </a:rPr>
                        <a:t>Full time education (school/college/university)</a:t>
                      </a:r>
                      <a:endParaRPr lang="en-US"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3%</a:t>
                      </a:r>
                    </a:p>
                  </a:txBody>
                  <a:tcPr marL="9525" marR="9525" marT="9525" marB="0" anchor="b"/>
                </a:tc>
                <a:extLst>
                  <a:ext uri="{0D108BD9-81ED-4DB2-BD59-A6C34878D82A}">
                    <a16:rowId xmlns:a16="http://schemas.microsoft.com/office/drawing/2014/main" val="4283599508"/>
                  </a:ext>
                </a:extLst>
              </a:tr>
              <a:tr h="215963">
                <a:tc>
                  <a:txBody>
                    <a:bodyPr/>
                    <a:lstStyle/>
                    <a:p>
                      <a:pPr algn="l" fontAlgn="b"/>
                      <a:r>
                        <a:rPr lang="en-GB" sz="1100" u="none" strike="noStrike" dirty="0">
                          <a:effectLst/>
                        </a:rPr>
                        <a:t>Other</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3%</a:t>
                      </a:r>
                    </a:p>
                  </a:txBody>
                  <a:tcPr marL="9525" marR="9525" marT="9525" marB="0" anchor="b"/>
                </a:tc>
                <a:extLst>
                  <a:ext uri="{0D108BD9-81ED-4DB2-BD59-A6C34878D82A}">
                    <a16:rowId xmlns:a16="http://schemas.microsoft.com/office/drawing/2014/main" val="3148403833"/>
                  </a:ext>
                </a:extLst>
              </a:tr>
            </a:tbl>
          </a:graphicData>
        </a:graphic>
      </p:graphicFrame>
      <p:graphicFrame>
        <p:nvGraphicFramePr>
          <p:cNvPr id="13" name="Table 12">
            <a:extLst>
              <a:ext uri="{FF2B5EF4-FFF2-40B4-BE49-F238E27FC236}">
                <a16:creationId xmlns:a16="http://schemas.microsoft.com/office/drawing/2014/main" id="{D6A4A1D7-A916-28D0-C12D-92B287EB32FA}"/>
              </a:ext>
            </a:extLst>
          </p:cNvPr>
          <p:cNvGraphicFramePr>
            <a:graphicFrameLocks noGrp="1"/>
          </p:cNvGraphicFramePr>
          <p:nvPr>
            <p:extLst>
              <p:ext uri="{D42A27DB-BD31-4B8C-83A1-F6EECF244321}">
                <p14:modId xmlns:p14="http://schemas.microsoft.com/office/powerpoint/2010/main" val="2158432207"/>
              </p:ext>
            </p:extLst>
          </p:nvPr>
        </p:nvGraphicFramePr>
        <p:xfrm>
          <a:off x="9100602" y="2878290"/>
          <a:ext cx="2467436" cy="1417320"/>
        </p:xfrm>
        <a:graphic>
          <a:graphicData uri="http://schemas.openxmlformats.org/drawingml/2006/table">
            <a:tbl>
              <a:tblPr>
                <a:tableStyleId>{5C22544A-7EE6-4342-B048-85BDC9FD1C3A}</a:tableStyleId>
              </a:tblPr>
              <a:tblGrid>
                <a:gridCol w="1798311">
                  <a:extLst>
                    <a:ext uri="{9D8B030D-6E8A-4147-A177-3AD203B41FA5}">
                      <a16:colId xmlns:a16="http://schemas.microsoft.com/office/drawing/2014/main" val="313343674"/>
                    </a:ext>
                  </a:extLst>
                </a:gridCol>
                <a:gridCol w="669125">
                  <a:extLst>
                    <a:ext uri="{9D8B030D-6E8A-4147-A177-3AD203B41FA5}">
                      <a16:colId xmlns:a16="http://schemas.microsoft.com/office/drawing/2014/main" val="3442816055"/>
                    </a:ext>
                  </a:extLst>
                </a:gridCol>
              </a:tblGrid>
              <a:tr h="283464">
                <a:tc>
                  <a:txBody>
                    <a:bodyPr/>
                    <a:lstStyle/>
                    <a:p>
                      <a:pPr algn="l" fontAlgn="b"/>
                      <a:r>
                        <a:rPr lang="en-GB" sz="1100" b="1" u="none" strike="noStrike" dirty="0">
                          <a:effectLst/>
                        </a:rPr>
                        <a:t>Household income</a:t>
                      </a:r>
                      <a:endParaRPr lang="en-GB" sz="11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56895241"/>
                  </a:ext>
                </a:extLst>
              </a:tr>
              <a:tr h="283464">
                <a:tc>
                  <a:txBody>
                    <a:bodyPr/>
                    <a:lstStyle/>
                    <a:p>
                      <a:pPr algn="l" fontAlgn="b"/>
                      <a:r>
                        <a:rPr lang="en-GB" sz="1100" u="none" strike="noStrike" dirty="0">
                          <a:effectLst/>
                        </a:rPr>
                        <a:t>Less than £20,000</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17%</a:t>
                      </a:r>
                    </a:p>
                  </a:txBody>
                  <a:tcPr marL="9525" marR="9525" marT="9525" marB="0" anchor="b"/>
                </a:tc>
                <a:extLst>
                  <a:ext uri="{0D108BD9-81ED-4DB2-BD59-A6C34878D82A}">
                    <a16:rowId xmlns:a16="http://schemas.microsoft.com/office/drawing/2014/main" val="4209105259"/>
                  </a:ext>
                </a:extLst>
              </a:tr>
              <a:tr h="283464">
                <a:tc>
                  <a:txBody>
                    <a:bodyPr/>
                    <a:lstStyle/>
                    <a:p>
                      <a:pPr algn="l" fontAlgn="b"/>
                      <a:r>
                        <a:rPr lang="en-GB" sz="1100" u="none" strike="noStrike" dirty="0">
                          <a:effectLst/>
                        </a:rPr>
                        <a:t>£20,000 - £39,999</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30%</a:t>
                      </a:r>
                    </a:p>
                  </a:txBody>
                  <a:tcPr marL="9525" marR="9525" marT="9525" marB="0" anchor="b"/>
                </a:tc>
                <a:extLst>
                  <a:ext uri="{0D108BD9-81ED-4DB2-BD59-A6C34878D82A}">
                    <a16:rowId xmlns:a16="http://schemas.microsoft.com/office/drawing/2014/main" val="3685030365"/>
                  </a:ext>
                </a:extLst>
              </a:tr>
              <a:tr h="283464">
                <a:tc>
                  <a:txBody>
                    <a:bodyPr/>
                    <a:lstStyle/>
                    <a:p>
                      <a:pPr algn="l" fontAlgn="b"/>
                      <a:r>
                        <a:rPr lang="en-GB" sz="1100" u="none" strike="noStrike" dirty="0">
                          <a:effectLst/>
                        </a:rPr>
                        <a:t>£40,000 to £59,999</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18%</a:t>
                      </a:r>
                    </a:p>
                  </a:txBody>
                  <a:tcPr marL="9525" marR="9525" marT="9525" marB="0" anchor="b"/>
                </a:tc>
                <a:extLst>
                  <a:ext uri="{0D108BD9-81ED-4DB2-BD59-A6C34878D82A}">
                    <a16:rowId xmlns:a16="http://schemas.microsoft.com/office/drawing/2014/main" val="128770203"/>
                  </a:ext>
                </a:extLst>
              </a:tr>
              <a:tr h="283464">
                <a:tc>
                  <a:txBody>
                    <a:bodyPr/>
                    <a:lstStyle/>
                    <a:p>
                      <a:pPr algn="l" fontAlgn="b"/>
                      <a:r>
                        <a:rPr lang="en-GB" sz="1100" u="none" strike="noStrike" dirty="0">
                          <a:effectLst/>
                        </a:rPr>
                        <a:t>£60,000 or more per year </a:t>
                      </a:r>
                      <a:endParaRPr lang="en-GB"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b="0" i="0" u="none" strike="noStrike" dirty="0">
                          <a:solidFill>
                            <a:srgbClr val="000000"/>
                          </a:solidFill>
                          <a:effectLst/>
                          <a:latin typeface="+mn-lt"/>
                        </a:rPr>
                        <a:t>28%</a:t>
                      </a:r>
                    </a:p>
                  </a:txBody>
                  <a:tcPr marL="9525" marR="9525" marT="9525" marB="0" anchor="b"/>
                </a:tc>
                <a:extLst>
                  <a:ext uri="{0D108BD9-81ED-4DB2-BD59-A6C34878D82A}">
                    <a16:rowId xmlns:a16="http://schemas.microsoft.com/office/drawing/2014/main" val="2976727364"/>
                  </a:ext>
                </a:extLst>
              </a:tr>
            </a:tbl>
          </a:graphicData>
        </a:graphic>
      </p:graphicFrame>
      <p:graphicFrame>
        <p:nvGraphicFramePr>
          <p:cNvPr id="14" name="Table 13">
            <a:extLst>
              <a:ext uri="{FF2B5EF4-FFF2-40B4-BE49-F238E27FC236}">
                <a16:creationId xmlns:a16="http://schemas.microsoft.com/office/drawing/2014/main" id="{2C564300-4166-563F-CB68-B4332477B8E3}"/>
              </a:ext>
            </a:extLst>
          </p:cNvPr>
          <p:cNvGraphicFramePr>
            <a:graphicFrameLocks noGrp="1"/>
          </p:cNvGraphicFramePr>
          <p:nvPr>
            <p:extLst>
              <p:ext uri="{D42A27DB-BD31-4B8C-83A1-F6EECF244321}">
                <p14:modId xmlns:p14="http://schemas.microsoft.com/office/powerpoint/2010/main" val="665883648"/>
              </p:ext>
            </p:extLst>
          </p:nvPr>
        </p:nvGraphicFramePr>
        <p:xfrm>
          <a:off x="316182" y="3032032"/>
          <a:ext cx="2605405" cy="748665"/>
        </p:xfrm>
        <a:graphic>
          <a:graphicData uri="http://schemas.openxmlformats.org/drawingml/2006/table">
            <a:tbl>
              <a:tblPr>
                <a:tableStyleId>{5C22544A-7EE6-4342-B048-85BDC9FD1C3A}</a:tableStyleId>
              </a:tblPr>
              <a:tblGrid>
                <a:gridCol w="1973792">
                  <a:extLst>
                    <a:ext uri="{9D8B030D-6E8A-4147-A177-3AD203B41FA5}">
                      <a16:colId xmlns:a16="http://schemas.microsoft.com/office/drawing/2014/main" val="4023907358"/>
                    </a:ext>
                  </a:extLst>
                </a:gridCol>
                <a:gridCol w="631613">
                  <a:extLst>
                    <a:ext uri="{9D8B030D-6E8A-4147-A177-3AD203B41FA5}">
                      <a16:colId xmlns:a16="http://schemas.microsoft.com/office/drawing/2014/main" val="1586097355"/>
                    </a:ext>
                  </a:extLst>
                </a:gridCol>
              </a:tblGrid>
              <a:tr h="190500">
                <a:tc>
                  <a:txBody>
                    <a:bodyPr/>
                    <a:lstStyle/>
                    <a:p>
                      <a:pPr algn="l" fontAlgn="b"/>
                      <a:r>
                        <a:rPr lang="en-GB" sz="1100" b="1" i="0" u="none" strike="noStrike" dirty="0">
                          <a:solidFill>
                            <a:srgbClr val="000000"/>
                          </a:solidFill>
                          <a:effectLst/>
                          <a:latin typeface="+mn-lt"/>
                        </a:rPr>
                        <a:t>Vulnerability indicators met </a:t>
                      </a: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96111091"/>
                  </a:ext>
                </a:extLst>
              </a:tr>
              <a:tr h="97532">
                <a:tc>
                  <a:txBody>
                    <a:bodyPr/>
                    <a:lstStyle/>
                    <a:p>
                      <a:pPr algn="l" fontAlgn="b"/>
                      <a:r>
                        <a:rPr lang="en-GB" sz="1100" u="none" strike="noStrike" dirty="0">
                          <a:effectLst/>
                          <a:latin typeface="+mn-lt"/>
                        </a:rPr>
                        <a:t>None</a:t>
                      </a:r>
                      <a:endParaRPr lang="en-GB" sz="1100" b="0" i="0" u="none" strike="noStrike" dirty="0">
                        <a:solidFill>
                          <a:srgbClr val="000000"/>
                        </a:solidFill>
                        <a:effectLst/>
                        <a:latin typeface="+mn-lt"/>
                      </a:endParaRPr>
                    </a:p>
                  </a:txBody>
                  <a:tcPr marL="9525" marR="9525" marT="9525" marB="0" anchor="b"/>
                </a:tc>
                <a:tc>
                  <a:txBody>
                    <a:bodyPr/>
                    <a:lstStyle/>
                    <a:p>
                      <a:pPr algn="r" rtl="0" fontAlgn="b"/>
                      <a:r>
                        <a:rPr lang="en-GB" sz="1100" b="0" i="0" u="none" strike="noStrike" dirty="0">
                          <a:solidFill>
                            <a:srgbClr val="000000"/>
                          </a:solidFill>
                          <a:effectLst/>
                          <a:latin typeface="+mn-lt"/>
                        </a:rPr>
                        <a:t>59%</a:t>
                      </a:r>
                    </a:p>
                  </a:txBody>
                  <a:tcPr marL="9525" marR="9525" marT="9525" marB="0" anchor="b"/>
                </a:tc>
                <a:extLst>
                  <a:ext uri="{0D108BD9-81ED-4DB2-BD59-A6C34878D82A}">
                    <a16:rowId xmlns:a16="http://schemas.microsoft.com/office/drawing/2014/main" val="1811575127"/>
                  </a:ext>
                </a:extLst>
              </a:tr>
              <a:tr h="190500">
                <a:tc>
                  <a:txBody>
                    <a:bodyPr/>
                    <a:lstStyle/>
                    <a:p>
                      <a:pPr algn="l" fontAlgn="b"/>
                      <a:r>
                        <a:rPr lang="en-GB" sz="1100" b="0" i="0" u="none" strike="noStrike" dirty="0">
                          <a:solidFill>
                            <a:srgbClr val="000000"/>
                          </a:solidFill>
                          <a:effectLst/>
                          <a:latin typeface="+mn-lt"/>
                        </a:rPr>
                        <a:t>One</a:t>
                      </a:r>
                    </a:p>
                  </a:txBody>
                  <a:tcPr marL="9525" marR="9525" marT="9525" marB="0" anchor="b"/>
                </a:tc>
                <a:tc>
                  <a:txBody>
                    <a:bodyPr/>
                    <a:lstStyle/>
                    <a:p>
                      <a:pPr algn="r" fontAlgn="b"/>
                      <a:r>
                        <a:rPr lang="en-GB" sz="1100" b="0" i="0" u="none" strike="noStrike" dirty="0">
                          <a:solidFill>
                            <a:srgbClr val="000000"/>
                          </a:solidFill>
                          <a:effectLst/>
                          <a:latin typeface="+mn-lt"/>
                        </a:rPr>
                        <a:t>30%</a:t>
                      </a:r>
                    </a:p>
                  </a:txBody>
                  <a:tcPr marL="9525" marR="9525" marT="9525" marB="0" anchor="b"/>
                </a:tc>
                <a:extLst>
                  <a:ext uri="{0D108BD9-81ED-4DB2-BD59-A6C34878D82A}">
                    <a16:rowId xmlns:a16="http://schemas.microsoft.com/office/drawing/2014/main" val="1226014132"/>
                  </a:ext>
                </a:extLst>
              </a:tr>
              <a:tr h="190500">
                <a:tc>
                  <a:txBody>
                    <a:bodyPr/>
                    <a:lstStyle/>
                    <a:p>
                      <a:pPr algn="l" fontAlgn="b"/>
                      <a:r>
                        <a:rPr lang="en-GB" sz="1100" b="0" i="0" u="none" strike="noStrike" dirty="0">
                          <a:solidFill>
                            <a:srgbClr val="000000"/>
                          </a:solidFill>
                          <a:effectLst/>
                          <a:latin typeface="+mn-lt"/>
                        </a:rPr>
                        <a:t>More than one</a:t>
                      </a:r>
                    </a:p>
                  </a:txBody>
                  <a:tcPr marL="9525" marR="9525" marT="9525" marB="0" anchor="b"/>
                </a:tc>
                <a:tc>
                  <a:txBody>
                    <a:bodyPr/>
                    <a:lstStyle/>
                    <a:p>
                      <a:pPr algn="r" rtl="0" fontAlgn="b"/>
                      <a:r>
                        <a:rPr lang="en-GB" sz="1100" b="0" i="0" u="none" strike="noStrike" dirty="0">
                          <a:solidFill>
                            <a:srgbClr val="000000"/>
                          </a:solidFill>
                          <a:effectLst/>
                          <a:latin typeface="+mn-lt"/>
                        </a:rPr>
                        <a:t>11%</a:t>
                      </a:r>
                    </a:p>
                  </a:txBody>
                  <a:tcPr marL="9525" marR="9525" marT="9525" marB="0" anchor="b"/>
                </a:tc>
                <a:extLst>
                  <a:ext uri="{0D108BD9-81ED-4DB2-BD59-A6C34878D82A}">
                    <a16:rowId xmlns:a16="http://schemas.microsoft.com/office/drawing/2014/main" val="2687167323"/>
                  </a:ext>
                </a:extLst>
              </a:tr>
            </a:tbl>
          </a:graphicData>
        </a:graphic>
      </p:graphicFrame>
      <p:sp>
        <p:nvSpPr>
          <p:cNvPr id="17" name="Title 3">
            <a:extLst>
              <a:ext uri="{FF2B5EF4-FFF2-40B4-BE49-F238E27FC236}">
                <a16:creationId xmlns:a16="http://schemas.microsoft.com/office/drawing/2014/main" id="{24D7E931-2547-6480-2CEC-567FFD402FB4}"/>
              </a:ext>
            </a:extLst>
          </p:cNvPr>
          <p:cNvSpPr txBox="1">
            <a:spLocks/>
          </p:cNvSpPr>
          <p:nvPr/>
        </p:nvSpPr>
        <p:spPr>
          <a:xfrm>
            <a:off x="191344" y="170965"/>
            <a:ext cx="4370596" cy="2862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sz="2800"/>
              <a:t>Demographics: Characteristics</a:t>
            </a:r>
          </a:p>
        </p:txBody>
      </p:sp>
      <p:graphicFrame>
        <p:nvGraphicFramePr>
          <p:cNvPr id="2" name="Table 1">
            <a:extLst>
              <a:ext uri="{FF2B5EF4-FFF2-40B4-BE49-F238E27FC236}">
                <a16:creationId xmlns:a16="http://schemas.microsoft.com/office/drawing/2014/main" id="{0906EC79-FC9A-E755-C14A-B1EFF75D3356}"/>
              </a:ext>
            </a:extLst>
          </p:cNvPr>
          <p:cNvGraphicFramePr>
            <a:graphicFrameLocks noGrp="1"/>
          </p:cNvGraphicFramePr>
          <p:nvPr>
            <p:extLst>
              <p:ext uri="{D42A27DB-BD31-4B8C-83A1-F6EECF244321}">
                <p14:modId xmlns:p14="http://schemas.microsoft.com/office/powerpoint/2010/main" val="2782603578"/>
              </p:ext>
            </p:extLst>
          </p:nvPr>
        </p:nvGraphicFramePr>
        <p:xfrm>
          <a:off x="9100602" y="4397780"/>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733139936"/>
                    </a:ext>
                  </a:extLst>
                </a:gridCol>
                <a:gridCol w="609600">
                  <a:extLst>
                    <a:ext uri="{9D8B030D-6E8A-4147-A177-3AD203B41FA5}">
                      <a16:colId xmlns:a16="http://schemas.microsoft.com/office/drawing/2014/main" val="3162342976"/>
                    </a:ext>
                  </a:extLst>
                </a:gridCol>
              </a:tblGrid>
              <a:tr h="190500">
                <a:tc>
                  <a:txBody>
                    <a:bodyPr/>
                    <a:lstStyle/>
                    <a:p>
                      <a:pPr algn="l" fontAlgn="b"/>
                      <a:r>
                        <a:rPr lang="en-GB" sz="1100" b="1" u="none" strike="noStrike" dirty="0">
                          <a:effectLst/>
                        </a:rPr>
                        <a:t>Housing Tenure</a:t>
                      </a:r>
                      <a:endParaRPr lang="en-GB" sz="1100" b="1"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162561513"/>
                  </a:ext>
                </a:extLst>
              </a:tr>
              <a:tr h="190500">
                <a:tc>
                  <a:txBody>
                    <a:bodyPr/>
                    <a:lstStyle/>
                    <a:p>
                      <a:pPr algn="l" fontAlgn="b"/>
                      <a:r>
                        <a:rPr lang="en-GB" sz="1100" b="0" i="0" u="none" strike="noStrike" dirty="0">
                          <a:solidFill>
                            <a:srgbClr val="000000"/>
                          </a:solidFill>
                          <a:effectLst/>
                          <a:latin typeface="+mn-lt"/>
                        </a:rPr>
                        <a:t>Own</a:t>
                      </a:r>
                    </a:p>
                  </a:txBody>
                  <a:tcPr marL="9525" marR="9525" marT="9525" marB="0" anchor="b"/>
                </a:tc>
                <a:tc>
                  <a:txBody>
                    <a:bodyPr/>
                    <a:lstStyle/>
                    <a:p>
                      <a:pPr algn="r" fontAlgn="b"/>
                      <a:r>
                        <a:rPr lang="en-GB" sz="1100" b="0" i="0" u="none" strike="noStrike" dirty="0">
                          <a:solidFill>
                            <a:srgbClr val="000000"/>
                          </a:solidFill>
                          <a:effectLst/>
                          <a:latin typeface="+mn-lt"/>
                        </a:rPr>
                        <a:t>60%</a:t>
                      </a:r>
                    </a:p>
                  </a:txBody>
                  <a:tcPr marL="9525" marR="9525" marT="9525" marB="0" anchor="b"/>
                </a:tc>
                <a:extLst>
                  <a:ext uri="{0D108BD9-81ED-4DB2-BD59-A6C34878D82A}">
                    <a16:rowId xmlns:a16="http://schemas.microsoft.com/office/drawing/2014/main" val="876882229"/>
                  </a:ext>
                </a:extLst>
              </a:tr>
              <a:tr h="190500">
                <a:tc>
                  <a:txBody>
                    <a:bodyPr/>
                    <a:lstStyle/>
                    <a:p>
                      <a:pPr algn="l" fontAlgn="b"/>
                      <a:r>
                        <a:rPr lang="en-GB" sz="1100" u="none" strike="noStrike" dirty="0">
                          <a:effectLst/>
                          <a:latin typeface="+mn-lt"/>
                        </a:rPr>
                        <a:t>Rent</a:t>
                      </a:r>
                      <a:endParaRPr lang="en-GB" sz="1100" b="0" i="0" u="none" strike="noStrike" dirty="0">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33%</a:t>
                      </a:r>
                    </a:p>
                  </a:txBody>
                  <a:tcPr marL="9525" marR="9525" marT="9525" marB="0" anchor="b"/>
                </a:tc>
                <a:extLst>
                  <a:ext uri="{0D108BD9-81ED-4DB2-BD59-A6C34878D82A}">
                    <a16:rowId xmlns:a16="http://schemas.microsoft.com/office/drawing/2014/main" val="836016394"/>
                  </a:ext>
                </a:extLst>
              </a:tr>
              <a:tr h="190500">
                <a:tc>
                  <a:txBody>
                    <a:bodyPr/>
                    <a:lstStyle/>
                    <a:p>
                      <a:pPr algn="l" fontAlgn="b"/>
                      <a:r>
                        <a:rPr lang="en-GB" sz="1100" b="0" i="0" u="none" strike="noStrike" dirty="0">
                          <a:solidFill>
                            <a:srgbClr val="000000"/>
                          </a:solidFill>
                          <a:effectLst/>
                          <a:latin typeface="+mn-lt"/>
                        </a:rPr>
                        <a:t>Other</a:t>
                      </a:r>
                    </a:p>
                  </a:txBody>
                  <a:tcPr marL="9525" marR="9525" marT="9525" marB="0" anchor="b"/>
                </a:tc>
                <a:tc>
                  <a:txBody>
                    <a:bodyPr/>
                    <a:lstStyle/>
                    <a:p>
                      <a:pPr algn="r" fontAlgn="b"/>
                      <a:r>
                        <a:rPr lang="en-GB" sz="1100" b="0" i="0" u="none" strike="noStrike" dirty="0">
                          <a:solidFill>
                            <a:srgbClr val="000000"/>
                          </a:solidFill>
                          <a:effectLst/>
                          <a:latin typeface="+mn-lt"/>
                        </a:rPr>
                        <a:t>6%</a:t>
                      </a:r>
                    </a:p>
                  </a:txBody>
                  <a:tcPr marL="9525" marR="9525" marT="9525" marB="0" anchor="b"/>
                </a:tc>
                <a:extLst>
                  <a:ext uri="{0D108BD9-81ED-4DB2-BD59-A6C34878D82A}">
                    <a16:rowId xmlns:a16="http://schemas.microsoft.com/office/drawing/2014/main" val="711936767"/>
                  </a:ext>
                </a:extLst>
              </a:tr>
            </a:tbl>
          </a:graphicData>
        </a:graphic>
      </p:graphicFrame>
      <p:graphicFrame>
        <p:nvGraphicFramePr>
          <p:cNvPr id="3" name="Table 2">
            <a:extLst>
              <a:ext uri="{FF2B5EF4-FFF2-40B4-BE49-F238E27FC236}">
                <a16:creationId xmlns:a16="http://schemas.microsoft.com/office/drawing/2014/main" id="{48C12064-8FD0-34E4-E511-512DA460AE35}"/>
              </a:ext>
            </a:extLst>
          </p:cNvPr>
          <p:cNvGraphicFramePr>
            <a:graphicFrameLocks noGrp="1"/>
          </p:cNvGraphicFramePr>
          <p:nvPr>
            <p:extLst>
              <p:ext uri="{D42A27DB-BD31-4B8C-83A1-F6EECF244321}">
                <p14:modId xmlns:p14="http://schemas.microsoft.com/office/powerpoint/2010/main" val="3523166959"/>
              </p:ext>
            </p:extLst>
          </p:nvPr>
        </p:nvGraphicFramePr>
        <p:xfrm>
          <a:off x="316181" y="3876550"/>
          <a:ext cx="2605405" cy="902970"/>
        </p:xfrm>
        <a:graphic>
          <a:graphicData uri="http://schemas.openxmlformats.org/drawingml/2006/table">
            <a:tbl>
              <a:tblPr>
                <a:tableStyleId>{5C22544A-7EE6-4342-B048-85BDC9FD1C3A}</a:tableStyleId>
              </a:tblPr>
              <a:tblGrid>
                <a:gridCol w="1973792">
                  <a:extLst>
                    <a:ext uri="{9D8B030D-6E8A-4147-A177-3AD203B41FA5}">
                      <a16:colId xmlns:a16="http://schemas.microsoft.com/office/drawing/2014/main" val="4023907358"/>
                    </a:ext>
                  </a:extLst>
                </a:gridCol>
                <a:gridCol w="631613">
                  <a:extLst>
                    <a:ext uri="{9D8B030D-6E8A-4147-A177-3AD203B41FA5}">
                      <a16:colId xmlns:a16="http://schemas.microsoft.com/office/drawing/2014/main" val="1586097355"/>
                    </a:ext>
                  </a:extLst>
                </a:gridCol>
              </a:tblGrid>
              <a:tr h="190500">
                <a:tc>
                  <a:txBody>
                    <a:bodyPr/>
                    <a:lstStyle/>
                    <a:p>
                      <a:pPr algn="l" fontAlgn="b"/>
                      <a:r>
                        <a:rPr lang="en-GB" sz="1100" b="1" i="0" u="none" strike="noStrike" dirty="0">
                          <a:solidFill>
                            <a:srgbClr val="000000"/>
                          </a:solidFill>
                          <a:effectLst/>
                          <a:latin typeface="+mn-lt"/>
                        </a:rPr>
                        <a:t>Confidence using the internet</a:t>
                      </a:r>
                    </a:p>
                  </a:txBody>
                  <a:tcPr marL="9525" marR="9525" marT="9525" marB="0" anchor="b"/>
                </a:tc>
                <a:tc>
                  <a:txBody>
                    <a:bodyPr/>
                    <a:lstStyle/>
                    <a:p>
                      <a:pPr algn="l" fontAlgn="b"/>
                      <a:endParaRPr lang="en-GB"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796111091"/>
                  </a:ext>
                </a:extLst>
              </a:tr>
              <a:tr h="97532">
                <a:tc>
                  <a:txBody>
                    <a:bodyPr/>
                    <a:lstStyle/>
                    <a:p>
                      <a:pPr algn="l" fontAlgn="b"/>
                      <a:r>
                        <a:rPr lang="en-GB" sz="1100" b="0" i="0" u="none" strike="noStrike" dirty="0">
                          <a:solidFill>
                            <a:srgbClr val="000000"/>
                          </a:solidFill>
                          <a:effectLst/>
                          <a:latin typeface="+mn-lt"/>
                        </a:rPr>
                        <a:t>Confident</a:t>
                      </a:r>
                    </a:p>
                  </a:txBody>
                  <a:tcPr marL="9525" marR="9525" marT="9525" marB="0" anchor="b"/>
                </a:tc>
                <a:tc>
                  <a:txBody>
                    <a:bodyPr/>
                    <a:lstStyle/>
                    <a:p>
                      <a:pPr algn="r" rtl="0" fontAlgn="b"/>
                      <a:r>
                        <a:rPr lang="en-GB" sz="1100" b="0" i="0" u="none" strike="noStrike" dirty="0">
                          <a:solidFill>
                            <a:srgbClr val="000000"/>
                          </a:solidFill>
                          <a:effectLst/>
                          <a:latin typeface="+mn-lt"/>
                        </a:rPr>
                        <a:t>89%</a:t>
                      </a:r>
                    </a:p>
                  </a:txBody>
                  <a:tcPr marL="9525" marR="9525" marT="9525" marB="0" anchor="b"/>
                </a:tc>
                <a:extLst>
                  <a:ext uri="{0D108BD9-81ED-4DB2-BD59-A6C34878D82A}">
                    <a16:rowId xmlns:a16="http://schemas.microsoft.com/office/drawing/2014/main" val="1811575127"/>
                  </a:ext>
                </a:extLst>
              </a:tr>
              <a:tr h="190500">
                <a:tc>
                  <a:txBody>
                    <a:bodyPr/>
                    <a:lstStyle/>
                    <a:p>
                      <a:pPr algn="l" fontAlgn="b"/>
                      <a:r>
                        <a:rPr lang="en-GB" sz="1100" b="0" i="0" u="none" strike="noStrike" dirty="0">
                          <a:solidFill>
                            <a:srgbClr val="000000"/>
                          </a:solidFill>
                          <a:effectLst/>
                          <a:latin typeface="+mn-lt"/>
                        </a:rPr>
                        <a:t>Neither / nor</a:t>
                      </a:r>
                    </a:p>
                  </a:txBody>
                  <a:tcPr marL="9525" marR="9525" marT="9525" marB="0" anchor="b"/>
                </a:tc>
                <a:tc>
                  <a:txBody>
                    <a:bodyPr/>
                    <a:lstStyle/>
                    <a:p>
                      <a:pPr algn="r" fontAlgn="b"/>
                      <a:r>
                        <a:rPr lang="en-GB" sz="1100" b="0" i="0" u="none" strike="noStrike" dirty="0">
                          <a:solidFill>
                            <a:srgbClr val="000000"/>
                          </a:solidFill>
                          <a:effectLst/>
                          <a:latin typeface="+mn-lt"/>
                        </a:rPr>
                        <a:t>5%</a:t>
                      </a:r>
                    </a:p>
                  </a:txBody>
                  <a:tcPr marL="9525" marR="9525" marT="9525" marB="0" anchor="b"/>
                </a:tc>
                <a:extLst>
                  <a:ext uri="{0D108BD9-81ED-4DB2-BD59-A6C34878D82A}">
                    <a16:rowId xmlns:a16="http://schemas.microsoft.com/office/drawing/2014/main" val="1226014132"/>
                  </a:ext>
                </a:extLst>
              </a:tr>
              <a:tr h="190500">
                <a:tc>
                  <a:txBody>
                    <a:bodyPr/>
                    <a:lstStyle/>
                    <a:p>
                      <a:pPr algn="l" fontAlgn="b"/>
                      <a:r>
                        <a:rPr lang="en-GB" sz="1100" b="0" i="0" u="none" strike="noStrike" dirty="0">
                          <a:solidFill>
                            <a:srgbClr val="000000"/>
                          </a:solidFill>
                          <a:effectLst/>
                          <a:latin typeface="+mn-lt"/>
                        </a:rPr>
                        <a:t>Not confident</a:t>
                      </a:r>
                    </a:p>
                  </a:txBody>
                  <a:tcPr marL="9525" marR="9525" marT="9525" marB="0" anchor="b"/>
                </a:tc>
                <a:tc>
                  <a:txBody>
                    <a:bodyPr/>
                    <a:lstStyle/>
                    <a:p>
                      <a:pPr algn="r" rtl="0" fontAlgn="b"/>
                      <a:r>
                        <a:rPr lang="en-GB" sz="1100" b="0" i="0" u="none" strike="noStrike" dirty="0">
                          <a:solidFill>
                            <a:srgbClr val="000000"/>
                          </a:solidFill>
                          <a:effectLst/>
                          <a:latin typeface="+mn-lt"/>
                        </a:rPr>
                        <a:t>3%</a:t>
                      </a:r>
                    </a:p>
                  </a:txBody>
                  <a:tcPr marL="9525" marR="9525" marT="9525" marB="0" anchor="b"/>
                </a:tc>
                <a:extLst>
                  <a:ext uri="{0D108BD9-81ED-4DB2-BD59-A6C34878D82A}">
                    <a16:rowId xmlns:a16="http://schemas.microsoft.com/office/drawing/2014/main" val="2687167323"/>
                  </a:ext>
                </a:extLst>
              </a:tr>
            </a:tbl>
          </a:graphicData>
        </a:graphic>
      </p:graphicFrame>
      <p:graphicFrame>
        <p:nvGraphicFramePr>
          <p:cNvPr id="15" name="Table 14">
            <a:extLst>
              <a:ext uri="{FF2B5EF4-FFF2-40B4-BE49-F238E27FC236}">
                <a16:creationId xmlns:a16="http://schemas.microsoft.com/office/drawing/2014/main" id="{FADB1EE1-BF78-7156-14FC-C826C598F048}"/>
              </a:ext>
            </a:extLst>
          </p:cNvPr>
          <p:cNvGraphicFramePr>
            <a:graphicFrameLocks noGrp="1"/>
          </p:cNvGraphicFramePr>
          <p:nvPr>
            <p:extLst>
              <p:ext uri="{D42A27DB-BD31-4B8C-83A1-F6EECF244321}">
                <p14:modId xmlns:p14="http://schemas.microsoft.com/office/powerpoint/2010/main" val="2753269801"/>
              </p:ext>
            </p:extLst>
          </p:nvPr>
        </p:nvGraphicFramePr>
        <p:xfrm>
          <a:off x="3271841" y="3845780"/>
          <a:ext cx="2605405" cy="1314000"/>
        </p:xfrm>
        <a:graphic>
          <a:graphicData uri="http://schemas.openxmlformats.org/drawingml/2006/table">
            <a:tbl>
              <a:tblPr>
                <a:tableStyleId>{5C22544A-7EE6-4342-B048-85BDC9FD1C3A}</a:tableStyleId>
              </a:tblPr>
              <a:tblGrid>
                <a:gridCol w="1957334">
                  <a:extLst>
                    <a:ext uri="{9D8B030D-6E8A-4147-A177-3AD203B41FA5}">
                      <a16:colId xmlns:a16="http://schemas.microsoft.com/office/drawing/2014/main" val="1462450844"/>
                    </a:ext>
                  </a:extLst>
                </a:gridCol>
                <a:gridCol w="648071">
                  <a:extLst>
                    <a:ext uri="{9D8B030D-6E8A-4147-A177-3AD203B41FA5}">
                      <a16:colId xmlns:a16="http://schemas.microsoft.com/office/drawing/2014/main" val="1983280007"/>
                    </a:ext>
                  </a:extLst>
                </a:gridCol>
              </a:tblGrid>
              <a:tr h="190500">
                <a:tc>
                  <a:txBody>
                    <a:bodyPr/>
                    <a:lstStyle/>
                    <a:p>
                      <a:pPr algn="l" fontAlgn="b"/>
                      <a:r>
                        <a:rPr lang="en-GB" sz="1100" b="1" u="none" strike="noStrike" dirty="0">
                          <a:effectLst/>
                          <a:latin typeface="+mn-lt"/>
                        </a:rPr>
                        <a:t>Dealing with emergency expense</a:t>
                      </a:r>
                      <a:endParaRPr lang="en-GB" sz="1100" b="1" i="0" u="none" strike="noStrike" dirty="0">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15351225"/>
                  </a:ext>
                </a:extLst>
              </a:tr>
              <a:tr h="207195">
                <a:tc>
                  <a:txBody>
                    <a:bodyPr/>
                    <a:lstStyle/>
                    <a:p>
                      <a:pPr algn="l" rtl="0" fontAlgn="b"/>
                      <a:r>
                        <a:rPr lang="en-GB" sz="1100" u="none" strike="noStrike" dirty="0">
                          <a:effectLst/>
                          <a:latin typeface="+mn-lt"/>
                        </a:rPr>
                        <a:t>With savings</a:t>
                      </a:r>
                      <a:endParaRPr lang="en-GB" sz="1100" b="0" i="0" u="none" strike="noStrike" dirty="0">
                        <a:solidFill>
                          <a:srgbClr val="000000"/>
                        </a:solidFill>
                        <a:effectLst/>
                        <a:latin typeface="+mn-lt"/>
                      </a:endParaRPr>
                    </a:p>
                  </a:txBody>
                  <a:tcPr marL="9525" marR="9525" marT="9525" marB="0" anchor="b"/>
                </a:tc>
                <a:tc>
                  <a:txBody>
                    <a:bodyPr/>
                    <a:lstStyle/>
                    <a:p>
                      <a:pPr algn="r" fontAlgn="b"/>
                      <a:r>
                        <a:rPr lang="en-GB" sz="1100" b="0" i="0" u="none" strike="noStrike" dirty="0">
                          <a:solidFill>
                            <a:srgbClr val="000000"/>
                          </a:solidFill>
                          <a:effectLst/>
                          <a:latin typeface="+mn-lt"/>
                        </a:rPr>
                        <a:t>51%</a:t>
                      </a:r>
                    </a:p>
                  </a:txBody>
                  <a:tcPr marL="9525" marR="9525" marT="9525" marB="0" anchor="b"/>
                </a:tc>
                <a:extLst>
                  <a:ext uri="{0D108BD9-81ED-4DB2-BD59-A6C34878D82A}">
                    <a16:rowId xmlns:a16="http://schemas.microsoft.com/office/drawing/2014/main" val="2953591573"/>
                  </a:ext>
                </a:extLst>
              </a:tr>
              <a:tr h="190500">
                <a:tc>
                  <a:txBody>
                    <a:bodyPr/>
                    <a:lstStyle/>
                    <a:p>
                      <a:pPr algn="l" rtl="0" fontAlgn="b"/>
                      <a:r>
                        <a:rPr lang="en-GB" sz="1100" u="none" strike="noStrike" dirty="0">
                          <a:effectLst/>
                          <a:latin typeface="+mn-lt"/>
                        </a:rPr>
                        <a:t>With overdraft or credit</a:t>
                      </a:r>
                      <a:endParaRPr lang="en-GB" sz="1100" b="0" i="0" u="none" strike="noStrike" dirty="0">
                        <a:solidFill>
                          <a:srgbClr val="000000"/>
                        </a:solidFill>
                        <a:effectLst/>
                        <a:latin typeface="+mn-lt"/>
                      </a:endParaRPr>
                    </a:p>
                  </a:txBody>
                  <a:tcPr marL="9525" marR="9525" marT="9525" marB="0" anchor="b"/>
                </a:tc>
                <a:tc>
                  <a:txBody>
                    <a:bodyPr/>
                    <a:lstStyle/>
                    <a:p>
                      <a:pPr algn="r" rtl="0" fontAlgn="b"/>
                      <a:r>
                        <a:rPr lang="en-GB" sz="1100" b="0" i="0" u="none" strike="noStrike" dirty="0">
                          <a:solidFill>
                            <a:srgbClr val="000000"/>
                          </a:solidFill>
                          <a:effectLst/>
                          <a:latin typeface="+mn-lt"/>
                        </a:rPr>
                        <a:t>24%</a:t>
                      </a:r>
                    </a:p>
                  </a:txBody>
                  <a:tcPr marL="9525" marR="9525" marT="9525" marB="0" anchor="b"/>
                </a:tc>
                <a:extLst>
                  <a:ext uri="{0D108BD9-81ED-4DB2-BD59-A6C34878D82A}">
                    <a16:rowId xmlns:a16="http://schemas.microsoft.com/office/drawing/2014/main" val="1624757422"/>
                  </a:ext>
                </a:extLst>
              </a:tr>
              <a:tr h="190500">
                <a:tc>
                  <a:txBody>
                    <a:bodyPr/>
                    <a:lstStyle/>
                    <a:p>
                      <a:pPr algn="l" rtl="0" fontAlgn="b"/>
                      <a:r>
                        <a:rPr lang="en-GB" sz="1100" b="0" i="0" u="none" strike="noStrike" dirty="0">
                          <a:solidFill>
                            <a:srgbClr val="000000"/>
                          </a:solidFill>
                          <a:effectLst/>
                          <a:latin typeface="+mn-lt"/>
                        </a:rPr>
                        <a:t>With a loan </a:t>
                      </a:r>
                    </a:p>
                  </a:txBody>
                  <a:tcPr marL="9525" marR="9525" marT="9525" marB="0" anchor="b"/>
                </a:tc>
                <a:tc>
                  <a:txBody>
                    <a:bodyPr/>
                    <a:lstStyle/>
                    <a:p>
                      <a:pPr algn="r" rtl="0" fontAlgn="b"/>
                      <a:r>
                        <a:rPr lang="en-GB" sz="1100" b="0" i="0" u="none" strike="noStrike" dirty="0">
                          <a:solidFill>
                            <a:srgbClr val="000000"/>
                          </a:solidFill>
                          <a:effectLst/>
                          <a:latin typeface="+mn-lt"/>
                        </a:rPr>
                        <a:t>2%</a:t>
                      </a:r>
                    </a:p>
                  </a:txBody>
                  <a:tcPr marL="9525" marR="9525" marT="9525" marB="0" anchor="b"/>
                </a:tc>
                <a:extLst>
                  <a:ext uri="{0D108BD9-81ED-4DB2-BD59-A6C34878D82A}">
                    <a16:rowId xmlns:a16="http://schemas.microsoft.com/office/drawing/2014/main" val="1659835570"/>
                  </a:ext>
                </a:extLst>
              </a:tr>
              <a:tr h="190500">
                <a:tc>
                  <a:txBody>
                    <a:bodyPr/>
                    <a:lstStyle/>
                    <a:p>
                      <a:pPr algn="l" rtl="0" fontAlgn="b"/>
                      <a:r>
                        <a:rPr lang="en-GB" sz="1100" b="0" i="0" u="none" strike="noStrike" dirty="0">
                          <a:solidFill>
                            <a:srgbClr val="000000"/>
                          </a:solidFill>
                          <a:effectLst/>
                          <a:latin typeface="+mn-lt"/>
                        </a:rPr>
                        <a:t>With another source</a:t>
                      </a:r>
                    </a:p>
                  </a:txBody>
                  <a:tcPr marL="9525" marR="9525" marT="9525" marB="0" anchor="b"/>
                </a:tc>
                <a:tc>
                  <a:txBody>
                    <a:bodyPr/>
                    <a:lstStyle/>
                    <a:p>
                      <a:pPr algn="r" fontAlgn="b"/>
                      <a:r>
                        <a:rPr lang="en-GB" sz="1100" b="0" i="0" u="none" strike="noStrike" dirty="0">
                          <a:solidFill>
                            <a:srgbClr val="000000"/>
                          </a:solidFill>
                          <a:effectLst/>
                          <a:latin typeface="+mn-lt"/>
                        </a:rPr>
                        <a:t>12%</a:t>
                      </a:r>
                    </a:p>
                  </a:txBody>
                  <a:tcPr marL="9525" marR="9525" marT="9525" marB="0" anchor="b"/>
                </a:tc>
                <a:extLst>
                  <a:ext uri="{0D108BD9-81ED-4DB2-BD59-A6C34878D82A}">
                    <a16:rowId xmlns:a16="http://schemas.microsoft.com/office/drawing/2014/main" val="62538421"/>
                  </a:ext>
                </a:extLst>
              </a:tr>
              <a:tr h="190500">
                <a:tc>
                  <a:txBody>
                    <a:bodyPr/>
                    <a:lstStyle/>
                    <a:p>
                      <a:pPr algn="l" rtl="0" fontAlgn="b"/>
                      <a:r>
                        <a:rPr lang="en-GB" sz="1100" b="0" i="0" u="none" strike="noStrike" dirty="0">
                          <a:solidFill>
                            <a:srgbClr val="000000"/>
                          </a:solidFill>
                          <a:effectLst/>
                          <a:latin typeface="+mn-lt"/>
                        </a:rPr>
                        <a:t>Unable to pay </a:t>
                      </a:r>
                    </a:p>
                  </a:txBody>
                  <a:tcPr marL="9525" marR="9525" marT="9525" marB="0" anchor="b"/>
                </a:tc>
                <a:tc>
                  <a:txBody>
                    <a:bodyPr/>
                    <a:lstStyle/>
                    <a:p>
                      <a:pPr algn="r" fontAlgn="b"/>
                      <a:r>
                        <a:rPr lang="en-GB" sz="1100" b="0" i="0" u="none" strike="noStrike" dirty="0">
                          <a:solidFill>
                            <a:srgbClr val="000000"/>
                          </a:solidFill>
                          <a:effectLst/>
                          <a:latin typeface="+mn-lt"/>
                        </a:rPr>
                        <a:t>7%</a:t>
                      </a:r>
                    </a:p>
                  </a:txBody>
                  <a:tcPr marL="9525" marR="9525" marT="9525" marB="0" anchor="b"/>
                </a:tc>
                <a:extLst>
                  <a:ext uri="{0D108BD9-81ED-4DB2-BD59-A6C34878D82A}">
                    <a16:rowId xmlns:a16="http://schemas.microsoft.com/office/drawing/2014/main" val="3588563019"/>
                  </a:ext>
                </a:extLst>
              </a:tr>
            </a:tbl>
          </a:graphicData>
        </a:graphic>
      </p:graphicFrame>
      <p:graphicFrame>
        <p:nvGraphicFramePr>
          <p:cNvPr id="16" name="Table 15">
            <a:extLst>
              <a:ext uri="{FF2B5EF4-FFF2-40B4-BE49-F238E27FC236}">
                <a16:creationId xmlns:a16="http://schemas.microsoft.com/office/drawing/2014/main" id="{E582F682-E6FB-232C-868B-30A4D3BACED8}"/>
              </a:ext>
            </a:extLst>
          </p:cNvPr>
          <p:cNvGraphicFramePr>
            <a:graphicFrameLocks noGrp="1"/>
          </p:cNvGraphicFramePr>
          <p:nvPr>
            <p:extLst>
              <p:ext uri="{D42A27DB-BD31-4B8C-83A1-F6EECF244321}">
                <p14:modId xmlns:p14="http://schemas.microsoft.com/office/powerpoint/2010/main" val="1106126562"/>
              </p:ext>
            </p:extLst>
          </p:nvPr>
        </p:nvGraphicFramePr>
        <p:xfrm>
          <a:off x="316181" y="5068920"/>
          <a:ext cx="2605405" cy="902970"/>
        </p:xfrm>
        <a:graphic>
          <a:graphicData uri="http://schemas.openxmlformats.org/drawingml/2006/table">
            <a:tbl>
              <a:tblPr>
                <a:tableStyleId>{5C22544A-7EE6-4342-B048-85BDC9FD1C3A}</a:tableStyleId>
              </a:tblPr>
              <a:tblGrid>
                <a:gridCol w="1973792">
                  <a:extLst>
                    <a:ext uri="{9D8B030D-6E8A-4147-A177-3AD203B41FA5}">
                      <a16:colId xmlns:a16="http://schemas.microsoft.com/office/drawing/2014/main" val="4023907358"/>
                    </a:ext>
                  </a:extLst>
                </a:gridCol>
                <a:gridCol w="631613">
                  <a:extLst>
                    <a:ext uri="{9D8B030D-6E8A-4147-A177-3AD203B41FA5}">
                      <a16:colId xmlns:a16="http://schemas.microsoft.com/office/drawing/2014/main" val="1586097355"/>
                    </a:ext>
                  </a:extLst>
                </a:gridCol>
              </a:tblGrid>
              <a:tr h="190500">
                <a:tc>
                  <a:txBody>
                    <a:bodyPr/>
                    <a:lstStyle/>
                    <a:p>
                      <a:pPr algn="l" fontAlgn="b"/>
                      <a:r>
                        <a:rPr lang="en-GB" sz="1100" b="1" i="0" u="none" strike="noStrike" dirty="0">
                          <a:solidFill>
                            <a:srgbClr val="000000"/>
                          </a:solidFill>
                          <a:effectLst/>
                          <a:latin typeface="+mn-lt"/>
                        </a:rPr>
                        <a:t>Bills and commitments</a:t>
                      </a:r>
                    </a:p>
                  </a:txBody>
                  <a:tcPr marL="9525" marR="9525" marT="9525" marB="0" anchor="b"/>
                </a:tc>
                <a:tc>
                  <a:txBody>
                    <a:bodyPr/>
                    <a:lstStyle/>
                    <a:p>
                      <a:pPr algn="l" fontAlgn="b"/>
                      <a:endParaRPr lang="en-GB" sz="11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796111091"/>
                  </a:ext>
                </a:extLst>
              </a:tr>
              <a:tr h="97532">
                <a:tc>
                  <a:txBody>
                    <a:bodyPr/>
                    <a:lstStyle/>
                    <a:p>
                      <a:pPr algn="l" fontAlgn="b"/>
                      <a:r>
                        <a:rPr lang="en-GB" sz="1100" b="0" i="0" u="none" strike="noStrike" dirty="0">
                          <a:solidFill>
                            <a:srgbClr val="000000"/>
                          </a:solidFill>
                          <a:effectLst/>
                          <a:latin typeface="+mn-lt"/>
                        </a:rPr>
                        <a:t>Keeping up with no difficulty</a:t>
                      </a:r>
                    </a:p>
                  </a:txBody>
                  <a:tcPr marL="9525" marR="9525" marT="9525" marB="0" anchor="b"/>
                </a:tc>
                <a:tc>
                  <a:txBody>
                    <a:bodyPr/>
                    <a:lstStyle/>
                    <a:p>
                      <a:pPr algn="r" rtl="0" fontAlgn="b"/>
                      <a:r>
                        <a:rPr lang="en-GB" sz="1100" b="0" i="0" u="none" strike="noStrike" dirty="0">
                          <a:solidFill>
                            <a:srgbClr val="000000"/>
                          </a:solidFill>
                          <a:effectLst/>
                          <a:latin typeface="+mn-lt"/>
                        </a:rPr>
                        <a:t>43%</a:t>
                      </a:r>
                    </a:p>
                  </a:txBody>
                  <a:tcPr marL="9525" marR="9525" marT="9525" marB="0" anchor="b"/>
                </a:tc>
                <a:extLst>
                  <a:ext uri="{0D108BD9-81ED-4DB2-BD59-A6C34878D82A}">
                    <a16:rowId xmlns:a16="http://schemas.microsoft.com/office/drawing/2014/main" val="1811575127"/>
                  </a:ext>
                </a:extLst>
              </a:tr>
              <a:tr h="190500">
                <a:tc>
                  <a:txBody>
                    <a:bodyPr/>
                    <a:lstStyle/>
                    <a:p>
                      <a:pPr algn="l" fontAlgn="b"/>
                      <a:r>
                        <a:rPr lang="en-GB" sz="1100" b="0" i="0" u="none" strike="noStrike" dirty="0">
                          <a:solidFill>
                            <a:srgbClr val="000000"/>
                          </a:solidFill>
                          <a:effectLst/>
                          <a:latin typeface="+mn-lt"/>
                        </a:rPr>
                        <a:t>Keeping up with difficulty </a:t>
                      </a:r>
                    </a:p>
                  </a:txBody>
                  <a:tcPr marL="9525" marR="9525" marT="9525" marB="0" anchor="b"/>
                </a:tc>
                <a:tc>
                  <a:txBody>
                    <a:bodyPr/>
                    <a:lstStyle/>
                    <a:p>
                      <a:pPr algn="r" fontAlgn="b"/>
                      <a:r>
                        <a:rPr lang="en-GB" sz="1100" b="0" i="0" u="none" strike="noStrike" dirty="0">
                          <a:solidFill>
                            <a:srgbClr val="000000"/>
                          </a:solidFill>
                          <a:effectLst/>
                          <a:latin typeface="+mn-lt"/>
                        </a:rPr>
                        <a:t>43%</a:t>
                      </a:r>
                    </a:p>
                  </a:txBody>
                  <a:tcPr marL="9525" marR="9525" marT="9525" marB="0" anchor="b"/>
                </a:tc>
                <a:extLst>
                  <a:ext uri="{0D108BD9-81ED-4DB2-BD59-A6C34878D82A}">
                    <a16:rowId xmlns:a16="http://schemas.microsoft.com/office/drawing/2014/main" val="1226014132"/>
                  </a:ext>
                </a:extLst>
              </a:tr>
              <a:tr h="190500">
                <a:tc>
                  <a:txBody>
                    <a:bodyPr/>
                    <a:lstStyle/>
                    <a:p>
                      <a:pPr algn="l" fontAlgn="b"/>
                      <a:r>
                        <a:rPr lang="en-GB" sz="1100" b="0" i="0" u="none" strike="noStrike" dirty="0">
                          <a:solidFill>
                            <a:srgbClr val="000000"/>
                          </a:solidFill>
                          <a:effectLst/>
                          <a:latin typeface="+mn-lt"/>
                        </a:rPr>
                        <a:t>Fallen behind with at least some </a:t>
                      </a:r>
                    </a:p>
                  </a:txBody>
                  <a:tcPr marL="9525" marR="9525" marT="9525" marB="0" anchor="b"/>
                </a:tc>
                <a:tc>
                  <a:txBody>
                    <a:bodyPr/>
                    <a:lstStyle/>
                    <a:p>
                      <a:pPr algn="r" rtl="0" fontAlgn="b"/>
                      <a:r>
                        <a:rPr lang="en-GB" sz="1100" b="0" i="0" u="none" strike="noStrike" dirty="0">
                          <a:solidFill>
                            <a:srgbClr val="000000"/>
                          </a:solidFill>
                          <a:effectLst/>
                          <a:latin typeface="+mn-lt"/>
                        </a:rPr>
                        <a:t>8%</a:t>
                      </a:r>
                    </a:p>
                  </a:txBody>
                  <a:tcPr marL="9525" marR="9525" marT="9525" marB="0" anchor="b"/>
                </a:tc>
                <a:extLst>
                  <a:ext uri="{0D108BD9-81ED-4DB2-BD59-A6C34878D82A}">
                    <a16:rowId xmlns:a16="http://schemas.microsoft.com/office/drawing/2014/main" val="2687167323"/>
                  </a:ext>
                </a:extLst>
              </a:tr>
            </a:tbl>
          </a:graphicData>
        </a:graphic>
      </p:graphicFrame>
    </p:spTree>
    <p:extLst>
      <p:ext uri="{BB962C8B-B14F-4D97-AF65-F5344CB8AC3E}">
        <p14:creationId xmlns:p14="http://schemas.microsoft.com/office/powerpoint/2010/main" val="4179395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2668670"/>
      </p:ext>
    </p:extLst>
  </p:cSld>
  <p:clrMapOvr>
    <a:masterClrMapping/>
  </p:clrMapOvr>
</p:sld>
</file>

<file path=ppt/theme/theme1.xml><?xml version="1.0" encoding="utf-8"?>
<a:theme xmlns:a="http://schemas.openxmlformats.org/drawingml/2006/main" name="Cover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5547"/>
        </a:solidFill>
      </a:spPr>
      <a:bodyPr rtlCol="0" anchor="ctr"/>
      <a:lstStyle>
        <a:defPPr marL="0" indent="0" algn="l">
          <a:lnSpc>
            <a:spcPct val="90000"/>
          </a:lnSpc>
          <a:spcBef>
            <a:spcPts val="1000"/>
          </a:spcBef>
          <a:buNone/>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FF POWERPOINT TEMPLATE STG2" id="{F4DA8632-73D0-4D44-9EF4-531030F401A0}" vid="{BD379A2E-93EC-F241-809C-2503F9EC93E7}"/>
    </a:ext>
  </a:extLst>
</a:theme>
</file>

<file path=ppt/theme/theme2.xml><?xml version="1.0" encoding="utf-8"?>
<a:theme xmlns:a="http://schemas.openxmlformats.org/drawingml/2006/main" name="Text slide ">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285750" indent="-285750" algn="l">
          <a:buClr>
            <a:srgbClr val="2CE3A0"/>
          </a:buClr>
          <a:buFont typeface="Wingdings" pitchFamily="2" charset="2"/>
          <a:buChar char="§"/>
          <a:defRPr sz="1400" dirty="0" err="1" smtClean="0"/>
        </a:defPPr>
      </a:lstStyle>
    </a:txDef>
  </a:objectDefaults>
  <a:extraClrSchemeLst/>
  <a:extLst>
    <a:ext uri="{05A4C25C-085E-4340-85A3-A5531E510DB2}">
      <thm15:themeFamily xmlns:thm15="http://schemas.microsoft.com/office/thememl/2012/main" name="IFF POWERPOINT TEMPLATE STG2" id="{F4DA8632-73D0-4D44-9EF4-531030F401A0}" vid="{846EE935-7B3C-2644-A4F1-6E8793C54086}"/>
    </a:ext>
  </a:extLst>
</a:theme>
</file>

<file path=ppt/theme/theme3.xml><?xml version="1.0" encoding="utf-8"?>
<a:theme xmlns:a="http://schemas.openxmlformats.org/drawingml/2006/main" name="Quote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6CEEFE15-7457-564E-8F32-7175FF1DA329}"/>
    </a:ext>
  </a:extLst>
</a:theme>
</file>

<file path=ppt/theme/theme4.xml><?xml version="1.0" encoding="utf-8"?>
<a:theme xmlns:a="http://schemas.openxmlformats.org/drawingml/2006/main" name="Closing slide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 POWERPOINT TEMPLATE STG2" id="{F4DA8632-73D0-4D44-9EF4-531030F401A0}" vid="{A0572B2E-B8C5-1049-8661-E0CCCEAC464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E9183EA845E443B055EF763BA17A11" ma:contentTypeVersion="10" ma:contentTypeDescription="Create a new document." ma:contentTypeScope="" ma:versionID="0c01456b9dd6f2648943e73c48f74f76">
  <xsd:schema xmlns:xsd="http://www.w3.org/2001/XMLSchema" xmlns:xs="http://www.w3.org/2001/XMLSchema" xmlns:p="http://schemas.microsoft.com/office/2006/metadata/properties" xmlns:ns3="3047d181-58a0-4540-8158-c6c370520a43" targetNamespace="http://schemas.microsoft.com/office/2006/metadata/properties" ma:root="true" ma:fieldsID="ae56711bb09f5fa41a7755e442e51946" ns3:_="">
    <xsd:import namespace="3047d181-58a0-4540-8158-c6c370520a4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47d181-58a0-4540-8158-c6c370520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etadata xmlns="http://www.objective.com/ecm/document/metadata/53D26341A57B383EE0540010E0463CCA" version="1.0.0">
  <systemFields>
    <field name="Objective-Id">
      <value order="0">A56712889</value>
    </field>
    <field name="Objective-Title">
      <value order="0">RA26-01 - Survey - 20260625 - Consumer Welfare Survey - IFF Report Confidential v3.00</value>
    </field>
    <field name="Objective-Description">
      <value order="0"/>
    </field>
    <field name="Objective-CreationStamp">
      <value order="0">2026-06-25T08:14:05Z</value>
    </field>
    <field name="Objective-IsApproved">
      <value order="0">false</value>
    </field>
    <field name="Objective-IsPublished">
      <value order="0">true</value>
    </field>
    <field name="Objective-DatePublished">
      <value order="0">2026-06-25T08:14:06Z</value>
    </field>
    <field name="Objective-ModificationStamp">
      <value order="0">2026-06-25T08:14:06Z</value>
    </field>
    <field name="Objective-Owner">
      <value order="0">Turner, George G (Z337454)</value>
    </field>
    <field name="Objective-Path">
      <value order="0">Objective Global Folder:Consumer Scotland File Plan:Operational Delivery:Research and Analysis:Delivery: Research and Analysis:Workstream: RA26-01 Delivering Scotland's Consumer Welfare Report: 2026-2031</value>
    </field>
    <field name="Objective-Parent">
      <value order="0">Workstream: RA26-01 Delivering Scotland's Consumer Welfare Report: 2026-2031</value>
    </field>
    <field name="Objective-State">
      <value order="0">Published</value>
    </field>
    <field name="Objective-VersionId">
      <value order="0">vA86131931</value>
    </field>
    <field name="Objective-Version">
      <value order="0">1.0</value>
    </field>
    <field name="Objective-VersionNumber">
      <value order="0">1</value>
    </field>
    <field name="Objective-VersionComment">
      <value order="0">First version</value>
    </field>
    <field name="Objective-FileNumber">
      <value order="0">CASE/865566</value>
    </field>
    <field name="Objective-Classification">
      <value order="0">OFFICIAL</value>
    </field>
    <field name="Objective-Caveats">
      <value order="0">Caveat for access to Consumer Scotland</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field name="Objective-Shared By">
        <value order="0"/>
      </field>
      <field name="Objective-Access Conditions">
        <value order="0"/>
      </field>
      <field name="Objective-Access Status">
        <value order="0"/>
      </field>
      <field name="Objective-Date Open From">
        <value order="0"/>
      </field>
    </catalogue>
  </catalogues>
</metadat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51B649-0B66-48E4-9179-15A895DDA186}">
  <ds:schemaRefs>
    <ds:schemaRef ds:uri="3047d181-58a0-4540-8158-c6c370520a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3.xml><?xml version="1.0" encoding="utf-8"?>
<ds:datastoreItem xmlns:ds="http://schemas.openxmlformats.org/officeDocument/2006/customXml" ds:itemID="{EB864178-D223-4DC9-A266-B83C02A86908}">
  <ds:schemaRefs>
    <ds:schemaRef ds:uri="http://purl.org/dc/terms/"/>
    <ds:schemaRef ds:uri="http://schemas.microsoft.com/office/infopath/2007/PartnerControls"/>
    <ds:schemaRef ds:uri="http://schemas.microsoft.com/office/2006/metadata/properties"/>
    <ds:schemaRef ds:uri="http://purl.org/dc/dcmitype/"/>
    <ds:schemaRef ds:uri="http://schemas.microsoft.com/office/2006/documentManagement/types"/>
    <ds:schemaRef ds:uri="http://schemas.openxmlformats.org/package/2006/metadata/core-properties"/>
    <ds:schemaRef ds:uri="http://purl.org/dc/elements/1.1/"/>
    <ds:schemaRef ds:uri="http://www.w3.org/XML/1998/namespace"/>
    <ds:schemaRef ds:uri="3047d181-58a0-4540-8158-c6c370520a43"/>
  </ds:schemaRefs>
</ds:datastoreItem>
</file>

<file path=customXml/itemProps4.xml><?xml version="1.0" encoding="utf-8"?>
<ds:datastoreItem xmlns:ds="http://schemas.openxmlformats.org/officeDocument/2006/customXml" ds:itemID="{0F4828C4-2D85-4F4C-8A66-83ED1C9324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2024 w comments EK stg4</Template>
  <TotalTime>5</TotalTime>
  <Words>4778</Words>
  <Application>Microsoft Office PowerPoint</Application>
  <PresentationFormat>Widescreen</PresentationFormat>
  <Paragraphs>534</Paragraphs>
  <Slides>39</Slides>
  <Notes>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39</vt:i4>
      </vt:variant>
    </vt:vector>
  </HeadingPairs>
  <TitlesOfParts>
    <vt:vector size="47" baseType="lpstr">
      <vt:lpstr>Aptos Narrow</vt:lpstr>
      <vt:lpstr>Arial</vt:lpstr>
      <vt:lpstr>Calibri</vt:lpstr>
      <vt:lpstr>Wingdings</vt:lpstr>
      <vt:lpstr>Covers</vt:lpstr>
      <vt:lpstr>Text slide </vt:lpstr>
      <vt:lpstr>Quotes</vt:lpstr>
      <vt:lpstr>Closing slides</vt:lpstr>
      <vt:lpstr>Consumer Scotland: Consumer Welfare Survey</vt:lpstr>
      <vt:lpstr>Introduction</vt:lpstr>
      <vt:lpstr>Method</vt:lpstr>
      <vt:lpstr>Key findings</vt:lpstr>
      <vt:lpstr>Findings</vt:lpstr>
      <vt:lpstr>Purchasing behaviour</vt:lpstr>
      <vt:lpstr>Consumers were most likely to have purchased food and drink, followed by utilities</vt:lpstr>
      <vt:lpstr>Experiences of detriment or harm</vt:lpstr>
      <vt:lpstr>Two thirds of consumers experienced problems, most often related to delivery issues or product quality</vt:lpstr>
      <vt:lpstr>When they experienced a problem, over 9 in 10 contacted or attempted to contact the supplier</vt:lpstr>
      <vt:lpstr>Half of consumers were satisfied that problems were resolved, while one in ten were not hopeful for a resolution</vt:lpstr>
      <vt:lpstr>Product safety</vt:lpstr>
      <vt:lpstr>One sixth of consumers experienced product safety issues, 38% with household appliances </vt:lpstr>
      <vt:lpstr>Electrical and fire risk were the most common safety issues. Issues were most often reported to the retailer </vt:lpstr>
      <vt:lpstr>Consumer rights and advice</vt:lpstr>
      <vt:lpstr>Confidence and feelings of consumer protection were generally high </vt:lpstr>
      <vt:lpstr>A third saw no difference in protection between physical stores and online while a similar proportion saw physical stores as safer </vt:lpstr>
      <vt:lpstr>Fairness and trust</vt:lpstr>
      <vt:lpstr>Over two thirds trusted businesses to provide accurate information and treat them fairly </vt:lpstr>
      <vt:lpstr>Scams</vt:lpstr>
      <vt:lpstr>Nearly three quarters of consumers were confident in recognising scams </vt:lpstr>
      <vt:lpstr>Two thirds of those who fell victim to a scam lost money and one in ten of those lost over £5,000 </vt:lpstr>
      <vt:lpstr>Shopping online</vt:lpstr>
      <vt:lpstr>Among those who shopped online, concerns around data use and scams were common </vt:lpstr>
      <vt:lpstr>The most common issues when online shopping were difficulties cancelling and hidden fees at checkout </vt:lpstr>
      <vt:lpstr>Access and affordability</vt:lpstr>
      <vt:lpstr>Over half of those who struggled to afford energy dealt with this through reducing use</vt:lpstr>
      <vt:lpstr>Those who struggled to afford food most often dealt with this by switching to cheaper brands </vt:lpstr>
      <vt:lpstr>Those who struggled to afford housing costs most often dealt with this by cutting spending elsewhere </vt:lpstr>
      <vt:lpstr>More vulnerable consumers were more likely to have fallen behind on utility payments</vt:lpstr>
      <vt:lpstr>Confidence and empowerment</vt:lpstr>
      <vt:lpstr>Consumer confidence was generally high, particularly among less vulnerable consumers </vt:lpstr>
      <vt:lpstr>Confidence in finding reliable information was highest for food and phone/internet services </vt:lpstr>
      <vt:lpstr>Views on how frequently respondents were given clear information were mixed </vt:lpstr>
      <vt:lpstr>Protection and redress</vt:lpstr>
      <vt:lpstr>Confidence in resolving problems varied between markets </vt:lpstr>
      <vt:lpstr>Appendix: Sample profile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dc:title>
  <dc:creator>Ellie Kent</dc:creator>
  <cp:lastModifiedBy>Andrew Denholm</cp:lastModifiedBy>
  <cp:revision>6</cp:revision>
  <dcterms:created xsi:type="dcterms:W3CDTF">2024-05-01T14:53:14Z</dcterms:created>
  <dcterms:modified xsi:type="dcterms:W3CDTF">2026-09-30T14:23:38Z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0x010100A1E9183EA845E443B055EF763BA17A11</vt:lpwstr>
  </property>
  <property fmtid="{D5CDD505-2E9C-101B-9397-08002B2CF9AE}" pid="3" name="Customer-Id">
    <vt:lpwstr>53D26341A57B383EE0540010E0463CCA</vt:lpwstr>
  </property>
  <property fmtid="{D5CDD505-2E9C-101B-9397-08002B2CF9AE}" pid="4" name="Objective-Id">
    <vt:lpwstr>A56712889</vt:lpwstr>
  </property>
  <property fmtid="{D5CDD505-2E9C-101B-9397-08002B2CF9AE}" pid="5" name="Objective-Title">
    <vt:lpwstr>RA26-01 - Survey - 20260625 - Consumer Welfare Survey - IFF Report Confidential v3.00</vt:lpwstr>
  </property>
  <property fmtid="{D5CDD505-2E9C-101B-9397-08002B2CF9AE}" pid="6" name="Objective-Description">
    <vt:lpwstr/>
  </property>
  <property fmtid="{D5CDD505-2E9C-101B-9397-08002B2CF9AE}" pid="7" name="Objective-CreationStamp">
    <vt:filetime>2026-06-25T08:14:05Z</vt:filetime>
  </property>
  <property fmtid="{D5CDD505-2E9C-101B-9397-08002B2CF9AE}" pid="8" name="Objective-IsApproved">
    <vt:bool>false</vt:bool>
  </property>
  <property fmtid="{D5CDD505-2E9C-101B-9397-08002B2CF9AE}" pid="9" name="Objective-IsPublished">
    <vt:bool>true</vt:bool>
  </property>
  <property fmtid="{D5CDD505-2E9C-101B-9397-08002B2CF9AE}" pid="10" name="Objective-DatePublished">
    <vt:filetime>2026-06-25T08:14:06Z</vt:filetime>
  </property>
  <property fmtid="{D5CDD505-2E9C-101B-9397-08002B2CF9AE}" pid="11" name="Objective-ModificationStamp">
    <vt:filetime>2026-06-25T08:14:06Z</vt:filetime>
  </property>
  <property fmtid="{D5CDD505-2E9C-101B-9397-08002B2CF9AE}" pid="12" name="Objective-Owner">
    <vt:lpwstr>Turner, George G (Z337454)</vt:lpwstr>
  </property>
  <property fmtid="{D5CDD505-2E9C-101B-9397-08002B2CF9AE}" pid="13" name="Objective-Path">
    <vt:lpwstr>Objective Global Folder:Consumer Scotland File Plan:Operational Delivery:Research and Analysis:Delivery: Research and Analysis:Workstream: RA26-01 Delivering Scotland's Consumer Welfare Report: 2026-2031</vt:lpwstr>
  </property>
  <property fmtid="{D5CDD505-2E9C-101B-9397-08002B2CF9AE}" pid="14" name="Objective-Parent">
    <vt:lpwstr>Workstream: RA26-01 Delivering Scotland's Consumer Welfare Report: 2026-2031</vt:lpwstr>
  </property>
  <property fmtid="{D5CDD505-2E9C-101B-9397-08002B2CF9AE}" pid="15" name="Objective-State">
    <vt:lpwstr>Published</vt:lpwstr>
  </property>
  <property fmtid="{D5CDD505-2E9C-101B-9397-08002B2CF9AE}" pid="16" name="Objective-VersionId">
    <vt:lpwstr>vA86131931</vt:lpwstr>
  </property>
  <property fmtid="{D5CDD505-2E9C-101B-9397-08002B2CF9AE}" pid="17" name="Objective-Version">
    <vt:lpwstr>1.0</vt:lpwstr>
  </property>
  <property fmtid="{D5CDD505-2E9C-101B-9397-08002B2CF9AE}" pid="18" name="Objective-VersionNumber">
    <vt:r8>1</vt:r8>
  </property>
  <property fmtid="{D5CDD505-2E9C-101B-9397-08002B2CF9AE}" pid="19" name="Objective-VersionComment">
    <vt:lpwstr>First version</vt:lpwstr>
  </property>
  <property fmtid="{D5CDD505-2E9C-101B-9397-08002B2CF9AE}" pid="20" name="Objective-FileNumber">
    <vt:lpwstr>CASE/865566</vt:lpwstr>
  </property>
  <property fmtid="{D5CDD505-2E9C-101B-9397-08002B2CF9AE}" pid="21" name="Objective-Classification">
    <vt:lpwstr>OFFICIAL</vt:lpwstr>
  </property>
  <property fmtid="{D5CDD505-2E9C-101B-9397-08002B2CF9AE}" pid="22" name="Objective-Caveats">
    <vt:lpwstr>Caveat for access to Consumer Scotland</vt:lpwstr>
  </property>
  <property fmtid="{D5CDD505-2E9C-101B-9397-08002B2CF9AE}" pid="23" name="Objective-Date of Original">
    <vt:lpwstr/>
  </property>
  <property fmtid="{D5CDD505-2E9C-101B-9397-08002B2CF9AE}" pid="24" name="Objective-Date Received">
    <vt:lpwstr/>
  </property>
  <property fmtid="{D5CDD505-2E9C-101B-9397-08002B2CF9AE}" pid="25" name="Objective-SG Web Publication - Category">
    <vt:lpwstr/>
  </property>
  <property fmtid="{D5CDD505-2E9C-101B-9397-08002B2CF9AE}" pid="26" name="Objective-SG Web Publication - Category 2 Classification">
    <vt:lpwstr/>
  </property>
  <property fmtid="{D5CDD505-2E9C-101B-9397-08002B2CF9AE}" pid="27" name="Objective-Connect Creator">
    <vt:lpwstr/>
  </property>
  <property fmtid="{D5CDD505-2E9C-101B-9397-08002B2CF9AE}" pid="28" name="Objective-Required Redaction">
    <vt:lpwstr/>
  </property>
  <property fmtid="{D5CDD505-2E9C-101B-9397-08002B2CF9AE}" pid="29" name="Objective-Shared By">
    <vt:lpwstr/>
  </property>
  <property fmtid="{D5CDD505-2E9C-101B-9397-08002B2CF9AE}" pid="30" name="Objective-Access Conditions">
    <vt:lpwstr/>
  </property>
  <property fmtid="{D5CDD505-2E9C-101B-9397-08002B2CF9AE}" pid="31" name="Objective-Access Status">
    <vt:lpwstr/>
  </property>
  <property fmtid="{D5CDD505-2E9C-101B-9397-08002B2CF9AE}" pid="32" name="Objective-Date Open From">
    <vt:lpwstr/>
  </property>
</Properties>
</file>